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413" r:id="rId2"/>
    <p:sldId id="414" r:id="rId3"/>
    <p:sldId id="460" r:id="rId4"/>
    <p:sldId id="481" r:id="rId5"/>
    <p:sldId id="482" r:id="rId6"/>
    <p:sldId id="483" r:id="rId7"/>
    <p:sldId id="417" r:id="rId8"/>
    <p:sldId id="484" r:id="rId9"/>
    <p:sldId id="486" r:id="rId10"/>
    <p:sldId id="487" r:id="rId11"/>
    <p:sldId id="488" r:id="rId12"/>
    <p:sldId id="489" r:id="rId13"/>
    <p:sldId id="490" r:id="rId14"/>
    <p:sldId id="485" r:id="rId15"/>
    <p:sldId id="492" r:id="rId16"/>
    <p:sldId id="493" r:id="rId17"/>
    <p:sldId id="476" r:id="rId18"/>
    <p:sldId id="477" r:id="rId19"/>
    <p:sldId id="491" r:id="rId20"/>
    <p:sldId id="418" r:id="rId21"/>
    <p:sldId id="451" r:id="rId22"/>
    <p:sldId id="494" r:id="rId23"/>
    <p:sldId id="436" r:id="rId24"/>
    <p:sldId id="434" r:id="rId25"/>
    <p:sldId id="452" r:id="rId26"/>
    <p:sldId id="453" r:id="rId27"/>
    <p:sldId id="495" r:id="rId28"/>
    <p:sldId id="497" r:id="rId29"/>
    <p:sldId id="496" r:id="rId30"/>
    <p:sldId id="505" r:id="rId31"/>
    <p:sldId id="510" r:id="rId32"/>
    <p:sldId id="498" r:id="rId33"/>
    <p:sldId id="499" r:id="rId34"/>
    <p:sldId id="500" r:id="rId35"/>
    <p:sldId id="501" r:id="rId36"/>
    <p:sldId id="264" r:id="rId37"/>
    <p:sldId id="502" r:id="rId38"/>
    <p:sldId id="503" r:id="rId39"/>
    <p:sldId id="504" r:id="rId40"/>
    <p:sldId id="508" r:id="rId41"/>
    <p:sldId id="509" r:id="rId42"/>
    <p:sldId id="521" r:id="rId43"/>
    <p:sldId id="511" r:id="rId44"/>
    <p:sldId id="513" r:id="rId45"/>
    <p:sldId id="514" r:id="rId46"/>
    <p:sldId id="515" r:id="rId47"/>
    <p:sldId id="516" r:id="rId48"/>
    <p:sldId id="517" r:id="rId49"/>
    <p:sldId id="518" r:id="rId50"/>
    <p:sldId id="520" r:id="rId51"/>
    <p:sldId id="522" r:id="rId52"/>
    <p:sldId id="526" r:id="rId53"/>
    <p:sldId id="512" r:id="rId54"/>
    <p:sldId id="523" r:id="rId55"/>
    <p:sldId id="519" r:id="rId56"/>
    <p:sldId id="531" r:id="rId57"/>
    <p:sldId id="527" r:id="rId58"/>
    <p:sldId id="528" r:id="rId59"/>
    <p:sldId id="537" r:id="rId60"/>
    <p:sldId id="532" r:id="rId61"/>
    <p:sldId id="533" r:id="rId62"/>
    <p:sldId id="534" r:id="rId63"/>
    <p:sldId id="535" r:id="rId64"/>
    <p:sldId id="539" r:id="rId65"/>
    <p:sldId id="540" r:id="rId66"/>
    <p:sldId id="541" r:id="rId67"/>
    <p:sldId id="542" r:id="rId68"/>
    <p:sldId id="543" r:id="rId69"/>
    <p:sldId id="545" r:id="rId70"/>
    <p:sldId id="544" r:id="rId71"/>
    <p:sldId id="546" r:id="rId72"/>
    <p:sldId id="547" r:id="rId73"/>
    <p:sldId id="548" r:id="rId74"/>
    <p:sldId id="549" r:id="rId75"/>
    <p:sldId id="558" r:id="rId76"/>
    <p:sldId id="559" r:id="rId77"/>
    <p:sldId id="560" r:id="rId78"/>
    <p:sldId id="550" r:id="rId79"/>
    <p:sldId id="551" r:id="rId80"/>
    <p:sldId id="552" r:id="rId81"/>
    <p:sldId id="553" r:id="rId82"/>
    <p:sldId id="554" r:id="rId83"/>
    <p:sldId id="555" r:id="rId84"/>
    <p:sldId id="556" r:id="rId85"/>
    <p:sldId id="557" r:id="rId86"/>
    <p:sldId id="538" r:id="rId87"/>
    <p:sldId id="561" r:id="rId88"/>
    <p:sldId id="563" r:id="rId89"/>
    <p:sldId id="562" r:id="rId90"/>
    <p:sldId id="564" r:id="rId91"/>
    <p:sldId id="566" r:id="rId92"/>
    <p:sldId id="567" r:id="rId93"/>
    <p:sldId id="568" r:id="rId94"/>
    <p:sldId id="573" r:id="rId95"/>
    <p:sldId id="569" r:id="rId96"/>
    <p:sldId id="570" r:id="rId97"/>
    <p:sldId id="572" r:id="rId98"/>
    <p:sldId id="571" r:id="rId99"/>
    <p:sldId id="565" r:id="rId100"/>
    <p:sldId id="574" r:id="rId101"/>
    <p:sldId id="575" r:id="rId102"/>
    <p:sldId id="576" r:id="rId103"/>
    <p:sldId id="577" r:id="rId104"/>
    <p:sldId id="578" r:id="rId105"/>
    <p:sldId id="579" r:id="rId106"/>
    <p:sldId id="581" r:id="rId107"/>
    <p:sldId id="582" r:id="rId108"/>
    <p:sldId id="583" r:id="rId109"/>
    <p:sldId id="584" r:id="rId110"/>
    <p:sldId id="585" r:id="rId11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rk corporaal" initials="dc" lastIdx="2" clrIdx="0">
    <p:extLst>
      <p:ext uri="{19B8F6BF-5375-455C-9EA6-DF929625EA0E}">
        <p15:presenceInfo xmlns:p15="http://schemas.microsoft.com/office/powerpoint/2012/main" userId="204cf207398c00e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70" autoAdjust="0"/>
    <p:restoredTop sz="94694"/>
  </p:normalViewPr>
  <p:slideViewPr>
    <p:cSldViewPr>
      <p:cViewPr varScale="1">
        <p:scale>
          <a:sx n="107" d="100"/>
          <a:sy n="107" d="100"/>
        </p:scale>
        <p:origin x="1992" y="4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commentAuthors" Target="commentAuthor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9B4C85-69E8-4FAB-8141-F6B9F611450C}" type="datetimeFigureOut">
              <a:rPr lang="nl-NL" smtClean="0"/>
              <a:pPr/>
              <a:t>13-02-2025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07CC32-1F34-47A2-A23E-DBD99CA99648}" type="slidenum">
              <a:rPr lang="nl-NL" smtClean="0"/>
              <a:pPr/>
              <a:t>‹nr.›</a:t>
            </a:fld>
            <a:endParaRPr lang="nl-NL"/>
          </a:p>
        </p:txBody>
      </p:sp>
    </p:spTree>
    <p:extLst>
      <p:ext uri="{BB962C8B-B14F-4D97-AF65-F5344CB8AC3E}">
        <p14:creationId xmlns:p14="http://schemas.microsoft.com/office/powerpoint/2010/main" val="2897664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16</a:t>
            </a:fld>
            <a:endParaRPr lang="nl-NL"/>
          </a:p>
        </p:txBody>
      </p:sp>
    </p:spTree>
    <p:extLst>
      <p:ext uri="{BB962C8B-B14F-4D97-AF65-F5344CB8AC3E}">
        <p14:creationId xmlns:p14="http://schemas.microsoft.com/office/powerpoint/2010/main" val="145018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20</a:t>
            </a:fld>
            <a:endParaRPr lang="nl-NL"/>
          </a:p>
        </p:txBody>
      </p:sp>
    </p:spTree>
    <p:extLst>
      <p:ext uri="{BB962C8B-B14F-4D97-AF65-F5344CB8AC3E}">
        <p14:creationId xmlns:p14="http://schemas.microsoft.com/office/powerpoint/2010/main" val="2933522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30</a:t>
            </a:fld>
            <a:endParaRPr lang="nl-NL"/>
          </a:p>
        </p:txBody>
      </p:sp>
    </p:spTree>
    <p:extLst>
      <p:ext uri="{BB962C8B-B14F-4D97-AF65-F5344CB8AC3E}">
        <p14:creationId xmlns:p14="http://schemas.microsoft.com/office/powerpoint/2010/main" val="3025725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31</a:t>
            </a:fld>
            <a:endParaRPr lang="nl-NL"/>
          </a:p>
        </p:txBody>
      </p:sp>
    </p:spTree>
    <p:extLst>
      <p:ext uri="{BB962C8B-B14F-4D97-AF65-F5344CB8AC3E}">
        <p14:creationId xmlns:p14="http://schemas.microsoft.com/office/powerpoint/2010/main" val="1241531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407CC32-1F34-47A2-A23E-DBD99CA99648}" type="slidenum">
              <a:rPr lang="nl-NL" smtClean="0"/>
              <a:pPr/>
              <a:t>55</a:t>
            </a:fld>
            <a:endParaRPr lang="nl-NL"/>
          </a:p>
        </p:txBody>
      </p:sp>
    </p:spTree>
    <p:extLst>
      <p:ext uri="{BB962C8B-B14F-4D97-AF65-F5344CB8AC3E}">
        <p14:creationId xmlns:p14="http://schemas.microsoft.com/office/powerpoint/2010/main" val="1578827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8ADA721-48C7-459D-A5AF-C0B569C757CD}" type="datetimeFigureOut">
              <a:rPr lang="nl-NL" smtClean="0"/>
              <a:pPr/>
              <a:t>13-02-2025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CBDC38E-EDCE-4C61-A293-331BBA0B4B98}"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60000"/>
                <a:lumOff val="40000"/>
              </a:schemeClr>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DA721-48C7-459D-A5AF-C0B569C757CD}" type="datetimeFigureOut">
              <a:rPr lang="nl-NL" smtClean="0"/>
              <a:pPr/>
              <a:t>13-02-2025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DC38E-EDCE-4C61-A293-331BBA0B4B98}"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tiff"/><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tiff"/></Relationships>
</file>

<file path=ppt/slides/_rels/slide100.xml.rels><?xml version="1.0" encoding="UTF-8" standalone="yes"?>
<Relationships xmlns="http://schemas.openxmlformats.org/package/2006/relationships"><Relationship Id="rId3" Type="http://schemas.openxmlformats.org/officeDocument/2006/relationships/image" Target="../media/image117.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9.tiff"/></Relationships>
</file>

<file path=ppt/slides/_rels/slide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0.tiff"/></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1.tiff"/></Relationships>
</file>

<file path=ppt/slides/_rels/slide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3.tiff"/></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5.tiff"/><Relationship Id="rId4" Type="http://schemas.openxmlformats.org/officeDocument/2006/relationships/image" Target="../media/image124.pn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7.png"/><Relationship Id="rId4" Type="http://schemas.openxmlformats.org/officeDocument/2006/relationships/image" Target="../media/image126.tiff"/></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9.png"/><Relationship Id="rId4" Type="http://schemas.openxmlformats.org/officeDocument/2006/relationships/image" Target="../media/image128.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tiff"/></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tif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tiff"/></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tiff"/></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tif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23.tiff"/><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3.tiff"/></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5.tiff"/><Relationship Id="rId4" Type="http://schemas.openxmlformats.org/officeDocument/2006/relationships/image" Target="../media/image24.tiff"/></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tiff"/><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0.tiff"/><Relationship Id="rId4" Type="http://schemas.openxmlformats.org/officeDocument/2006/relationships/image" Target="../media/image29.tiff"/></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tiff"/></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tiff"/></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5.tiff"/></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6.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7.tiff"/><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8.tiff"/><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tiff"/></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1.tiff"/><Relationship Id="rId4" Type="http://schemas.openxmlformats.org/officeDocument/2006/relationships/image" Target="../media/image40.tiff"/></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6.tiff"/></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0.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1.tiff"/></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2.tiff"/></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tiff"/><Relationship Id="rId4" Type="http://schemas.openxmlformats.org/officeDocument/2006/relationships/image" Target="../media/image55.tif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9.tiff"/><Relationship Id="rId4" Type="http://schemas.openxmlformats.org/officeDocument/2006/relationships/image" Target="../media/image58.tiff"/></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0.tiff"/></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1.tiff"/></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2.tiff"/></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7.tiff"/><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9.gif"/><Relationship Id="rId4" Type="http://schemas.openxmlformats.org/officeDocument/2006/relationships/image" Target="../media/image68.tiff"/></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1.tiff"/><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tiff"/></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2.tiff"/></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3.tiff"/></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4.tiff"/></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5.tiff"/></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6.tiff"/></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8.tiff"/></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9.tiff"/></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1.tif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tiff"/><Relationship Id="rId4" Type="http://schemas.openxmlformats.org/officeDocument/2006/relationships/image" Target="../media/image9.tiff"/></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3.tiff"/></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5.tiff"/></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7.png"/><Relationship Id="rId4" Type="http://schemas.openxmlformats.org/officeDocument/2006/relationships/image" Target="../media/image86.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8.tiff"/></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9.tiff"/></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0.tiff"/></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1.tiff"/></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93.tiff"/></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tiff"/></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4.tiff"/></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5.tiff"/></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6.tiff"/></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7.tiff"/></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8.tiff"/></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9.tiff"/></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1.png"/></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tiff"/></Relationships>
</file>

<file path=ppt/slides/_rels/slide9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91.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107.tif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8.tiff"/></Relationships>
</file>

<file path=ppt/slides/_rels/slide93.xml.rels><?xml version="1.0" encoding="UTF-8" standalone="yes"?>
<Relationships xmlns="http://schemas.openxmlformats.org/package/2006/relationships"><Relationship Id="rId3" Type="http://schemas.openxmlformats.org/officeDocument/2006/relationships/image" Target="../media/image109.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10.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12.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12.tif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13.tif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4.tiff"/></Relationships>
</file>

<file path=ppt/slides/_rels/slide99.xml.rels><?xml version="1.0" encoding="UTF-8" standalone="yes"?>
<Relationships xmlns="http://schemas.openxmlformats.org/package/2006/relationships"><Relationship Id="rId3" Type="http://schemas.openxmlformats.org/officeDocument/2006/relationships/image" Target="../media/image115.tif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1" name="Tekstvak 10">
            <a:extLst>
              <a:ext uri="{FF2B5EF4-FFF2-40B4-BE49-F238E27FC236}">
                <a16:creationId xmlns:a16="http://schemas.microsoft.com/office/drawing/2014/main" id="{D4A78C19-F621-BF42-9774-D1EA264970F8}"/>
              </a:ext>
            </a:extLst>
          </p:cNvPr>
          <p:cNvSpPr txBox="1"/>
          <p:nvPr/>
        </p:nvSpPr>
        <p:spPr>
          <a:xfrm>
            <a:off x="2115475" y="57307"/>
            <a:ext cx="5408853" cy="584775"/>
          </a:xfrm>
          <a:prstGeom prst="rect">
            <a:avLst/>
          </a:prstGeom>
          <a:noFill/>
        </p:spPr>
        <p:txBody>
          <a:bodyPr wrap="none" rtlCol="0">
            <a:spAutoFit/>
          </a:bodyPr>
          <a:lstStyle/>
          <a:p>
            <a:r>
              <a:rPr lang="nl-NL" sz="3200" dirty="0">
                <a:solidFill>
                  <a:schemeClr val="bg1"/>
                </a:solidFill>
              </a:rPr>
              <a:t>6. OPERATIONELE PROCEDURES</a:t>
            </a:r>
          </a:p>
        </p:txBody>
      </p:sp>
      <p:pic>
        <p:nvPicPr>
          <p:cNvPr id="3" name="Afbeelding 2">
            <a:extLst>
              <a:ext uri="{FF2B5EF4-FFF2-40B4-BE49-F238E27FC236}">
                <a16:creationId xmlns:a16="http://schemas.microsoft.com/office/drawing/2014/main" id="{4E05B9AF-9153-F843-9089-35F29C16EB80}"/>
              </a:ext>
            </a:extLst>
          </p:cNvPr>
          <p:cNvPicPr>
            <a:picLocks noChangeAspect="1"/>
          </p:cNvPicPr>
          <p:nvPr/>
        </p:nvPicPr>
        <p:blipFill>
          <a:blip r:embed="rId4"/>
          <a:stretch>
            <a:fillRect/>
          </a:stretch>
        </p:blipFill>
        <p:spPr>
          <a:xfrm>
            <a:off x="5328246" y="1124745"/>
            <a:ext cx="3295274" cy="5184565"/>
          </a:xfrm>
          <a:prstGeom prst="rect">
            <a:avLst/>
          </a:prstGeom>
          <a:scene3d>
            <a:camera prst="orthographicFront">
              <a:rot lat="0" lon="0" rev="20699999"/>
            </a:camera>
            <a:lightRig rig="threePt" dir="t"/>
          </a:scene3d>
        </p:spPr>
      </p:pic>
      <p:pic>
        <p:nvPicPr>
          <p:cNvPr id="13" name="Afbeelding 12">
            <a:extLst>
              <a:ext uri="{FF2B5EF4-FFF2-40B4-BE49-F238E27FC236}">
                <a16:creationId xmlns:a16="http://schemas.microsoft.com/office/drawing/2014/main" id="{E7769BAF-9269-984C-A1AC-5D291AC514F4}"/>
              </a:ext>
            </a:extLst>
          </p:cNvPr>
          <p:cNvPicPr>
            <a:picLocks noChangeAspect="1"/>
          </p:cNvPicPr>
          <p:nvPr/>
        </p:nvPicPr>
        <p:blipFill>
          <a:blip r:embed="rId5"/>
          <a:stretch>
            <a:fillRect/>
          </a:stretch>
        </p:blipFill>
        <p:spPr>
          <a:xfrm>
            <a:off x="211114" y="1160112"/>
            <a:ext cx="5129542" cy="3565032"/>
          </a:xfrm>
          <a:prstGeom prst="rect">
            <a:avLst/>
          </a:prstGeom>
          <a:scene3d>
            <a:camera prst="orthographicFront">
              <a:rot lat="0" lon="0" rev="600000"/>
            </a:camera>
            <a:lightRig rig="threePt" dir="t"/>
          </a:scene3d>
        </p:spPr>
      </p:pic>
      <p:sp>
        <p:nvSpPr>
          <p:cNvPr id="5" name="Tekstvak 4">
            <a:extLst>
              <a:ext uri="{FF2B5EF4-FFF2-40B4-BE49-F238E27FC236}">
                <a16:creationId xmlns:a16="http://schemas.microsoft.com/office/drawing/2014/main" id="{494DF9E3-382B-9740-AAE8-2E93F6084EC8}"/>
              </a:ext>
            </a:extLst>
          </p:cNvPr>
          <p:cNvSpPr txBox="1"/>
          <p:nvPr/>
        </p:nvSpPr>
        <p:spPr>
          <a:xfrm>
            <a:off x="211114" y="6180146"/>
            <a:ext cx="6560322" cy="584775"/>
          </a:xfrm>
          <a:prstGeom prst="rect">
            <a:avLst/>
          </a:prstGeom>
          <a:noFill/>
        </p:spPr>
        <p:txBody>
          <a:bodyPr wrap="none" rtlCol="0">
            <a:spAutoFit/>
          </a:bodyPr>
          <a:lstStyle/>
          <a:p>
            <a:r>
              <a:rPr lang="nl-NL" sz="3200" dirty="0"/>
              <a:t>Operationele procedures = EVO + VVO</a:t>
            </a:r>
          </a:p>
        </p:txBody>
      </p:sp>
      <p:sp>
        <p:nvSpPr>
          <p:cNvPr id="4" name="Ovale toelichting 3">
            <a:extLst>
              <a:ext uri="{FF2B5EF4-FFF2-40B4-BE49-F238E27FC236}">
                <a16:creationId xmlns:a16="http://schemas.microsoft.com/office/drawing/2014/main" id="{D17D992F-498F-CA4D-BAF3-3D37A7EB67D8}"/>
              </a:ext>
            </a:extLst>
          </p:cNvPr>
          <p:cNvSpPr/>
          <p:nvPr/>
        </p:nvSpPr>
        <p:spPr>
          <a:xfrm>
            <a:off x="4124776" y="980755"/>
            <a:ext cx="3183527" cy="2616912"/>
          </a:xfrm>
          <a:prstGeom prst="wedgeEllipseCallout">
            <a:avLst>
              <a:gd name="adj1" fmla="val -56852"/>
              <a:gd name="adj2" fmla="val 478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400" dirty="0"/>
              <a:t>Operationele procedures </a:t>
            </a:r>
          </a:p>
          <a:p>
            <a:pPr algn="ctr"/>
            <a:r>
              <a:rPr lang="nl-NL" sz="2400" dirty="0"/>
              <a:t>=</a:t>
            </a:r>
          </a:p>
          <a:p>
            <a:pPr algn="ctr"/>
            <a:r>
              <a:rPr lang="nl-NL" sz="2400" dirty="0"/>
              <a:t> Hoe zweefvliegers het doen!</a:t>
            </a:r>
          </a:p>
        </p:txBody>
      </p:sp>
    </p:spTree>
    <p:extLst>
      <p:ext uri="{BB962C8B-B14F-4D97-AF65-F5344CB8AC3E}">
        <p14:creationId xmlns:p14="http://schemas.microsoft.com/office/powerpoint/2010/main" val="169412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211788" y="6003795"/>
            <a:ext cx="9110949"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solidFill>
                  <a:srgbClr val="262626"/>
                </a:solidFill>
                <a:latin typeface="HelveticaNeue-Italic" panose="02000503000000020004" pitchFamily="2" charset="0"/>
              </a:rPr>
              <a:t>Voor een zweefvliegtuig dat van rechts komt, wordt naar rechts uitgeweken</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5" name="Afbeelding 4">
            <a:extLst>
              <a:ext uri="{FF2B5EF4-FFF2-40B4-BE49-F238E27FC236}">
                <a16:creationId xmlns:a16="http://schemas.microsoft.com/office/drawing/2014/main" id="{2FDE2902-01C5-AB46-BF28-FD9E22860CF8}"/>
              </a:ext>
            </a:extLst>
          </p:cNvPr>
          <p:cNvPicPr>
            <a:picLocks noChangeAspect="1"/>
          </p:cNvPicPr>
          <p:nvPr/>
        </p:nvPicPr>
        <p:blipFill rotWithShape="1">
          <a:blip r:embed="rId4"/>
          <a:srcRect t="1" b="8337"/>
          <a:stretch/>
        </p:blipFill>
        <p:spPr>
          <a:xfrm>
            <a:off x="211788" y="782491"/>
            <a:ext cx="8620827" cy="5205091"/>
          </a:xfrm>
          <a:prstGeom prst="rect">
            <a:avLst/>
          </a:prstGeom>
        </p:spPr>
      </p:pic>
      <p:sp>
        <p:nvSpPr>
          <p:cNvPr id="14" name="Tekstvak 13">
            <a:extLst>
              <a:ext uri="{FF2B5EF4-FFF2-40B4-BE49-F238E27FC236}">
                <a16:creationId xmlns:a16="http://schemas.microsoft.com/office/drawing/2014/main" id="{F4C6F147-3BC3-9541-8821-F6F7422496EA}"/>
              </a:ext>
            </a:extLst>
          </p:cNvPr>
          <p:cNvSpPr txBox="1"/>
          <p:nvPr/>
        </p:nvSpPr>
        <p:spPr>
          <a:xfrm>
            <a:off x="311384" y="842742"/>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spTree>
    <p:extLst>
      <p:ext uri="{BB962C8B-B14F-4D97-AF65-F5344CB8AC3E}">
        <p14:creationId xmlns:p14="http://schemas.microsoft.com/office/powerpoint/2010/main" val="28635709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sp>
        <p:nvSpPr>
          <p:cNvPr id="14" name="Tekstvak 13">
            <a:extLst>
              <a:ext uri="{FF2B5EF4-FFF2-40B4-BE49-F238E27FC236}">
                <a16:creationId xmlns:a16="http://schemas.microsoft.com/office/drawing/2014/main" id="{84830F9B-22DA-DC4F-B423-8D58F36AE361}"/>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pic>
        <p:nvPicPr>
          <p:cNvPr id="2" name="Afbeelding 1">
            <a:extLst>
              <a:ext uri="{FF2B5EF4-FFF2-40B4-BE49-F238E27FC236}">
                <a16:creationId xmlns:a16="http://schemas.microsoft.com/office/drawing/2014/main" id="{AF5F46BA-F6ED-7745-B2E9-A699A09899DB}"/>
              </a:ext>
            </a:extLst>
          </p:cNvPr>
          <p:cNvPicPr>
            <a:picLocks noChangeAspect="1"/>
          </p:cNvPicPr>
          <p:nvPr/>
        </p:nvPicPr>
        <p:blipFill rotWithShape="1">
          <a:blip r:embed="rId3"/>
          <a:srcRect t="21230" b="23036"/>
          <a:stretch/>
        </p:blipFill>
        <p:spPr>
          <a:xfrm>
            <a:off x="30777" y="710039"/>
            <a:ext cx="9077727" cy="3381316"/>
          </a:xfrm>
          <a:prstGeom prst="rect">
            <a:avLst/>
          </a:prstGeom>
        </p:spPr>
      </p:pic>
      <p:sp>
        <p:nvSpPr>
          <p:cNvPr id="11" name="Rechthoek 10">
            <a:extLst>
              <a:ext uri="{FF2B5EF4-FFF2-40B4-BE49-F238E27FC236}">
                <a16:creationId xmlns:a16="http://schemas.microsoft.com/office/drawing/2014/main" id="{361A563A-EF59-E64B-8C2E-FD870FFAC23E}"/>
              </a:ext>
            </a:extLst>
          </p:cNvPr>
          <p:cNvSpPr/>
          <p:nvPr/>
        </p:nvSpPr>
        <p:spPr>
          <a:xfrm>
            <a:off x="16044" y="697175"/>
            <a:ext cx="3555341" cy="461665"/>
          </a:xfrm>
          <a:prstGeom prst="rect">
            <a:avLst/>
          </a:prstGeom>
          <a:solidFill>
            <a:schemeClr val="accent1"/>
          </a:solidFill>
        </p:spPr>
        <p:txBody>
          <a:bodyPr wrap="square">
            <a:spAutoFit/>
          </a:bodyPr>
          <a:lstStyle/>
          <a:p>
            <a:r>
              <a:rPr lang="nl-NL" sz="2400" dirty="0">
                <a:solidFill>
                  <a:schemeClr val="bg1"/>
                </a:solidFill>
              </a:rPr>
              <a:t>Slipvlucht met remkleppen</a:t>
            </a:r>
          </a:p>
        </p:txBody>
      </p:sp>
      <p:sp>
        <p:nvSpPr>
          <p:cNvPr id="3" name="Tekstvak 2">
            <a:extLst>
              <a:ext uri="{FF2B5EF4-FFF2-40B4-BE49-F238E27FC236}">
                <a16:creationId xmlns:a16="http://schemas.microsoft.com/office/drawing/2014/main" id="{AB4B8E9C-B0BC-3545-8F25-9EF80C47540C}"/>
              </a:ext>
            </a:extLst>
          </p:cNvPr>
          <p:cNvSpPr txBox="1"/>
          <p:nvPr/>
        </p:nvSpPr>
        <p:spPr>
          <a:xfrm>
            <a:off x="0" y="4135273"/>
            <a:ext cx="9108504" cy="2800767"/>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Aan de hand van een lijnkenmerk deze oefening eerst boven in de lucht oefenen </a:t>
            </a:r>
          </a:p>
          <a:p>
            <a:pPr marL="285750" indent="-285750">
              <a:buClr>
                <a:srgbClr val="FF0000"/>
              </a:buClr>
              <a:buFont typeface="Wingdings" pitchFamily="2" charset="2"/>
              <a:buChar char="Ø"/>
            </a:pPr>
            <a:r>
              <a:rPr lang="nl-NL" sz="2200" dirty="0"/>
              <a:t>Hoger op circuit gaan en hoger aan je final begint </a:t>
            </a:r>
          </a:p>
          <a:p>
            <a:pPr marL="285750" indent="-285750">
              <a:buClr>
                <a:srgbClr val="FF0000"/>
              </a:buClr>
              <a:buFont typeface="Wingdings" pitchFamily="2" charset="2"/>
              <a:buChar char="Ø"/>
            </a:pPr>
            <a:r>
              <a:rPr lang="nl-NL" sz="2200" dirty="0"/>
              <a:t>Met kleppen open het zweefvliegtuig in een slip brengen naar de zijde waar de wind vandaan komt. </a:t>
            </a:r>
          </a:p>
          <a:p>
            <a:pPr marL="285750" indent="-285750">
              <a:buClr>
                <a:srgbClr val="FF0000"/>
              </a:buClr>
              <a:buFont typeface="Wingdings" pitchFamily="2" charset="2"/>
              <a:buChar char="Ø"/>
            </a:pPr>
            <a:r>
              <a:rPr lang="nl-NL" sz="2200" dirty="0">
                <a:solidFill>
                  <a:srgbClr val="FF0000"/>
                </a:solidFill>
              </a:rPr>
              <a:t>Boven 10 m hoogte de kleppen indoen </a:t>
            </a:r>
            <a:r>
              <a:rPr lang="nl-NL" sz="2200" dirty="0"/>
              <a:t>en het toestel uit de slip halen. </a:t>
            </a:r>
          </a:p>
          <a:p>
            <a:pPr marL="285750" indent="-285750">
              <a:buClr>
                <a:srgbClr val="FF0000"/>
              </a:buClr>
              <a:buFont typeface="Wingdings" pitchFamily="2" charset="2"/>
              <a:buChar char="Ø"/>
            </a:pPr>
            <a:r>
              <a:rPr lang="nl-NL" sz="2200" dirty="0">
                <a:solidFill>
                  <a:srgbClr val="FF0000"/>
                </a:solidFill>
              </a:rPr>
              <a:t>Eerst voldoende snelheid oppakken </a:t>
            </a:r>
            <a:r>
              <a:rPr lang="nl-NL" sz="2200" dirty="0"/>
              <a:t>en pas daarna eventueel de remkleppen weer openen. </a:t>
            </a:r>
          </a:p>
        </p:txBody>
      </p:sp>
    </p:spTree>
    <p:extLst>
      <p:ext uri="{BB962C8B-B14F-4D97-AF65-F5344CB8AC3E}">
        <p14:creationId xmlns:p14="http://schemas.microsoft.com/office/powerpoint/2010/main" val="160902389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sp>
        <p:nvSpPr>
          <p:cNvPr id="14" name="Tekstvak 13">
            <a:extLst>
              <a:ext uri="{FF2B5EF4-FFF2-40B4-BE49-F238E27FC236}">
                <a16:creationId xmlns:a16="http://schemas.microsoft.com/office/drawing/2014/main" id="{84830F9B-22DA-DC4F-B423-8D58F36AE361}"/>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pic>
        <p:nvPicPr>
          <p:cNvPr id="2" name="Afbeelding 1">
            <a:extLst>
              <a:ext uri="{FF2B5EF4-FFF2-40B4-BE49-F238E27FC236}">
                <a16:creationId xmlns:a16="http://schemas.microsoft.com/office/drawing/2014/main" id="{E119E46E-BFA8-D74C-95C1-287810FEE51C}"/>
              </a:ext>
            </a:extLst>
          </p:cNvPr>
          <p:cNvPicPr>
            <a:picLocks noChangeAspect="1"/>
          </p:cNvPicPr>
          <p:nvPr/>
        </p:nvPicPr>
        <p:blipFill rotWithShape="1">
          <a:blip r:embed="rId3"/>
          <a:srcRect l="9460" r="4124"/>
          <a:stretch/>
        </p:blipFill>
        <p:spPr>
          <a:xfrm>
            <a:off x="16044" y="728663"/>
            <a:ext cx="5243983" cy="6165850"/>
          </a:xfrm>
          <a:prstGeom prst="rect">
            <a:avLst/>
          </a:prstGeom>
        </p:spPr>
      </p:pic>
      <p:sp>
        <p:nvSpPr>
          <p:cNvPr id="11" name="Rechthoek 10">
            <a:extLst>
              <a:ext uri="{FF2B5EF4-FFF2-40B4-BE49-F238E27FC236}">
                <a16:creationId xmlns:a16="http://schemas.microsoft.com/office/drawing/2014/main" id="{6D6A2D87-F5D7-384A-A3FD-707505613AE0}"/>
              </a:ext>
            </a:extLst>
          </p:cNvPr>
          <p:cNvSpPr/>
          <p:nvPr/>
        </p:nvSpPr>
        <p:spPr>
          <a:xfrm>
            <a:off x="16044" y="697175"/>
            <a:ext cx="3555341" cy="461665"/>
          </a:xfrm>
          <a:prstGeom prst="rect">
            <a:avLst/>
          </a:prstGeom>
          <a:solidFill>
            <a:schemeClr val="accent1"/>
          </a:solidFill>
        </p:spPr>
        <p:txBody>
          <a:bodyPr wrap="square">
            <a:spAutoFit/>
          </a:bodyPr>
          <a:lstStyle/>
          <a:p>
            <a:r>
              <a:rPr lang="nl-NL" sz="2400" dirty="0">
                <a:solidFill>
                  <a:schemeClr val="bg1"/>
                </a:solidFill>
              </a:rPr>
              <a:t>Slipvlucht met remkleppen</a:t>
            </a:r>
          </a:p>
        </p:txBody>
      </p:sp>
      <p:sp>
        <p:nvSpPr>
          <p:cNvPr id="3" name="Tekstvak 2">
            <a:extLst>
              <a:ext uri="{FF2B5EF4-FFF2-40B4-BE49-F238E27FC236}">
                <a16:creationId xmlns:a16="http://schemas.microsoft.com/office/drawing/2014/main" id="{516BF19C-524D-5249-AA51-215B00D9578B}"/>
              </a:ext>
            </a:extLst>
          </p:cNvPr>
          <p:cNvSpPr txBox="1"/>
          <p:nvPr/>
        </p:nvSpPr>
        <p:spPr>
          <a:xfrm>
            <a:off x="5273824" y="720380"/>
            <a:ext cx="3870176" cy="5632311"/>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Slippen met remkleppen is gemakkelijker dan zonder, omdat met geopende kleppen </a:t>
            </a:r>
            <a:r>
              <a:rPr lang="nl-NL" sz="2400" dirty="0">
                <a:solidFill>
                  <a:srgbClr val="FF0000"/>
                </a:solidFill>
              </a:rPr>
              <a:t>stabieler</a:t>
            </a:r>
            <a:r>
              <a:rPr lang="nl-NL" sz="2400" dirty="0"/>
              <a:t> is.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Je kunt het vliegtuig </a:t>
            </a:r>
            <a:r>
              <a:rPr lang="nl-NL" sz="2400" dirty="0" err="1"/>
              <a:t>een-voudiger</a:t>
            </a:r>
            <a:r>
              <a:rPr lang="nl-NL" sz="2400" dirty="0"/>
              <a:t> in de slip houden.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Bij slippen met remkleppen vergroot je de daalsnelheid fors, waardoor de kans groter wordt dat je het vliegtuig toch op de uitgekozen plaats aan de grond kunt zetten. </a:t>
            </a:r>
          </a:p>
        </p:txBody>
      </p:sp>
    </p:spTree>
    <p:extLst>
      <p:ext uri="{BB962C8B-B14F-4D97-AF65-F5344CB8AC3E}">
        <p14:creationId xmlns:p14="http://schemas.microsoft.com/office/powerpoint/2010/main" val="193181728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4" name="Tekstvak 13">
            <a:extLst>
              <a:ext uri="{FF2B5EF4-FFF2-40B4-BE49-F238E27FC236}">
                <a16:creationId xmlns:a16="http://schemas.microsoft.com/office/drawing/2014/main" id="{84830F9B-22DA-DC4F-B423-8D58F36AE361}"/>
              </a:ext>
            </a:extLst>
          </p:cNvPr>
          <p:cNvSpPr txBox="1"/>
          <p:nvPr/>
        </p:nvSpPr>
        <p:spPr>
          <a:xfrm>
            <a:off x="2339752" y="70863"/>
            <a:ext cx="7521199" cy="584775"/>
          </a:xfrm>
          <a:prstGeom prst="rect">
            <a:avLst/>
          </a:prstGeom>
          <a:noFill/>
        </p:spPr>
        <p:txBody>
          <a:bodyPr wrap="square" rtlCol="0">
            <a:spAutoFit/>
          </a:bodyPr>
          <a:lstStyle/>
          <a:p>
            <a:r>
              <a:rPr lang="nl-NL" sz="3200" dirty="0">
                <a:solidFill>
                  <a:schemeClr val="bg1"/>
                </a:solidFill>
              </a:rPr>
              <a:t>6.7 NOODPROCEDURES</a:t>
            </a:r>
          </a:p>
        </p:txBody>
      </p:sp>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4FA1A1BF-472B-9E41-9CE8-7362FEB8F443}"/>
              </a:ext>
            </a:extLst>
          </p:cNvPr>
          <p:cNvPicPr>
            <a:picLocks noChangeAspect="1"/>
          </p:cNvPicPr>
          <p:nvPr/>
        </p:nvPicPr>
        <p:blipFill rotWithShape="1">
          <a:blip r:embed="rId4"/>
          <a:srcRect t="18603" b="3829"/>
          <a:stretch/>
        </p:blipFill>
        <p:spPr>
          <a:xfrm>
            <a:off x="16045" y="728663"/>
            <a:ext cx="9111910" cy="3518488"/>
          </a:xfrm>
          <a:prstGeom prst="rect">
            <a:avLst/>
          </a:prstGeom>
        </p:spPr>
      </p:pic>
      <p:sp>
        <p:nvSpPr>
          <p:cNvPr id="12" name="Rechthoek 11">
            <a:extLst>
              <a:ext uri="{FF2B5EF4-FFF2-40B4-BE49-F238E27FC236}">
                <a16:creationId xmlns:a16="http://schemas.microsoft.com/office/drawing/2014/main" id="{02D0C04A-5BD1-5942-BAAE-73FDB96A4B31}"/>
              </a:ext>
            </a:extLst>
          </p:cNvPr>
          <p:cNvSpPr/>
          <p:nvPr/>
        </p:nvSpPr>
        <p:spPr>
          <a:xfrm>
            <a:off x="16045" y="697175"/>
            <a:ext cx="1675636" cy="461665"/>
          </a:xfrm>
          <a:prstGeom prst="rect">
            <a:avLst/>
          </a:prstGeom>
          <a:solidFill>
            <a:schemeClr val="accent1"/>
          </a:solidFill>
        </p:spPr>
        <p:txBody>
          <a:bodyPr wrap="square">
            <a:spAutoFit/>
          </a:bodyPr>
          <a:lstStyle/>
          <a:p>
            <a:r>
              <a:rPr lang="nl-NL" sz="2400" dirty="0">
                <a:solidFill>
                  <a:schemeClr val="bg1"/>
                </a:solidFill>
              </a:rPr>
              <a:t>Kabelbreuk</a:t>
            </a:r>
          </a:p>
        </p:txBody>
      </p:sp>
      <p:sp>
        <p:nvSpPr>
          <p:cNvPr id="4" name="Tekstvak 3">
            <a:extLst>
              <a:ext uri="{FF2B5EF4-FFF2-40B4-BE49-F238E27FC236}">
                <a16:creationId xmlns:a16="http://schemas.microsoft.com/office/drawing/2014/main" id="{DDC42C6E-748D-A649-8A1B-0DDB148AA486}"/>
              </a:ext>
            </a:extLst>
          </p:cNvPr>
          <p:cNvSpPr txBox="1"/>
          <p:nvPr/>
        </p:nvSpPr>
        <p:spPr>
          <a:xfrm>
            <a:off x="107504" y="4278639"/>
            <a:ext cx="9020451" cy="2462213"/>
          </a:xfrm>
          <a:prstGeom prst="rect">
            <a:avLst/>
          </a:prstGeom>
          <a:noFill/>
        </p:spPr>
        <p:txBody>
          <a:bodyPr wrap="square" rtlCol="0">
            <a:spAutoFit/>
          </a:bodyPr>
          <a:lstStyle/>
          <a:p>
            <a:pPr marL="342900" indent="-342900">
              <a:buClr>
                <a:srgbClr val="FF0000"/>
              </a:buClr>
              <a:buFont typeface="+mj-lt"/>
              <a:buAutoNum type="arabicPeriod"/>
            </a:pPr>
            <a:r>
              <a:rPr lang="nl-NL" sz="2200" dirty="0">
                <a:solidFill>
                  <a:srgbClr val="FF0000"/>
                </a:solidFill>
              </a:rPr>
              <a:t>Direct de neus onder de horizon brengen</a:t>
            </a:r>
            <a:r>
              <a:rPr lang="nl-NL" sz="2200" dirty="0"/>
              <a:t>, duidelijk wat meer dan in de normale vliegstand en zo vlug mogelijk gaan </a:t>
            </a:r>
            <a:r>
              <a:rPr lang="nl-NL" sz="2200" dirty="0">
                <a:solidFill>
                  <a:srgbClr val="FF0000"/>
                </a:solidFill>
              </a:rPr>
              <a:t>vliegen met landingssnelheid</a:t>
            </a:r>
            <a:r>
              <a:rPr lang="nl-NL" sz="2200" dirty="0"/>
              <a:t>;</a:t>
            </a:r>
          </a:p>
          <a:p>
            <a:pPr marL="342900" indent="-342900">
              <a:buClr>
                <a:srgbClr val="FF0000"/>
              </a:buClr>
              <a:buFont typeface="+mj-lt"/>
              <a:buAutoNum type="arabicPeriod"/>
            </a:pPr>
            <a:r>
              <a:rPr lang="nl-NL" sz="2200" dirty="0"/>
              <a:t>BOKS volledig afmaken(vooral ‘kleppen in de lock’ checken) en de trim op landingssnelheid;</a:t>
            </a:r>
          </a:p>
          <a:p>
            <a:pPr marL="342900" indent="-342900">
              <a:buClr>
                <a:srgbClr val="FF0000"/>
              </a:buClr>
              <a:buFont typeface="+mj-lt"/>
              <a:buAutoNum type="arabicPeriod"/>
            </a:pPr>
            <a:r>
              <a:rPr lang="nl-NL" sz="2200" dirty="0"/>
              <a:t>Op </a:t>
            </a:r>
            <a:r>
              <a:rPr lang="nl-NL" sz="2200" dirty="0">
                <a:solidFill>
                  <a:srgbClr val="FF0000"/>
                </a:solidFill>
              </a:rPr>
              <a:t>lage hoogte: rechtuit landen</a:t>
            </a:r>
            <a:r>
              <a:rPr lang="nl-NL" sz="2200" dirty="0"/>
              <a:t>. Op grotere hoogte: de hoogte checken en boven de </a:t>
            </a:r>
            <a:r>
              <a:rPr lang="nl-NL" sz="2200" dirty="0">
                <a:solidFill>
                  <a:srgbClr val="FF0000"/>
                </a:solidFill>
              </a:rPr>
              <a:t>80 m of 100 m altijd een verkort circuit </a:t>
            </a:r>
            <a:r>
              <a:rPr lang="nl-NL" sz="2200" dirty="0"/>
              <a:t>vliegen (80 m of 100 m is afhankelijk van de plaatselijke situatie, dit wordt bij de briefing vermeld).</a:t>
            </a:r>
          </a:p>
        </p:txBody>
      </p:sp>
    </p:spTree>
    <p:extLst>
      <p:ext uri="{BB962C8B-B14F-4D97-AF65-F5344CB8AC3E}">
        <p14:creationId xmlns:p14="http://schemas.microsoft.com/office/powerpoint/2010/main" val="23949445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4" name="Tekstvak 13">
            <a:extLst>
              <a:ext uri="{FF2B5EF4-FFF2-40B4-BE49-F238E27FC236}">
                <a16:creationId xmlns:a16="http://schemas.microsoft.com/office/drawing/2014/main" id="{84830F9B-22DA-DC4F-B423-8D58F36AE361}"/>
              </a:ext>
            </a:extLst>
          </p:cNvPr>
          <p:cNvSpPr txBox="1"/>
          <p:nvPr/>
        </p:nvSpPr>
        <p:spPr>
          <a:xfrm>
            <a:off x="2339752" y="70863"/>
            <a:ext cx="7521199" cy="584775"/>
          </a:xfrm>
          <a:prstGeom prst="rect">
            <a:avLst/>
          </a:prstGeom>
          <a:noFill/>
        </p:spPr>
        <p:txBody>
          <a:bodyPr wrap="square" rtlCol="0">
            <a:spAutoFit/>
          </a:bodyPr>
          <a:lstStyle/>
          <a:p>
            <a:r>
              <a:rPr lang="nl-NL" sz="3200" dirty="0">
                <a:solidFill>
                  <a:schemeClr val="bg1"/>
                </a:solidFill>
              </a:rPr>
              <a:t>6.7 NOODPROCEDURES</a:t>
            </a:r>
          </a:p>
        </p:txBody>
      </p:sp>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C48AC973-765A-9D48-B0AB-7DE293005427}"/>
              </a:ext>
            </a:extLst>
          </p:cNvPr>
          <p:cNvPicPr>
            <a:picLocks noChangeAspect="1"/>
          </p:cNvPicPr>
          <p:nvPr/>
        </p:nvPicPr>
        <p:blipFill rotWithShape="1">
          <a:blip r:embed="rId4"/>
          <a:srcRect t="5198" b="6045"/>
          <a:stretch/>
        </p:blipFill>
        <p:spPr>
          <a:xfrm>
            <a:off x="16045" y="728663"/>
            <a:ext cx="8956505" cy="3921768"/>
          </a:xfrm>
          <a:prstGeom prst="rect">
            <a:avLst/>
          </a:prstGeom>
        </p:spPr>
      </p:pic>
      <p:sp>
        <p:nvSpPr>
          <p:cNvPr id="12" name="Rechthoek 11">
            <a:extLst>
              <a:ext uri="{FF2B5EF4-FFF2-40B4-BE49-F238E27FC236}">
                <a16:creationId xmlns:a16="http://schemas.microsoft.com/office/drawing/2014/main" id="{1A9A1C9A-E171-524D-996F-CFF6345B7ED8}"/>
              </a:ext>
            </a:extLst>
          </p:cNvPr>
          <p:cNvSpPr/>
          <p:nvPr/>
        </p:nvSpPr>
        <p:spPr>
          <a:xfrm>
            <a:off x="16045" y="697175"/>
            <a:ext cx="1675636" cy="461665"/>
          </a:xfrm>
          <a:prstGeom prst="rect">
            <a:avLst/>
          </a:prstGeom>
          <a:solidFill>
            <a:schemeClr val="accent1"/>
          </a:solidFill>
        </p:spPr>
        <p:txBody>
          <a:bodyPr wrap="square">
            <a:spAutoFit/>
          </a:bodyPr>
          <a:lstStyle/>
          <a:p>
            <a:r>
              <a:rPr lang="nl-NL" sz="2400" dirty="0">
                <a:solidFill>
                  <a:schemeClr val="bg1"/>
                </a:solidFill>
              </a:rPr>
              <a:t>Kabelbreuk</a:t>
            </a:r>
          </a:p>
        </p:txBody>
      </p:sp>
      <p:sp>
        <p:nvSpPr>
          <p:cNvPr id="3" name="Tekstvak 2">
            <a:extLst>
              <a:ext uri="{FF2B5EF4-FFF2-40B4-BE49-F238E27FC236}">
                <a16:creationId xmlns:a16="http://schemas.microsoft.com/office/drawing/2014/main" id="{BB4AA9BC-8AC2-6144-B0AD-E3865BB90E40}"/>
              </a:ext>
            </a:extLst>
          </p:cNvPr>
          <p:cNvSpPr txBox="1"/>
          <p:nvPr/>
        </p:nvSpPr>
        <p:spPr>
          <a:xfrm>
            <a:off x="16045" y="4709660"/>
            <a:ext cx="9148758" cy="2123658"/>
          </a:xfrm>
          <a:prstGeom prst="rect">
            <a:avLst/>
          </a:prstGeom>
          <a:noFill/>
        </p:spPr>
        <p:txBody>
          <a:bodyPr wrap="square" rtlCol="0">
            <a:spAutoFit/>
          </a:bodyPr>
          <a:lstStyle/>
          <a:p>
            <a:pPr marL="342900" indent="-342900">
              <a:buClr>
                <a:srgbClr val="FF0000"/>
              </a:buClr>
              <a:buFont typeface="+mj-lt"/>
              <a:buAutoNum type="arabicPeriod"/>
            </a:pPr>
            <a:r>
              <a:rPr lang="nl-NL" sz="2200" dirty="0"/>
              <a:t>Kabelbreuk op ± 50 m: </a:t>
            </a:r>
            <a:r>
              <a:rPr lang="nl-NL" sz="2200" dirty="0">
                <a:solidFill>
                  <a:srgbClr val="FF0000"/>
                </a:solidFill>
              </a:rPr>
              <a:t>Knuppel naar voren</a:t>
            </a:r>
            <a:r>
              <a:rPr lang="nl-NL" sz="2200" dirty="0"/>
              <a:t>, BOKS afmaken en landen in of naast het lierpad.</a:t>
            </a:r>
          </a:p>
          <a:p>
            <a:pPr marL="342900" indent="-342900">
              <a:buClr>
                <a:srgbClr val="FF0000"/>
              </a:buClr>
              <a:buFont typeface="+mj-lt"/>
              <a:buAutoNum type="arabicPeriod"/>
            </a:pPr>
            <a:r>
              <a:rPr lang="nl-NL" sz="2200" dirty="0"/>
              <a:t>Kabelbreuk op ± 90 m: </a:t>
            </a:r>
            <a:r>
              <a:rPr lang="nl-NL" sz="2200" dirty="0">
                <a:solidFill>
                  <a:srgbClr val="FF0000"/>
                </a:solidFill>
              </a:rPr>
              <a:t>Knuppel naar voren</a:t>
            </a:r>
            <a:r>
              <a:rPr lang="nl-NL" sz="2200" dirty="0"/>
              <a:t>, BOKS afmaken en een aangepast circuit maken.</a:t>
            </a:r>
          </a:p>
          <a:p>
            <a:pPr marL="342900" indent="-342900">
              <a:buClr>
                <a:srgbClr val="FF0000"/>
              </a:buClr>
              <a:buFont typeface="+mj-lt"/>
              <a:buAutoNum type="arabicPeriod"/>
            </a:pPr>
            <a:r>
              <a:rPr lang="nl-NL" sz="2200" dirty="0"/>
              <a:t>Kabelbreuk op ±140 m: </a:t>
            </a:r>
            <a:r>
              <a:rPr lang="nl-NL" sz="2200" dirty="0">
                <a:solidFill>
                  <a:srgbClr val="FF0000"/>
                </a:solidFill>
              </a:rPr>
              <a:t>Knuppel naar voren</a:t>
            </a:r>
            <a:r>
              <a:rPr lang="nl-NL" sz="2200" dirty="0"/>
              <a:t>, BOKS afmaken en een verkort circuit maken.</a:t>
            </a:r>
          </a:p>
        </p:txBody>
      </p:sp>
    </p:spTree>
    <p:extLst>
      <p:ext uri="{BB962C8B-B14F-4D97-AF65-F5344CB8AC3E}">
        <p14:creationId xmlns:p14="http://schemas.microsoft.com/office/powerpoint/2010/main" val="115803293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4" name="Tekstvak 13">
            <a:extLst>
              <a:ext uri="{FF2B5EF4-FFF2-40B4-BE49-F238E27FC236}">
                <a16:creationId xmlns:a16="http://schemas.microsoft.com/office/drawing/2014/main" id="{84830F9B-22DA-DC4F-B423-8D58F36AE361}"/>
              </a:ext>
            </a:extLst>
          </p:cNvPr>
          <p:cNvSpPr txBox="1"/>
          <p:nvPr/>
        </p:nvSpPr>
        <p:spPr>
          <a:xfrm>
            <a:off x="2339752" y="70863"/>
            <a:ext cx="7521199" cy="584775"/>
          </a:xfrm>
          <a:prstGeom prst="rect">
            <a:avLst/>
          </a:prstGeom>
          <a:noFill/>
        </p:spPr>
        <p:txBody>
          <a:bodyPr wrap="square" rtlCol="0">
            <a:spAutoFit/>
          </a:bodyPr>
          <a:lstStyle/>
          <a:p>
            <a:r>
              <a:rPr lang="nl-NL" sz="3200" dirty="0">
                <a:solidFill>
                  <a:schemeClr val="bg1"/>
                </a:solidFill>
              </a:rPr>
              <a:t>6.7 NOODPROCEDURES</a:t>
            </a:r>
          </a:p>
        </p:txBody>
      </p:sp>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a:extLst>
              <a:ext uri="{FF2B5EF4-FFF2-40B4-BE49-F238E27FC236}">
                <a16:creationId xmlns:a16="http://schemas.microsoft.com/office/drawing/2014/main" id="{1733A979-09D1-E84E-97D2-67FD7C48A48E}"/>
              </a:ext>
            </a:extLst>
          </p:cNvPr>
          <p:cNvSpPr txBox="1"/>
          <p:nvPr/>
        </p:nvSpPr>
        <p:spPr>
          <a:xfrm>
            <a:off x="93747" y="5176124"/>
            <a:ext cx="8956506"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Knapt de sleepkabel. ontkoppel zodra je weet dat dat onder je geen gevaar oplevert.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solidFill>
                  <a:srgbClr val="FF0000"/>
                </a:solidFill>
              </a:rPr>
              <a:t>Onder de 75 m </a:t>
            </a:r>
            <a:r>
              <a:rPr lang="nl-NL" sz="2400" dirty="0"/>
              <a:t>een landing tegen de windrichting in.</a:t>
            </a:r>
          </a:p>
        </p:txBody>
      </p:sp>
      <p:pic>
        <p:nvPicPr>
          <p:cNvPr id="3" name="Afbeelding 2">
            <a:extLst>
              <a:ext uri="{FF2B5EF4-FFF2-40B4-BE49-F238E27FC236}">
                <a16:creationId xmlns:a16="http://schemas.microsoft.com/office/drawing/2014/main" id="{7892F610-4D2F-C449-BD6C-DA0764B696C6}"/>
              </a:ext>
            </a:extLst>
          </p:cNvPr>
          <p:cNvPicPr>
            <a:picLocks noChangeAspect="1"/>
          </p:cNvPicPr>
          <p:nvPr/>
        </p:nvPicPr>
        <p:blipFill rotWithShape="1">
          <a:blip r:embed="rId4"/>
          <a:srcRect t="22768" b="8570"/>
          <a:stretch/>
        </p:blipFill>
        <p:spPr>
          <a:xfrm>
            <a:off x="179512" y="728663"/>
            <a:ext cx="8793038" cy="4024955"/>
          </a:xfrm>
          <a:prstGeom prst="rect">
            <a:avLst/>
          </a:prstGeom>
        </p:spPr>
      </p:pic>
      <p:sp>
        <p:nvSpPr>
          <p:cNvPr id="12" name="Rechthoek 11">
            <a:extLst>
              <a:ext uri="{FF2B5EF4-FFF2-40B4-BE49-F238E27FC236}">
                <a16:creationId xmlns:a16="http://schemas.microsoft.com/office/drawing/2014/main" id="{A858547C-5E81-FF43-BB51-956D2149F298}"/>
              </a:ext>
            </a:extLst>
          </p:cNvPr>
          <p:cNvSpPr/>
          <p:nvPr/>
        </p:nvSpPr>
        <p:spPr>
          <a:xfrm>
            <a:off x="16044" y="697175"/>
            <a:ext cx="2393781" cy="461665"/>
          </a:xfrm>
          <a:prstGeom prst="rect">
            <a:avLst/>
          </a:prstGeom>
          <a:solidFill>
            <a:schemeClr val="accent1"/>
          </a:solidFill>
        </p:spPr>
        <p:txBody>
          <a:bodyPr wrap="square">
            <a:spAutoFit/>
          </a:bodyPr>
          <a:lstStyle/>
          <a:p>
            <a:r>
              <a:rPr lang="nl-NL" sz="2400" dirty="0">
                <a:solidFill>
                  <a:schemeClr val="bg1"/>
                </a:solidFill>
              </a:rPr>
              <a:t>Sleepkabelbreuk</a:t>
            </a:r>
          </a:p>
        </p:txBody>
      </p:sp>
    </p:spTree>
    <p:extLst>
      <p:ext uri="{BB962C8B-B14F-4D97-AF65-F5344CB8AC3E}">
        <p14:creationId xmlns:p14="http://schemas.microsoft.com/office/powerpoint/2010/main" val="20842168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0" name="Rechthoek 9">
            <a:extLst>
              <a:ext uri="{FF2B5EF4-FFF2-40B4-BE49-F238E27FC236}">
                <a16:creationId xmlns:a16="http://schemas.microsoft.com/office/drawing/2014/main" id="{08206AC6-E4A2-E549-A4F5-D6C0340DC52C}"/>
              </a:ext>
            </a:extLst>
          </p:cNvPr>
          <p:cNvSpPr/>
          <p:nvPr/>
        </p:nvSpPr>
        <p:spPr>
          <a:xfrm>
            <a:off x="16044" y="697175"/>
            <a:ext cx="3518708" cy="830997"/>
          </a:xfrm>
          <a:prstGeom prst="rect">
            <a:avLst/>
          </a:prstGeom>
          <a:solidFill>
            <a:schemeClr val="accent1"/>
          </a:solidFill>
        </p:spPr>
        <p:txBody>
          <a:bodyPr wrap="square">
            <a:spAutoFit/>
          </a:bodyPr>
          <a:lstStyle/>
          <a:p>
            <a:r>
              <a:rPr lang="nl-NL" sz="2400" dirty="0">
                <a:solidFill>
                  <a:schemeClr val="bg1"/>
                </a:solidFill>
              </a:rPr>
              <a:t>Optillen sleepvliegtuig voorkomen:</a:t>
            </a:r>
          </a:p>
        </p:txBody>
      </p:sp>
      <p:sp>
        <p:nvSpPr>
          <p:cNvPr id="14" name="Tekstvak 13">
            <a:extLst>
              <a:ext uri="{FF2B5EF4-FFF2-40B4-BE49-F238E27FC236}">
                <a16:creationId xmlns:a16="http://schemas.microsoft.com/office/drawing/2014/main" id="{84830F9B-22DA-DC4F-B423-8D58F36AE361}"/>
              </a:ext>
            </a:extLst>
          </p:cNvPr>
          <p:cNvSpPr txBox="1"/>
          <p:nvPr/>
        </p:nvSpPr>
        <p:spPr>
          <a:xfrm>
            <a:off x="2339752" y="70863"/>
            <a:ext cx="7521199" cy="584775"/>
          </a:xfrm>
          <a:prstGeom prst="rect">
            <a:avLst/>
          </a:prstGeom>
          <a:noFill/>
        </p:spPr>
        <p:txBody>
          <a:bodyPr wrap="square" rtlCol="0">
            <a:spAutoFit/>
          </a:bodyPr>
          <a:lstStyle/>
          <a:p>
            <a:r>
              <a:rPr lang="nl-NL" sz="3200" dirty="0">
                <a:solidFill>
                  <a:schemeClr val="bg1"/>
                </a:solidFill>
              </a:rPr>
              <a:t>6.7 NOODPROCEDURES</a:t>
            </a:r>
          </a:p>
        </p:txBody>
      </p:sp>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a:extLst>
              <a:ext uri="{FF2B5EF4-FFF2-40B4-BE49-F238E27FC236}">
                <a16:creationId xmlns:a16="http://schemas.microsoft.com/office/drawing/2014/main" id="{CA510DEE-D93A-CC40-824E-C9E395599B31}"/>
              </a:ext>
            </a:extLst>
          </p:cNvPr>
          <p:cNvSpPr txBox="1"/>
          <p:nvPr/>
        </p:nvSpPr>
        <p:spPr>
          <a:xfrm>
            <a:off x="3563887" y="715413"/>
            <a:ext cx="5538881" cy="6186309"/>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Weinig ervaring? Start dan niet met een zwaartepuntshaak en niet bij turbulent weer.</a:t>
            </a:r>
          </a:p>
          <a:p>
            <a:pPr marL="285750" indent="-285750">
              <a:buClr>
                <a:srgbClr val="FF0000"/>
              </a:buClr>
              <a:buFont typeface="Wingdings" pitchFamily="2" charset="2"/>
              <a:buChar char="Ø"/>
            </a:pPr>
            <a:r>
              <a:rPr lang="nl-NL" sz="2200" dirty="0"/>
              <a:t>Houd de </a:t>
            </a:r>
            <a:r>
              <a:rPr lang="nl-NL" sz="2200" dirty="0">
                <a:solidFill>
                  <a:srgbClr val="FF0000"/>
                </a:solidFill>
              </a:rPr>
              <a:t>sleepkist op de juiste hoogte </a:t>
            </a:r>
            <a:r>
              <a:rPr lang="nl-NL" sz="2200" dirty="0"/>
              <a:t>in de kap.</a:t>
            </a:r>
          </a:p>
          <a:p>
            <a:pPr marL="285750" indent="-285750">
              <a:buClr>
                <a:srgbClr val="FF0000"/>
              </a:buClr>
              <a:buFont typeface="Wingdings" pitchFamily="2" charset="2"/>
              <a:buChar char="Ø"/>
            </a:pPr>
            <a:r>
              <a:rPr lang="nl-NL" sz="2200" dirty="0"/>
              <a:t>Zit je </a:t>
            </a:r>
            <a:r>
              <a:rPr lang="nl-NL" sz="2200" dirty="0">
                <a:solidFill>
                  <a:srgbClr val="FF0000"/>
                </a:solidFill>
              </a:rPr>
              <a:t>te laag zit, trek dan voorzichtig op </a:t>
            </a:r>
            <a:r>
              <a:rPr lang="nl-NL" sz="2200" dirty="0"/>
              <a:t>om weer op dezelfde hoogte van het sleepvliegtuig te komen. </a:t>
            </a:r>
          </a:p>
          <a:p>
            <a:pPr marL="285750" indent="-285750">
              <a:buClr>
                <a:srgbClr val="FF0000"/>
              </a:buClr>
              <a:buFont typeface="Wingdings" pitchFamily="2" charset="2"/>
              <a:buChar char="Ø"/>
            </a:pPr>
            <a:r>
              <a:rPr lang="nl-NL" sz="2200" dirty="0"/>
              <a:t>Verlies het sleepvliegtuig geen moment uit het oog. Tijdens de klim doe je niet je raampje dicht en laat je het wiel uit totdat je ontkoppeld hebt. </a:t>
            </a:r>
          </a:p>
          <a:p>
            <a:pPr marL="285750" indent="-285750">
              <a:buClr>
                <a:srgbClr val="FF0000"/>
              </a:buClr>
              <a:buFont typeface="Wingdings" pitchFamily="2" charset="2"/>
              <a:buChar char="Ø"/>
            </a:pPr>
            <a:r>
              <a:rPr lang="nl-NL" sz="2200" dirty="0">
                <a:solidFill>
                  <a:srgbClr val="FF0000"/>
                </a:solidFill>
              </a:rPr>
              <a:t>Zodra je het sleepvliegtuig niet meer ziet moet je direct ontkoppelen</a:t>
            </a:r>
            <a:r>
              <a:rPr lang="nl-NL" sz="2200" dirty="0"/>
              <a:t>.</a:t>
            </a:r>
          </a:p>
          <a:p>
            <a:pPr marL="285750" indent="-285750">
              <a:buClr>
                <a:srgbClr val="FF0000"/>
              </a:buClr>
              <a:buFont typeface="Wingdings" pitchFamily="2" charset="2"/>
              <a:buChar char="Ø"/>
            </a:pPr>
            <a:r>
              <a:rPr lang="nl-NL" sz="2200" dirty="0"/>
              <a:t>Op ontkoppelhoogte trek je aan de ontkoppelknop en kijk je of de sleepkabel zich verwijderd van het zweefvliegtuig pas daarna maak je een klimmende bocht.</a:t>
            </a:r>
          </a:p>
        </p:txBody>
      </p:sp>
      <p:pic>
        <p:nvPicPr>
          <p:cNvPr id="4" name="Afbeelding 3">
            <a:extLst>
              <a:ext uri="{FF2B5EF4-FFF2-40B4-BE49-F238E27FC236}">
                <a16:creationId xmlns:a16="http://schemas.microsoft.com/office/drawing/2014/main" id="{70FF1234-08B1-7147-91C1-5C2A9D26F41B}"/>
              </a:ext>
            </a:extLst>
          </p:cNvPr>
          <p:cNvPicPr>
            <a:picLocks noChangeAspect="1"/>
          </p:cNvPicPr>
          <p:nvPr/>
        </p:nvPicPr>
        <p:blipFill rotWithShape="1">
          <a:blip r:embed="rId4">
            <a:extLst>
              <a:ext uri="{28A0092B-C50C-407E-A947-70E740481C1C}">
                <a14:useLocalDpi xmlns:a14="http://schemas.microsoft.com/office/drawing/2010/main" val="0"/>
              </a:ext>
            </a:extLst>
          </a:blip>
          <a:srcRect l="15804" t="2750" r="-1849" b="-2750"/>
          <a:stretch/>
        </p:blipFill>
        <p:spPr>
          <a:xfrm>
            <a:off x="45179" y="1625528"/>
            <a:ext cx="3518708" cy="5223119"/>
          </a:xfrm>
          <a:prstGeom prst="rect">
            <a:avLst/>
          </a:prstGeom>
        </p:spPr>
      </p:pic>
    </p:spTree>
    <p:extLst>
      <p:ext uri="{BB962C8B-B14F-4D97-AF65-F5344CB8AC3E}">
        <p14:creationId xmlns:p14="http://schemas.microsoft.com/office/powerpoint/2010/main" val="400068895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4" name="Tekstvak 13">
            <a:extLst>
              <a:ext uri="{FF2B5EF4-FFF2-40B4-BE49-F238E27FC236}">
                <a16:creationId xmlns:a16="http://schemas.microsoft.com/office/drawing/2014/main" id="{84830F9B-22DA-DC4F-B423-8D58F36AE361}"/>
              </a:ext>
            </a:extLst>
          </p:cNvPr>
          <p:cNvSpPr txBox="1"/>
          <p:nvPr/>
        </p:nvSpPr>
        <p:spPr>
          <a:xfrm>
            <a:off x="1699242" y="57138"/>
            <a:ext cx="7521199" cy="584775"/>
          </a:xfrm>
          <a:prstGeom prst="rect">
            <a:avLst/>
          </a:prstGeom>
          <a:noFill/>
        </p:spPr>
        <p:txBody>
          <a:bodyPr wrap="square" rtlCol="0">
            <a:spAutoFit/>
          </a:bodyPr>
          <a:lstStyle/>
          <a:p>
            <a:r>
              <a:rPr lang="nl-NL" sz="3200" dirty="0">
                <a:solidFill>
                  <a:schemeClr val="bg1"/>
                </a:solidFill>
              </a:rPr>
              <a:t>GEBRUIK PARACHUTE EN DE LANDING</a:t>
            </a:r>
          </a:p>
        </p:txBody>
      </p:sp>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3D10A842-AD24-7A44-AFDE-3E8C7794E541}"/>
              </a:ext>
            </a:extLst>
          </p:cNvPr>
          <p:cNvSpPr/>
          <p:nvPr/>
        </p:nvSpPr>
        <p:spPr>
          <a:xfrm>
            <a:off x="4407151" y="728663"/>
            <a:ext cx="3896494" cy="5539978"/>
          </a:xfrm>
          <a:prstGeom prst="rect">
            <a:avLst/>
          </a:prstGeom>
        </p:spPr>
        <p:txBody>
          <a:bodyPr wrap="square">
            <a:spAutoFit/>
          </a:bodyPr>
          <a:lstStyle/>
          <a:p>
            <a:pPr marL="285750" indent="-285750">
              <a:buClr>
                <a:srgbClr val="FF0000"/>
              </a:buClr>
              <a:buFont typeface="Wingdings" pitchFamily="2" charset="2"/>
              <a:buChar char="Ø"/>
            </a:pPr>
            <a:r>
              <a:rPr lang="nl-NL" sz="2400" dirty="0"/>
              <a:t>Een parachute doet het altijd en gaat langer mee als hij </a:t>
            </a:r>
            <a:r>
              <a:rPr lang="nl-NL" sz="2400" dirty="0">
                <a:solidFill>
                  <a:srgbClr val="FF0000"/>
                </a:solidFill>
              </a:rPr>
              <a:t>goed behandeld </a:t>
            </a:r>
            <a:r>
              <a:rPr lang="nl-NL" sz="2400" dirty="0"/>
              <a:t>wordt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Bij kunstvluchten en wolkenvluchten is een parachute </a:t>
            </a:r>
            <a:r>
              <a:rPr lang="nl-NL" sz="2400" dirty="0">
                <a:solidFill>
                  <a:srgbClr val="FF0000"/>
                </a:solidFill>
              </a:rPr>
              <a:t>verplicht</a:t>
            </a:r>
            <a:r>
              <a:rPr lang="nl-NL" sz="2400" dirty="0"/>
              <a: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Een parachute moet </a:t>
            </a:r>
            <a:r>
              <a:rPr lang="nl-NL" sz="2400" dirty="0">
                <a:solidFill>
                  <a:srgbClr val="FF0000"/>
                </a:solidFill>
              </a:rPr>
              <a:t>jaarlijks worden gekeurd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Denk voor de vlucht na over de noodprocedures </a:t>
            </a:r>
          </a:p>
          <a:p>
            <a:endParaRPr lang="nl-NL" dirty="0"/>
          </a:p>
        </p:txBody>
      </p:sp>
      <p:pic>
        <p:nvPicPr>
          <p:cNvPr id="3" name="Afbeelding 2">
            <a:extLst>
              <a:ext uri="{FF2B5EF4-FFF2-40B4-BE49-F238E27FC236}">
                <a16:creationId xmlns:a16="http://schemas.microsoft.com/office/drawing/2014/main" id="{7C415F47-B9A6-FD46-9E2D-CB89992EF598}"/>
              </a:ext>
            </a:extLst>
          </p:cNvPr>
          <p:cNvPicPr>
            <a:picLocks noChangeAspect="1"/>
          </p:cNvPicPr>
          <p:nvPr/>
        </p:nvPicPr>
        <p:blipFill>
          <a:blip r:embed="rId4"/>
          <a:stretch>
            <a:fillRect/>
          </a:stretch>
        </p:blipFill>
        <p:spPr>
          <a:xfrm>
            <a:off x="840355" y="692828"/>
            <a:ext cx="3035943" cy="6021288"/>
          </a:xfrm>
          <a:prstGeom prst="rect">
            <a:avLst/>
          </a:prstGeom>
        </p:spPr>
      </p:pic>
      <p:sp>
        <p:nvSpPr>
          <p:cNvPr id="12" name="Rechthoek 11">
            <a:extLst>
              <a:ext uri="{FF2B5EF4-FFF2-40B4-BE49-F238E27FC236}">
                <a16:creationId xmlns:a16="http://schemas.microsoft.com/office/drawing/2014/main" id="{A1ED5E5A-50E7-9A48-84A7-F34FA5A706DB}"/>
              </a:ext>
            </a:extLst>
          </p:cNvPr>
          <p:cNvSpPr/>
          <p:nvPr/>
        </p:nvSpPr>
        <p:spPr>
          <a:xfrm>
            <a:off x="0" y="708472"/>
            <a:ext cx="1475656" cy="461665"/>
          </a:xfrm>
          <a:prstGeom prst="rect">
            <a:avLst/>
          </a:prstGeom>
          <a:solidFill>
            <a:schemeClr val="accent1"/>
          </a:solidFill>
        </p:spPr>
        <p:txBody>
          <a:bodyPr wrap="square">
            <a:spAutoFit/>
          </a:bodyPr>
          <a:lstStyle/>
          <a:p>
            <a:r>
              <a:rPr lang="nl-NL" sz="2400" dirty="0">
                <a:solidFill>
                  <a:schemeClr val="bg1"/>
                </a:solidFill>
              </a:rPr>
              <a:t>Parachute</a:t>
            </a:r>
          </a:p>
        </p:txBody>
      </p:sp>
    </p:spTree>
    <p:extLst>
      <p:ext uri="{BB962C8B-B14F-4D97-AF65-F5344CB8AC3E}">
        <p14:creationId xmlns:p14="http://schemas.microsoft.com/office/powerpoint/2010/main" val="358222987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9" name="Content Placeholder 2">
            <a:extLst>
              <a:ext uri="{FF2B5EF4-FFF2-40B4-BE49-F238E27FC236}">
                <a16:creationId xmlns:a16="http://schemas.microsoft.com/office/drawing/2014/main" id="{D0145D3B-4C58-FA4B-AA8C-A9585957E3A2}"/>
              </a:ext>
            </a:extLst>
          </p:cNvPr>
          <p:cNvSpPr txBox="1">
            <a:spLocks/>
          </p:cNvSpPr>
          <p:nvPr/>
        </p:nvSpPr>
        <p:spPr>
          <a:xfrm>
            <a:off x="3575843" y="3577664"/>
            <a:ext cx="5568157" cy="3388658"/>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Clr>
                <a:srgbClr val="FF0000"/>
              </a:buClr>
              <a:buFont typeface="+mj-lt"/>
              <a:buAutoNum type="arabicPeriod"/>
            </a:pPr>
            <a:r>
              <a:rPr lang="nl-NL" sz="2800" dirty="0"/>
              <a:t>Verwijder de kap (vlieghandboek)</a:t>
            </a:r>
          </a:p>
          <a:p>
            <a:pPr marL="514350" indent="-514350">
              <a:buClr>
                <a:srgbClr val="FF0000"/>
              </a:buClr>
              <a:buFont typeface="+mj-lt"/>
              <a:buAutoNum type="arabicPeriod"/>
            </a:pPr>
            <a:r>
              <a:rPr lang="nl-NL" sz="2800" dirty="0"/>
              <a:t>Maak riemen los.</a:t>
            </a:r>
          </a:p>
          <a:p>
            <a:pPr marL="514350" indent="-514350">
              <a:buClr>
                <a:srgbClr val="FF0000"/>
              </a:buClr>
              <a:buFont typeface="+mj-lt"/>
              <a:buAutoNum type="arabicPeriod"/>
            </a:pPr>
            <a:r>
              <a:rPr lang="nl-NL" sz="2800" dirty="0"/>
              <a:t>Duw jezelf omhoog  en over de rand (liefst onder de vleugel door)</a:t>
            </a:r>
          </a:p>
          <a:p>
            <a:pPr marL="514350" indent="-514350">
              <a:buClr>
                <a:srgbClr val="FF0000"/>
              </a:buClr>
              <a:buFont typeface="+mj-lt"/>
              <a:buAutoNum type="arabicPeriod"/>
            </a:pPr>
            <a:r>
              <a:rPr lang="nl-NL" sz="2800" dirty="0"/>
              <a:t>Zodra je vrij bent van het vliegtuig, trek krachtig aan de </a:t>
            </a:r>
            <a:r>
              <a:rPr lang="nl-NL" sz="2800" dirty="0">
                <a:solidFill>
                  <a:srgbClr val="FF0000"/>
                </a:solidFill>
              </a:rPr>
              <a:t>D-hendel</a:t>
            </a:r>
            <a:r>
              <a:rPr lang="nl-NL" sz="2800" dirty="0"/>
              <a:t> en beweeg deze zo ver mogelijk bij je lichaam vandaan.</a:t>
            </a:r>
          </a:p>
          <a:p>
            <a:pPr marL="0" indent="0">
              <a:buNone/>
            </a:pPr>
            <a:endParaRPr lang="en-US" dirty="0"/>
          </a:p>
          <a:p>
            <a:pPr marL="0" indent="0">
              <a:buNone/>
            </a:pPr>
            <a:endParaRPr lang="en-US" dirty="0"/>
          </a:p>
        </p:txBody>
      </p:sp>
      <p:pic>
        <p:nvPicPr>
          <p:cNvPr id="12" name="Picture 5">
            <a:extLst>
              <a:ext uri="{FF2B5EF4-FFF2-40B4-BE49-F238E27FC236}">
                <a16:creationId xmlns:a16="http://schemas.microsoft.com/office/drawing/2014/main" id="{3A4532D8-1BFE-6E40-AFE6-2E7C58AC58F0}"/>
              </a:ext>
            </a:extLst>
          </p:cNvPr>
          <p:cNvPicPr>
            <a:picLocks noChangeAspect="1"/>
          </p:cNvPicPr>
          <p:nvPr/>
        </p:nvPicPr>
        <p:blipFill rotWithShape="1">
          <a:blip r:embed="rId4"/>
          <a:srcRect t="16769" b="3189"/>
          <a:stretch/>
        </p:blipFill>
        <p:spPr>
          <a:xfrm>
            <a:off x="3766579" y="764603"/>
            <a:ext cx="4438355" cy="2664397"/>
          </a:xfrm>
          <a:prstGeom prst="rect">
            <a:avLst/>
          </a:prstGeom>
        </p:spPr>
      </p:pic>
      <p:sp>
        <p:nvSpPr>
          <p:cNvPr id="13" name="Tekstvak 12">
            <a:extLst>
              <a:ext uri="{FF2B5EF4-FFF2-40B4-BE49-F238E27FC236}">
                <a16:creationId xmlns:a16="http://schemas.microsoft.com/office/drawing/2014/main" id="{0F1D4609-F720-B644-B107-7B7284925C73}"/>
              </a:ext>
            </a:extLst>
          </p:cNvPr>
          <p:cNvSpPr txBox="1"/>
          <p:nvPr/>
        </p:nvSpPr>
        <p:spPr>
          <a:xfrm>
            <a:off x="1699242" y="57138"/>
            <a:ext cx="7521199" cy="584775"/>
          </a:xfrm>
          <a:prstGeom prst="rect">
            <a:avLst/>
          </a:prstGeom>
          <a:noFill/>
        </p:spPr>
        <p:txBody>
          <a:bodyPr wrap="square" rtlCol="0">
            <a:spAutoFit/>
          </a:bodyPr>
          <a:lstStyle/>
          <a:p>
            <a:r>
              <a:rPr lang="nl-NL" sz="3200" dirty="0">
                <a:solidFill>
                  <a:schemeClr val="bg1"/>
                </a:solidFill>
              </a:rPr>
              <a:t>GEBRUIK PARACHUTE EN DE LANDING</a:t>
            </a:r>
          </a:p>
        </p:txBody>
      </p:sp>
      <p:pic>
        <p:nvPicPr>
          <p:cNvPr id="2" name="Afbeelding 1">
            <a:extLst>
              <a:ext uri="{FF2B5EF4-FFF2-40B4-BE49-F238E27FC236}">
                <a16:creationId xmlns:a16="http://schemas.microsoft.com/office/drawing/2014/main" id="{186D372D-974E-2E4D-A5AB-2829E356E686}"/>
              </a:ext>
            </a:extLst>
          </p:cNvPr>
          <p:cNvPicPr>
            <a:picLocks noChangeAspect="1"/>
          </p:cNvPicPr>
          <p:nvPr/>
        </p:nvPicPr>
        <p:blipFill rotWithShape="1">
          <a:blip r:embed="rId5"/>
          <a:srcRect t="1872" b="1324"/>
          <a:stretch/>
        </p:blipFill>
        <p:spPr>
          <a:xfrm>
            <a:off x="14097" y="1169368"/>
            <a:ext cx="3575932" cy="5688632"/>
          </a:xfrm>
          <a:prstGeom prst="rect">
            <a:avLst/>
          </a:prstGeom>
        </p:spPr>
      </p:pic>
      <p:sp>
        <p:nvSpPr>
          <p:cNvPr id="16" name="Rechthoek 15">
            <a:extLst>
              <a:ext uri="{FF2B5EF4-FFF2-40B4-BE49-F238E27FC236}">
                <a16:creationId xmlns:a16="http://schemas.microsoft.com/office/drawing/2014/main" id="{EE273958-EBCF-6A4C-8C41-8109C08B77AF}"/>
              </a:ext>
            </a:extLst>
          </p:cNvPr>
          <p:cNvSpPr/>
          <p:nvPr/>
        </p:nvSpPr>
        <p:spPr>
          <a:xfrm>
            <a:off x="14097" y="697078"/>
            <a:ext cx="3575932" cy="461665"/>
          </a:xfrm>
          <a:prstGeom prst="rect">
            <a:avLst/>
          </a:prstGeom>
          <a:solidFill>
            <a:schemeClr val="accent1"/>
          </a:solidFill>
        </p:spPr>
        <p:txBody>
          <a:bodyPr wrap="square">
            <a:spAutoFit/>
          </a:bodyPr>
          <a:lstStyle/>
          <a:p>
            <a:r>
              <a:rPr lang="nl-NL" sz="2400" dirty="0">
                <a:solidFill>
                  <a:schemeClr val="bg1"/>
                </a:solidFill>
              </a:rPr>
              <a:t>Beschrijving  parachute</a:t>
            </a:r>
          </a:p>
        </p:txBody>
      </p:sp>
    </p:spTree>
    <p:extLst>
      <p:ext uri="{BB962C8B-B14F-4D97-AF65-F5344CB8AC3E}">
        <p14:creationId xmlns:p14="http://schemas.microsoft.com/office/powerpoint/2010/main" val="39417404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2" name="Tekstvak 11">
            <a:extLst>
              <a:ext uri="{FF2B5EF4-FFF2-40B4-BE49-F238E27FC236}">
                <a16:creationId xmlns:a16="http://schemas.microsoft.com/office/drawing/2014/main" id="{CE8AF588-E58A-2B49-ACCE-1EF5B8F2E8CB}"/>
              </a:ext>
            </a:extLst>
          </p:cNvPr>
          <p:cNvSpPr txBox="1"/>
          <p:nvPr/>
        </p:nvSpPr>
        <p:spPr>
          <a:xfrm>
            <a:off x="1699242" y="57138"/>
            <a:ext cx="7521199" cy="584775"/>
          </a:xfrm>
          <a:prstGeom prst="rect">
            <a:avLst/>
          </a:prstGeom>
          <a:noFill/>
        </p:spPr>
        <p:txBody>
          <a:bodyPr wrap="square" rtlCol="0">
            <a:spAutoFit/>
          </a:bodyPr>
          <a:lstStyle/>
          <a:p>
            <a:r>
              <a:rPr lang="nl-NL" sz="3200" dirty="0">
                <a:solidFill>
                  <a:schemeClr val="bg1"/>
                </a:solidFill>
              </a:rPr>
              <a:t>GEBRUIK PARACHUTE EN DE LANDING</a:t>
            </a:r>
          </a:p>
        </p:txBody>
      </p:sp>
      <p:pic>
        <p:nvPicPr>
          <p:cNvPr id="2" name="Afbeelding 1">
            <a:extLst>
              <a:ext uri="{FF2B5EF4-FFF2-40B4-BE49-F238E27FC236}">
                <a16:creationId xmlns:a16="http://schemas.microsoft.com/office/drawing/2014/main" id="{51529AD3-BC47-CF4B-AC90-A35DC0470524}"/>
              </a:ext>
            </a:extLst>
          </p:cNvPr>
          <p:cNvPicPr>
            <a:picLocks noChangeAspect="1"/>
          </p:cNvPicPr>
          <p:nvPr/>
        </p:nvPicPr>
        <p:blipFill>
          <a:blip r:embed="rId4"/>
          <a:stretch>
            <a:fillRect/>
          </a:stretch>
        </p:blipFill>
        <p:spPr>
          <a:xfrm>
            <a:off x="73651" y="898620"/>
            <a:ext cx="2511655" cy="5877272"/>
          </a:xfrm>
          <a:prstGeom prst="rect">
            <a:avLst/>
          </a:prstGeom>
        </p:spPr>
      </p:pic>
      <p:sp>
        <p:nvSpPr>
          <p:cNvPr id="13" name="Rechthoek 12">
            <a:extLst>
              <a:ext uri="{FF2B5EF4-FFF2-40B4-BE49-F238E27FC236}">
                <a16:creationId xmlns:a16="http://schemas.microsoft.com/office/drawing/2014/main" id="{FBF907DE-4AAF-3543-A684-F32CA2153F77}"/>
              </a:ext>
            </a:extLst>
          </p:cNvPr>
          <p:cNvSpPr/>
          <p:nvPr/>
        </p:nvSpPr>
        <p:spPr>
          <a:xfrm>
            <a:off x="16045" y="697175"/>
            <a:ext cx="1675636" cy="461665"/>
          </a:xfrm>
          <a:prstGeom prst="rect">
            <a:avLst/>
          </a:prstGeom>
          <a:solidFill>
            <a:schemeClr val="accent1"/>
          </a:solidFill>
        </p:spPr>
        <p:txBody>
          <a:bodyPr wrap="square">
            <a:spAutoFit/>
          </a:bodyPr>
          <a:lstStyle/>
          <a:p>
            <a:r>
              <a:rPr lang="nl-NL" sz="2400" dirty="0">
                <a:solidFill>
                  <a:schemeClr val="bg1"/>
                </a:solidFill>
              </a:rPr>
              <a:t>De landing</a:t>
            </a:r>
          </a:p>
        </p:txBody>
      </p:sp>
      <p:pic>
        <p:nvPicPr>
          <p:cNvPr id="4" name="Afbeelding 3">
            <a:extLst>
              <a:ext uri="{FF2B5EF4-FFF2-40B4-BE49-F238E27FC236}">
                <a16:creationId xmlns:a16="http://schemas.microsoft.com/office/drawing/2014/main" id="{98761424-8CAF-9E45-9EA1-7F7025D3B0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85306" y="893596"/>
            <a:ext cx="6558694" cy="2166417"/>
          </a:xfrm>
          <a:prstGeom prst="rect">
            <a:avLst/>
          </a:prstGeom>
        </p:spPr>
      </p:pic>
      <p:sp>
        <p:nvSpPr>
          <p:cNvPr id="5" name="Tekstvak 4">
            <a:extLst>
              <a:ext uri="{FF2B5EF4-FFF2-40B4-BE49-F238E27FC236}">
                <a16:creationId xmlns:a16="http://schemas.microsoft.com/office/drawing/2014/main" id="{5ED5054B-A3E6-154D-9A91-5B36EDE1C791}"/>
              </a:ext>
            </a:extLst>
          </p:cNvPr>
          <p:cNvSpPr txBox="1"/>
          <p:nvPr/>
        </p:nvSpPr>
        <p:spPr>
          <a:xfrm>
            <a:off x="2585307" y="3060013"/>
            <a:ext cx="6558694" cy="3816429"/>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Een koepelparachute is enigszins </a:t>
            </a:r>
            <a:r>
              <a:rPr lang="nl-NL" sz="2200" dirty="0">
                <a:solidFill>
                  <a:srgbClr val="FF0000"/>
                </a:solidFill>
              </a:rPr>
              <a:t>bestuurbaar</a:t>
            </a:r>
            <a:r>
              <a:rPr lang="nl-NL" sz="2200" dirty="0"/>
              <a:t> door de vanglijnen aan te trekken aan de kant die je uit wilt sturen.</a:t>
            </a:r>
          </a:p>
          <a:p>
            <a:pPr marL="285750" indent="-285750">
              <a:buClr>
                <a:srgbClr val="FF0000"/>
              </a:buClr>
              <a:buFont typeface="Wingdings" pitchFamily="2" charset="2"/>
              <a:buChar char="Ø"/>
            </a:pPr>
            <a:r>
              <a:rPr lang="nl-NL" sz="2200" dirty="0"/>
              <a:t>Houd je knieën en de enkels stevig </a:t>
            </a:r>
            <a:r>
              <a:rPr lang="nl-NL" sz="2200" dirty="0">
                <a:solidFill>
                  <a:srgbClr val="FF0000"/>
                </a:solidFill>
              </a:rPr>
              <a:t>tegen elkaar</a:t>
            </a:r>
            <a:r>
              <a:rPr lang="nl-NL" sz="2200" dirty="0"/>
              <a:t>, knieën en je rug moeten enigszins gebogen zijn. </a:t>
            </a:r>
          </a:p>
          <a:p>
            <a:pPr marL="285750" indent="-285750">
              <a:buClr>
                <a:srgbClr val="FF0000"/>
              </a:buClr>
              <a:buFont typeface="Wingdings" pitchFamily="2" charset="2"/>
              <a:buChar char="Ø"/>
            </a:pPr>
            <a:r>
              <a:rPr lang="nl-NL" sz="2200" dirty="0"/>
              <a:t>Houd je voeten horizontaal en vang de klap op en laat je daarna omrollen in de richting die de parachute je uittrekt. </a:t>
            </a:r>
          </a:p>
          <a:p>
            <a:pPr marL="285750" indent="-285750">
              <a:buClr>
                <a:srgbClr val="FF0000"/>
              </a:buClr>
              <a:buFont typeface="Wingdings" pitchFamily="2" charset="2"/>
              <a:buChar char="Ø"/>
            </a:pPr>
            <a:r>
              <a:rPr lang="nl-NL" sz="2200" dirty="0"/>
              <a:t>Kun je na de landing opstaan, probeer dan om de parachute heen te lopen, zodat de wind er niet meer in waait. </a:t>
            </a:r>
          </a:p>
        </p:txBody>
      </p:sp>
    </p:spTree>
    <p:extLst>
      <p:ext uri="{BB962C8B-B14F-4D97-AF65-F5344CB8AC3E}">
        <p14:creationId xmlns:p14="http://schemas.microsoft.com/office/powerpoint/2010/main" val="18042393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9" name="Picture 6">
            <a:extLst>
              <a:ext uri="{FF2B5EF4-FFF2-40B4-BE49-F238E27FC236}">
                <a16:creationId xmlns:a16="http://schemas.microsoft.com/office/drawing/2014/main" id="{0CE831CE-A90E-6248-B020-5141C95C6868}"/>
              </a:ext>
            </a:extLst>
          </p:cNvPr>
          <p:cNvPicPr>
            <a:picLocks noChangeAspect="1"/>
          </p:cNvPicPr>
          <p:nvPr/>
        </p:nvPicPr>
        <p:blipFill>
          <a:blip r:embed="rId4"/>
          <a:stretch>
            <a:fillRect/>
          </a:stretch>
        </p:blipFill>
        <p:spPr>
          <a:xfrm>
            <a:off x="3563888" y="707463"/>
            <a:ext cx="5527593" cy="4394436"/>
          </a:xfrm>
          <a:prstGeom prst="rect">
            <a:avLst/>
          </a:prstGeom>
        </p:spPr>
      </p:pic>
      <p:pic>
        <p:nvPicPr>
          <p:cNvPr id="12" name="Picture 3">
            <a:extLst>
              <a:ext uri="{FF2B5EF4-FFF2-40B4-BE49-F238E27FC236}">
                <a16:creationId xmlns:a16="http://schemas.microsoft.com/office/drawing/2014/main" id="{9D4764C2-88F3-7F45-AF45-647AF4611FA9}"/>
              </a:ext>
            </a:extLst>
          </p:cNvPr>
          <p:cNvPicPr>
            <a:picLocks noChangeAspect="1"/>
          </p:cNvPicPr>
          <p:nvPr/>
        </p:nvPicPr>
        <p:blipFill rotWithShape="1">
          <a:blip r:embed="rId5"/>
          <a:srcRect l="12597"/>
          <a:stretch/>
        </p:blipFill>
        <p:spPr>
          <a:xfrm>
            <a:off x="45090" y="734946"/>
            <a:ext cx="3446791" cy="6050494"/>
          </a:xfrm>
          <a:prstGeom prst="rect">
            <a:avLst/>
          </a:prstGeom>
        </p:spPr>
      </p:pic>
      <p:sp>
        <p:nvSpPr>
          <p:cNvPr id="13" name="Tekstvak 12">
            <a:extLst>
              <a:ext uri="{FF2B5EF4-FFF2-40B4-BE49-F238E27FC236}">
                <a16:creationId xmlns:a16="http://schemas.microsoft.com/office/drawing/2014/main" id="{918C7832-B665-7544-93FF-4FFFA01F7F48}"/>
              </a:ext>
            </a:extLst>
          </p:cNvPr>
          <p:cNvSpPr txBox="1"/>
          <p:nvPr/>
        </p:nvSpPr>
        <p:spPr>
          <a:xfrm>
            <a:off x="1699242" y="57138"/>
            <a:ext cx="7521199" cy="584775"/>
          </a:xfrm>
          <a:prstGeom prst="rect">
            <a:avLst/>
          </a:prstGeom>
          <a:noFill/>
        </p:spPr>
        <p:txBody>
          <a:bodyPr wrap="square" rtlCol="0">
            <a:spAutoFit/>
          </a:bodyPr>
          <a:lstStyle/>
          <a:p>
            <a:r>
              <a:rPr lang="nl-NL" sz="3200" dirty="0">
                <a:solidFill>
                  <a:schemeClr val="bg1"/>
                </a:solidFill>
              </a:rPr>
              <a:t>GEBRUIK PARACHUTE EN DE LANDING</a:t>
            </a:r>
          </a:p>
        </p:txBody>
      </p:sp>
      <p:sp>
        <p:nvSpPr>
          <p:cNvPr id="2" name="Tekstvak 1">
            <a:extLst>
              <a:ext uri="{FF2B5EF4-FFF2-40B4-BE49-F238E27FC236}">
                <a16:creationId xmlns:a16="http://schemas.microsoft.com/office/drawing/2014/main" id="{9486748C-F109-D045-9CA4-7BFE9929B894}"/>
              </a:ext>
            </a:extLst>
          </p:cNvPr>
          <p:cNvSpPr txBox="1"/>
          <p:nvPr/>
        </p:nvSpPr>
        <p:spPr>
          <a:xfrm>
            <a:off x="3637449" y="5229200"/>
            <a:ext cx="5454032"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NOAH-systeem (</a:t>
            </a:r>
            <a:r>
              <a:rPr lang="nl-NL" sz="2400" dirty="0" err="1">
                <a:solidFill>
                  <a:srgbClr val="FF0000"/>
                </a:solidFill>
              </a:rPr>
              <a:t>NO</a:t>
            </a:r>
            <a:r>
              <a:rPr lang="nl-NL" sz="2400" dirty="0" err="1"/>
              <a:t>t</a:t>
            </a:r>
            <a:r>
              <a:rPr lang="nl-NL" sz="2400" dirty="0" err="1">
                <a:solidFill>
                  <a:srgbClr val="FF0000"/>
                </a:solidFill>
              </a:rPr>
              <a:t>A</a:t>
            </a:r>
            <a:r>
              <a:rPr lang="nl-NL" sz="2400" dirty="0" err="1"/>
              <a:t>usstiegs</a:t>
            </a:r>
            <a:r>
              <a:rPr lang="nl-NL" sz="2400" dirty="0" err="1">
                <a:solidFill>
                  <a:srgbClr val="FF0000"/>
                </a:solidFill>
              </a:rPr>
              <a:t>H</a:t>
            </a:r>
            <a:r>
              <a:rPr lang="nl-NL" sz="2400" dirty="0" err="1"/>
              <a:t>ilfe</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Zweefvliegtuig met ingebouwde parachute</a:t>
            </a:r>
          </a:p>
        </p:txBody>
      </p:sp>
      <p:sp>
        <p:nvSpPr>
          <p:cNvPr id="15" name="Rechthoek 14">
            <a:extLst>
              <a:ext uri="{FF2B5EF4-FFF2-40B4-BE49-F238E27FC236}">
                <a16:creationId xmlns:a16="http://schemas.microsoft.com/office/drawing/2014/main" id="{3E3CA929-CFAE-5E43-B362-FA7750C49DDC}"/>
              </a:ext>
            </a:extLst>
          </p:cNvPr>
          <p:cNvSpPr/>
          <p:nvPr/>
        </p:nvSpPr>
        <p:spPr>
          <a:xfrm>
            <a:off x="16044" y="697175"/>
            <a:ext cx="4339931" cy="461665"/>
          </a:xfrm>
          <a:prstGeom prst="rect">
            <a:avLst/>
          </a:prstGeom>
          <a:solidFill>
            <a:schemeClr val="accent1"/>
          </a:solidFill>
        </p:spPr>
        <p:txBody>
          <a:bodyPr wrap="square">
            <a:spAutoFit/>
          </a:bodyPr>
          <a:lstStyle/>
          <a:p>
            <a:r>
              <a:rPr lang="nl-NL" sz="2400" dirty="0">
                <a:solidFill>
                  <a:schemeClr val="bg1"/>
                </a:solidFill>
              </a:rPr>
              <a:t>Ingebouwde parachute en NOAH</a:t>
            </a:r>
          </a:p>
        </p:txBody>
      </p:sp>
    </p:spTree>
    <p:extLst>
      <p:ext uri="{BB962C8B-B14F-4D97-AF65-F5344CB8AC3E}">
        <p14:creationId xmlns:p14="http://schemas.microsoft.com/office/powerpoint/2010/main" val="39797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141001" y="5419489"/>
            <a:ext cx="9110949" cy="1200329"/>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Het inhalen van een ander zweefvliegtuig gebeurt door er met ruime afstand links of rechts omheen te gaan. Nooit er overheen of er onderdoor duiken!</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3" name="Tekstvak 2">
            <a:extLst>
              <a:ext uri="{FF2B5EF4-FFF2-40B4-BE49-F238E27FC236}">
                <a16:creationId xmlns:a16="http://schemas.microsoft.com/office/drawing/2014/main" id="{17FE6CC6-9DE3-6944-A869-8A9D73244ED4}"/>
              </a:ext>
            </a:extLst>
          </p:cNvPr>
          <p:cNvSpPr txBox="1"/>
          <p:nvPr/>
        </p:nvSpPr>
        <p:spPr>
          <a:xfrm>
            <a:off x="311384" y="842742"/>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pic>
        <p:nvPicPr>
          <p:cNvPr id="5" name="Afbeelding 4">
            <a:extLst>
              <a:ext uri="{FF2B5EF4-FFF2-40B4-BE49-F238E27FC236}">
                <a16:creationId xmlns:a16="http://schemas.microsoft.com/office/drawing/2014/main" id="{6D0277A8-3F14-304A-8718-FC839EE89625}"/>
              </a:ext>
            </a:extLst>
          </p:cNvPr>
          <p:cNvPicPr>
            <a:picLocks noChangeAspect="1"/>
          </p:cNvPicPr>
          <p:nvPr/>
        </p:nvPicPr>
        <p:blipFill>
          <a:blip r:embed="rId4"/>
          <a:stretch>
            <a:fillRect/>
          </a:stretch>
        </p:blipFill>
        <p:spPr>
          <a:xfrm>
            <a:off x="0" y="1581385"/>
            <a:ext cx="9144000" cy="3695230"/>
          </a:xfrm>
          <a:prstGeom prst="rect">
            <a:avLst/>
          </a:prstGeom>
        </p:spPr>
      </p:pic>
    </p:spTree>
    <p:extLst>
      <p:ext uri="{BB962C8B-B14F-4D97-AF65-F5344CB8AC3E}">
        <p14:creationId xmlns:p14="http://schemas.microsoft.com/office/powerpoint/2010/main" val="34005637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pic>
        <p:nvPicPr>
          <p:cNvPr id="11" name="Picture 6">
            <a:extLst>
              <a:ext uri="{FF2B5EF4-FFF2-40B4-BE49-F238E27FC236}">
                <a16:creationId xmlns:a16="http://schemas.microsoft.com/office/drawing/2014/main" id="{EBB1AACB-6420-3340-A891-35E85B8C4EBC}"/>
              </a:ext>
            </a:extLst>
          </p:cNvPr>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3" name="Tekstvak 12">
            <a:extLst>
              <a:ext uri="{FF2B5EF4-FFF2-40B4-BE49-F238E27FC236}">
                <a16:creationId xmlns:a16="http://schemas.microsoft.com/office/drawing/2014/main" id="{918C7832-B665-7544-93FF-4FFFA01F7F48}"/>
              </a:ext>
            </a:extLst>
          </p:cNvPr>
          <p:cNvSpPr txBox="1"/>
          <p:nvPr/>
        </p:nvSpPr>
        <p:spPr>
          <a:xfrm>
            <a:off x="1699242" y="57138"/>
            <a:ext cx="7521199" cy="584775"/>
          </a:xfrm>
          <a:prstGeom prst="rect">
            <a:avLst/>
          </a:prstGeom>
          <a:noFill/>
        </p:spPr>
        <p:txBody>
          <a:bodyPr wrap="square" rtlCol="0">
            <a:spAutoFit/>
          </a:bodyPr>
          <a:lstStyle/>
          <a:p>
            <a:r>
              <a:rPr lang="nl-NL" sz="3200" dirty="0">
                <a:solidFill>
                  <a:schemeClr val="bg1"/>
                </a:solidFill>
              </a:rPr>
              <a:t>GEBRUIK PARACHUTE EN DE LANDING</a:t>
            </a:r>
          </a:p>
        </p:txBody>
      </p:sp>
      <p:sp>
        <p:nvSpPr>
          <p:cNvPr id="2" name="Tekstvak 1">
            <a:extLst>
              <a:ext uri="{FF2B5EF4-FFF2-40B4-BE49-F238E27FC236}">
                <a16:creationId xmlns:a16="http://schemas.microsoft.com/office/drawing/2014/main" id="{9486748C-F109-D045-9CA4-7BFE9929B894}"/>
              </a:ext>
            </a:extLst>
          </p:cNvPr>
          <p:cNvSpPr txBox="1"/>
          <p:nvPr/>
        </p:nvSpPr>
        <p:spPr>
          <a:xfrm>
            <a:off x="97229" y="5877272"/>
            <a:ext cx="8759774"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Oefentoets: </a:t>
            </a:r>
            <a:r>
              <a:rPr lang="nl-NL" sz="2400" dirty="0" err="1"/>
              <a:t>https</a:t>
            </a:r>
            <a:r>
              <a:rPr lang="nl-NL" sz="2400" dirty="0"/>
              <a:t>://</a:t>
            </a:r>
            <a:r>
              <a:rPr lang="nl-NL" sz="2400" dirty="0" err="1"/>
              <a:t>zweefvliegopleiding.nl</a:t>
            </a:r>
            <a:r>
              <a:rPr lang="nl-NL" sz="2400" dirty="0"/>
              <a:t>/</a:t>
            </a:r>
            <a:r>
              <a:rPr lang="nl-NL" sz="2400" dirty="0" err="1"/>
              <a:t>index.php</a:t>
            </a:r>
            <a:r>
              <a:rPr lang="nl-NL" sz="2400" dirty="0"/>
              <a:t>/oefentoets-operationele-procedures</a:t>
            </a:r>
          </a:p>
        </p:txBody>
      </p:sp>
      <p:pic>
        <p:nvPicPr>
          <p:cNvPr id="14" name="Afbeelding 13">
            <a:extLst>
              <a:ext uri="{FF2B5EF4-FFF2-40B4-BE49-F238E27FC236}">
                <a16:creationId xmlns:a16="http://schemas.microsoft.com/office/drawing/2014/main" id="{0AACA974-A415-BF4E-8A43-D45A02890F89}"/>
              </a:ext>
            </a:extLst>
          </p:cNvPr>
          <p:cNvPicPr>
            <a:picLocks noChangeAspect="1"/>
          </p:cNvPicPr>
          <p:nvPr/>
        </p:nvPicPr>
        <p:blipFill rotWithShape="1">
          <a:blip r:embed="rId4"/>
          <a:srcRect t="9666" b="4864"/>
          <a:stretch/>
        </p:blipFill>
        <p:spPr>
          <a:xfrm>
            <a:off x="97229" y="742388"/>
            <a:ext cx="8875321" cy="4794571"/>
          </a:xfrm>
          <a:prstGeom prst="rect">
            <a:avLst/>
          </a:prstGeom>
        </p:spPr>
      </p:pic>
      <p:sp>
        <p:nvSpPr>
          <p:cNvPr id="16" name="Ovale toelichting 15">
            <a:extLst>
              <a:ext uri="{FF2B5EF4-FFF2-40B4-BE49-F238E27FC236}">
                <a16:creationId xmlns:a16="http://schemas.microsoft.com/office/drawing/2014/main" id="{6E930C4F-380C-AD45-B9E9-6244A3A1AA2A}"/>
              </a:ext>
            </a:extLst>
          </p:cNvPr>
          <p:cNvSpPr/>
          <p:nvPr/>
        </p:nvSpPr>
        <p:spPr>
          <a:xfrm flipH="1">
            <a:off x="97229" y="3746582"/>
            <a:ext cx="2799936" cy="1761532"/>
          </a:xfrm>
          <a:prstGeom prst="wedgeEllipseCallout">
            <a:avLst>
              <a:gd name="adj1" fmla="val -101822"/>
              <a:gd name="adj2" fmla="val -357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000" dirty="0"/>
              <a:t>VRAGEN…?</a:t>
            </a:r>
          </a:p>
        </p:txBody>
      </p:sp>
    </p:spTree>
    <p:extLst>
      <p:ext uri="{BB962C8B-B14F-4D97-AF65-F5344CB8AC3E}">
        <p14:creationId xmlns:p14="http://schemas.microsoft.com/office/powerpoint/2010/main" val="3296146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311384" y="6022677"/>
            <a:ext cx="9110949" cy="461665"/>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Een motor(zweef)vliegtuig geeft voorrang aan een zweefvliegtuig.</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3" name="Tekstvak 2">
            <a:extLst>
              <a:ext uri="{FF2B5EF4-FFF2-40B4-BE49-F238E27FC236}">
                <a16:creationId xmlns:a16="http://schemas.microsoft.com/office/drawing/2014/main" id="{17FE6CC6-9DE3-6944-A869-8A9D73244ED4}"/>
              </a:ext>
            </a:extLst>
          </p:cNvPr>
          <p:cNvSpPr txBox="1"/>
          <p:nvPr/>
        </p:nvSpPr>
        <p:spPr>
          <a:xfrm>
            <a:off x="311384" y="842742"/>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pic>
        <p:nvPicPr>
          <p:cNvPr id="5" name="Afbeelding 4">
            <a:extLst>
              <a:ext uri="{FF2B5EF4-FFF2-40B4-BE49-F238E27FC236}">
                <a16:creationId xmlns:a16="http://schemas.microsoft.com/office/drawing/2014/main" id="{7E221406-EC01-A840-A43F-E7D9A0AAAB4E}"/>
              </a:ext>
            </a:extLst>
          </p:cNvPr>
          <p:cNvPicPr>
            <a:picLocks noChangeAspect="1"/>
          </p:cNvPicPr>
          <p:nvPr/>
        </p:nvPicPr>
        <p:blipFill>
          <a:blip r:embed="rId4"/>
          <a:stretch>
            <a:fillRect/>
          </a:stretch>
        </p:blipFill>
        <p:spPr>
          <a:xfrm>
            <a:off x="0" y="1478457"/>
            <a:ext cx="9144000" cy="3901085"/>
          </a:xfrm>
          <a:prstGeom prst="rect">
            <a:avLst/>
          </a:prstGeom>
        </p:spPr>
      </p:pic>
    </p:spTree>
    <p:extLst>
      <p:ext uri="{BB962C8B-B14F-4D97-AF65-F5344CB8AC3E}">
        <p14:creationId xmlns:p14="http://schemas.microsoft.com/office/powerpoint/2010/main" val="4137332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109372" y="5882333"/>
            <a:ext cx="9110949" cy="461665"/>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Een vliegtuig met de rechter vleugel aan de bergkant heeft voorrang. </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14" name="Tekstvak 13">
            <a:extLst>
              <a:ext uri="{FF2B5EF4-FFF2-40B4-BE49-F238E27FC236}">
                <a16:creationId xmlns:a16="http://schemas.microsoft.com/office/drawing/2014/main" id="{47473B14-AC97-4245-B098-4718A5940963}"/>
              </a:ext>
            </a:extLst>
          </p:cNvPr>
          <p:cNvSpPr txBox="1"/>
          <p:nvPr/>
        </p:nvSpPr>
        <p:spPr>
          <a:xfrm>
            <a:off x="311384" y="842742"/>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pic>
        <p:nvPicPr>
          <p:cNvPr id="3" name="Afbeelding 2">
            <a:extLst>
              <a:ext uri="{FF2B5EF4-FFF2-40B4-BE49-F238E27FC236}">
                <a16:creationId xmlns:a16="http://schemas.microsoft.com/office/drawing/2014/main" id="{3A814A0A-0829-663B-0AAA-E47704BF0DB9}"/>
              </a:ext>
            </a:extLst>
          </p:cNvPr>
          <p:cNvPicPr>
            <a:picLocks noChangeAspect="1"/>
          </p:cNvPicPr>
          <p:nvPr/>
        </p:nvPicPr>
        <p:blipFill>
          <a:blip r:embed="rId4"/>
          <a:stretch>
            <a:fillRect/>
          </a:stretch>
        </p:blipFill>
        <p:spPr>
          <a:xfrm>
            <a:off x="-1" y="1358443"/>
            <a:ext cx="9123037" cy="4131617"/>
          </a:xfrm>
          <a:prstGeom prst="rect">
            <a:avLst/>
          </a:prstGeom>
        </p:spPr>
      </p:pic>
    </p:spTree>
    <p:extLst>
      <p:ext uri="{BB962C8B-B14F-4D97-AF65-F5344CB8AC3E}">
        <p14:creationId xmlns:p14="http://schemas.microsoft.com/office/powerpoint/2010/main" val="3071336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18148" y="5430521"/>
            <a:ext cx="9143998"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Wanneer het lijkt dat een vliegtuig niet horizontaal of verticaal beweegt, maar wel groter wordt, moet je zo snel mogelijk uitwijken. </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2" name="Afbeelding 1">
            <a:extLst>
              <a:ext uri="{FF2B5EF4-FFF2-40B4-BE49-F238E27FC236}">
                <a16:creationId xmlns:a16="http://schemas.microsoft.com/office/drawing/2014/main" id="{6AE12AB7-3D48-324C-BF87-70A8B205824A}"/>
              </a:ext>
            </a:extLst>
          </p:cNvPr>
          <p:cNvPicPr>
            <a:picLocks noChangeAspect="1"/>
          </p:cNvPicPr>
          <p:nvPr/>
        </p:nvPicPr>
        <p:blipFill>
          <a:blip r:embed="rId4"/>
          <a:stretch>
            <a:fillRect/>
          </a:stretch>
        </p:blipFill>
        <p:spPr>
          <a:xfrm>
            <a:off x="135153" y="1595440"/>
            <a:ext cx="8837397" cy="3404442"/>
          </a:xfrm>
          <a:prstGeom prst="rect">
            <a:avLst/>
          </a:prstGeom>
        </p:spPr>
      </p:pic>
      <p:sp>
        <p:nvSpPr>
          <p:cNvPr id="14" name="Tekstvak 13">
            <a:extLst>
              <a:ext uri="{FF2B5EF4-FFF2-40B4-BE49-F238E27FC236}">
                <a16:creationId xmlns:a16="http://schemas.microsoft.com/office/drawing/2014/main" id="{3F047D5F-8DC2-034C-82B3-C57BEB45AF99}"/>
              </a:ext>
            </a:extLst>
          </p:cNvPr>
          <p:cNvSpPr txBox="1"/>
          <p:nvPr/>
        </p:nvSpPr>
        <p:spPr>
          <a:xfrm>
            <a:off x="135153" y="957224"/>
            <a:ext cx="1454244" cy="461665"/>
          </a:xfrm>
          <a:prstGeom prst="rect">
            <a:avLst/>
          </a:prstGeom>
          <a:solidFill>
            <a:schemeClr val="accent1"/>
          </a:solidFill>
        </p:spPr>
        <p:txBody>
          <a:bodyPr wrap="none" rtlCol="0">
            <a:spAutoFit/>
          </a:bodyPr>
          <a:lstStyle/>
          <a:p>
            <a:r>
              <a:rPr lang="nl-NL" sz="2400" dirty="0">
                <a:solidFill>
                  <a:schemeClr val="bg1"/>
                </a:solidFill>
              </a:rPr>
              <a:t>UITKIJKEN</a:t>
            </a:r>
          </a:p>
        </p:txBody>
      </p:sp>
    </p:spTree>
    <p:extLst>
      <p:ext uri="{BB962C8B-B14F-4D97-AF65-F5344CB8AC3E}">
        <p14:creationId xmlns:p14="http://schemas.microsoft.com/office/powerpoint/2010/main" val="3355939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18148" y="5430521"/>
            <a:ext cx="9143998"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Wanneer het lijkt dat een vliegtuig niet horizontaal of verticaal beweegt, maar wel groter wordt, moet je zo snel mogelijk uitwijken. </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14" name="Tekstvak 13">
            <a:extLst>
              <a:ext uri="{FF2B5EF4-FFF2-40B4-BE49-F238E27FC236}">
                <a16:creationId xmlns:a16="http://schemas.microsoft.com/office/drawing/2014/main" id="{3F047D5F-8DC2-034C-82B3-C57BEB45AF99}"/>
              </a:ext>
            </a:extLst>
          </p:cNvPr>
          <p:cNvSpPr txBox="1"/>
          <p:nvPr/>
        </p:nvSpPr>
        <p:spPr>
          <a:xfrm>
            <a:off x="135153" y="957224"/>
            <a:ext cx="1454244" cy="461665"/>
          </a:xfrm>
          <a:prstGeom prst="rect">
            <a:avLst/>
          </a:prstGeom>
          <a:solidFill>
            <a:schemeClr val="accent1"/>
          </a:solidFill>
        </p:spPr>
        <p:txBody>
          <a:bodyPr wrap="none" rtlCol="0">
            <a:spAutoFit/>
          </a:bodyPr>
          <a:lstStyle/>
          <a:p>
            <a:r>
              <a:rPr lang="nl-NL" sz="2400" dirty="0">
                <a:solidFill>
                  <a:schemeClr val="bg1"/>
                </a:solidFill>
              </a:rPr>
              <a:t>UITKIJKEN</a:t>
            </a:r>
          </a:p>
        </p:txBody>
      </p:sp>
      <p:pic>
        <p:nvPicPr>
          <p:cNvPr id="3" name="Afbeelding 2">
            <a:extLst>
              <a:ext uri="{FF2B5EF4-FFF2-40B4-BE49-F238E27FC236}">
                <a16:creationId xmlns:a16="http://schemas.microsoft.com/office/drawing/2014/main" id="{A145BBB5-6CE6-974E-9524-138F6BE319F3}"/>
              </a:ext>
            </a:extLst>
          </p:cNvPr>
          <p:cNvPicPr>
            <a:picLocks noChangeAspect="1"/>
          </p:cNvPicPr>
          <p:nvPr/>
        </p:nvPicPr>
        <p:blipFill>
          <a:blip r:embed="rId4"/>
          <a:stretch>
            <a:fillRect/>
          </a:stretch>
        </p:blipFill>
        <p:spPr>
          <a:xfrm>
            <a:off x="176126" y="1580769"/>
            <a:ext cx="8796424" cy="3694498"/>
          </a:xfrm>
          <a:prstGeom prst="rect">
            <a:avLst/>
          </a:prstGeom>
        </p:spPr>
      </p:pic>
    </p:spTree>
    <p:extLst>
      <p:ext uri="{BB962C8B-B14F-4D97-AF65-F5344CB8AC3E}">
        <p14:creationId xmlns:p14="http://schemas.microsoft.com/office/powerpoint/2010/main" val="4008775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4525789" y="1693956"/>
            <a:ext cx="4626975" cy="4154984"/>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Het is vaak moeilijk te zien of een zweefvliegtuig </a:t>
            </a:r>
            <a:r>
              <a:rPr lang="nl-NL" sz="2400" dirty="0">
                <a:solidFill>
                  <a:srgbClr val="FF0000"/>
                </a:solidFill>
              </a:rPr>
              <a:t>van je af vliegt of juist naar je toe komt. </a:t>
            </a:r>
            <a:r>
              <a:rPr lang="nl-NL" sz="2400" dirty="0"/>
              <a:t>De silhouetten zijn dan vrijwel gelijk.</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Ook bij helder weer zijn, door de vele details op de horizon, juist die zweefvliegtuigen die zich op gelijke hoogte bevinden zijn vaak moeilijk te onderscheiden!</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14" name="Tekstvak 13">
            <a:extLst>
              <a:ext uri="{FF2B5EF4-FFF2-40B4-BE49-F238E27FC236}">
                <a16:creationId xmlns:a16="http://schemas.microsoft.com/office/drawing/2014/main" id="{3F047D5F-8DC2-034C-82B3-C57BEB45AF99}"/>
              </a:ext>
            </a:extLst>
          </p:cNvPr>
          <p:cNvSpPr txBox="1"/>
          <p:nvPr/>
        </p:nvSpPr>
        <p:spPr>
          <a:xfrm>
            <a:off x="4650058" y="778903"/>
            <a:ext cx="1454244" cy="461665"/>
          </a:xfrm>
          <a:prstGeom prst="rect">
            <a:avLst/>
          </a:prstGeom>
          <a:solidFill>
            <a:schemeClr val="accent1"/>
          </a:solidFill>
        </p:spPr>
        <p:txBody>
          <a:bodyPr wrap="none" rtlCol="0">
            <a:spAutoFit/>
          </a:bodyPr>
          <a:lstStyle/>
          <a:p>
            <a:r>
              <a:rPr lang="nl-NL" sz="2400" dirty="0">
                <a:solidFill>
                  <a:schemeClr val="bg1"/>
                </a:solidFill>
              </a:rPr>
              <a:t>UITKIJKEN</a:t>
            </a:r>
          </a:p>
        </p:txBody>
      </p:sp>
      <p:pic>
        <p:nvPicPr>
          <p:cNvPr id="2" name="Afbeelding 1">
            <a:extLst>
              <a:ext uri="{FF2B5EF4-FFF2-40B4-BE49-F238E27FC236}">
                <a16:creationId xmlns:a16="http://schemas.microsoft.com/office/drawing/2014/main" id="{0BCF599F-122E-D54E-9B3E-7C38E19FBA05}"/>
              </a:ext>
            </a:extLst>
          </p:cNvPr>
          <p:cNvPicPr>
            <a:picLocks noChangeAspect="1"/>
          </p:cNvPicPr>
          <p:nvPr/>
        </p:nvPicPr>
        <p:blipFill rotWithShape="1">
          <a:blip r:embed="rId5"/>
          <a:srcRect l="21717" t="442" r="4614" b="-442"/>
          <a:stretch/>
        </p:blipFill>
        <p:spPr>
          <a:xfrm>
            <a:off x="73763" y="742218"/>
            <a:ext cx="4463235" cy="6058461"/>
          </a:xfrm>
          <a:prstGeom prst="rect">
            <a:avLst/>
          </a:prstGeom>
        </p:spPr>
      </p:pic>
    </p:spTree>
    <p:extLst>
      <p:ext uri="{BB962C8B-B14F-4D97-AF65-F5344CB8AC3E}">
        <p14:creationId xmlns:p14="http://schemas.microsoft.com/office/powerpoint/2010/main" val="58944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a:extLst>
              <a:ext uri="{FF2B5EF4-FFF2-40B4-BE49-F238E27FC236}">
                <a16:creationId xmlns:a16="http://schemas.microsoft.com/office/drawing/2014/main" id="{58816708-DB3D-C541-AEB9-073E9E3B97EE}"/>
              </a:ext>
            </a:extLst>
          </p:cNvPr>
          <p:cNvSpPr txBox="1"/>
          <p:nvPr/>
        </p:nvSpPr>
        <p:spPr>
          <a:xfrm>
            <a:off x="179512" y="4199393"/>
            <a:ext cx="8793038"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Ontwikkel een </a:t>
            </a:r>
            <a:r>
              <a:rPr lang="nl-NL" sz="2400" dirty="0">
                <a:solidFill>
                  <a:srgbClr val="FF0000"/>
                </a:solidFill>
              </a:rPr>
              <a:t>scanmethode</a:t>
            </a:r>
            <a:r>
              <a:rPr lang="nl-NL" sz="2400" dirty="0"/>
              <a:t> waarbij je in alle richtingen een paar tellen bewust kijkt. Na een blik op het instrumenten bord moeten je ogen eerst weer scherpstellen op oneindig. Richt daarom je blik eerst even op de grond. </a:t>
            </a:r>
          </a:p>
          <a:p>
            <a:pPr marL="342900" indent="-342900">
              <a:buClr>
                <a:srgbClr val="FF0000"/>
              </a:buClr>
              <a:buFont typeface="Wingdings" pitchFamily="2" charset="2"/>
              <a:buChar char="Ø"/>
            </a:pPr>
            <a:r>
              <a:rPr lang="nl-NL" sz="2400" dirty="0"/>
              <a:t>Zo’n scanmethode kan er zo uitzien:  De blik van de vlieger gaat van de ene vleugel in de richting van de andere vleugel en vervolgens via de instrumenten weer naar de andere kant</a:t>
            </a:r>
            <a:r>
              <a:rPr lang="nl-NL" dirty="0"/>
              <a:t>.</a:t>
            </a:r>
          </a:p>
        </p:txBody>
      </p:sp>
      <p:sp>
        <p:nvSpPr>
          <p:cNvPr id="12" name="Tekstvak 11">
            <a:extLst>
              <a:ext uri="{FF2B5EF4-FFF2-40B4-BE49-F238E27FC236}">
                <a16:creationId xmlns:a16="http://schemas.microsoft.com/office/drawing/2014/main" id="{56FC50EE-02C1-B44B-8B8F-127224299813}"/>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4" name="Afbeelding 3">
            <a:extLst>
              <a:ext uri="{FF2B5EF4-FFF2-40B4-BE49-F238E27FC236}">
                <a16:creationId xmlns:a16="http://schemas.microsoft.com/office/drawing/2014/main" id="{A145DBEA-B2CC-16E2-BFBC-15D1BA426530}"/>
              </a:ext>
            </a:extLst>
          </p:cNvPr>
          <p:cNvPicPr>
            <a:picLocks noChangeAspect="1"/>
          </p:cNvPicPr>
          <p:nvPr/>
        </p:nvPicPr>
        <p:blipFill>
          <a:blip r:embed="rId4"/>
          <a:stretch>
            <a:fillRect/>
          </a:stretch>
        </p:blipFill>
        <p:spPr>
          <a:xfrm>
            <a:off x="494847" y="742680"/>
            <a:ext cx="8129912" cy="3420654"/>
          </a:xfrm>
          <a:prstGeom prst="rect">
            <a:avLst/>
          </a:prstGeom>
        </p:spPr>
      </p:pic>
    </p:spTree>
    <p:extLst>
      <p:ext uri="{BB962C8B-B14F-4D97-AF65-F5344CB8AC3E}">
        <p14:creationId xmlns:p14="http://schemas.microsoft.com/office/powerpoint/2010/main" val="1607729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a:extLst>
              <a:ext uri="{FF2B5EF4-FFF2-40B4-BE49-F238E27FC236}">
                <a16:creationId xmlns:a16="http://schemas.microsoft.com/office/drawing/2014/main" id="{84150D82-DF05-D243-9E75-1F2B09E893DC}"/>
              </a:ext>
            </a:extLst>
          </p:cNvPr>
          <p:cNvSpPr txBox="1"/>
          <p:nvPr/>
        </p:nvSpPr>
        <p:spPr>
          <a:xfrm>
            <a:off x="53810" y="3845871"/>
            <a:ext cx="9090008" cy="3046988"/>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Zorg voor de vlucht voor een </a:t>
            </a:r>
            <a:r>
              <a:rPr lang="nl-NL" sz="2400" dirty="0">
                <a:solidFill>
                  <a:srgbClr val="FF0000"/>
                </a:solidFill>
              </a:rPr>
              <a:t>schone kap en een schone bril</a:t>
            </a:r>
            <a:r>
              <a:rPr lang="nl-NL" sz="2400" dirty="0"/>
              <a:t>. </a:t>
            </a:r>
          </a:p>
          <a:p>
            <a:pPr marL="342900" indent="-342900">
              <a:buClr>
                <a:srgbClr val="FF0000"/>
              </a:buClr>
              <a:buFont typeface="Wingdings" pitchFamily="2" charset="2"/>
              <a:buChar char="Ø"/>
            </a:pPr>
            <a:r>
              <a:rPr lang="nl-NL" sz="2400" dirty="0"/>
              <a:t>Open de luchtschuif om de kap schoon te blazen zodra je merkt dat die beslaat. </a:t>
            </a:r>
          </a:p>
          <a:p>
            <a:pPr marL="342900" indent="-342900">
              <a:buClr>
                <a:srgbClr val="FF0000"/>
              </a:buClr>
              <a:buFont typeface="Wingdings" pitchFamily="2" charset="2"/>
              <a:buChar char="Ø"/>
            </a:pPr>
            <a:r>
              <a:rPr lang="nl-NL" sz="2400" dirty="0">
                <a:solidFill>
                  <a:srgbClr val="FF0000"/>
                </a:solidFill>
              </a:rPr>
              <a:t>Start</a:t>
            </a:r>
            <a:r>
              <a:rPr lang="nl-NL" sz="2400" dirty="0"/>
              <a:t> na een regenbui </a:t>
            </a:r>
            <a:r>
              <a:rPr lang="nl-NL" sz="2400" dirty="0">
                <a:solidFill>
                  <a:srgbClr val="FF0000"/>
                </a:solidFill>
              </a:rPr>
              <a:t>niet met een natte en beslagen cockpitkap</a:t>
            </a:r>
            <a:r>
              <a:rPr lang="nl-NL" sz="2400" dirty="0"/>
              <a:t>. </a:t>
            </a:r>
          </a:p>
          <a:p>
            <a:pPr marL="342900" indent="-342900">
              <a:buClr>
                <a:srgbClr val="FF0000"/>
              </a:buClr>
              <a:buFont typeface="Wingdings" pitchFamily="2" charset="2"/>
              <a:buChar char="Ø"/>
            </a:pPr>
            <a:r>
              <a:rPr lang="nl-NL" sz="2400" dirty="0"/>
              <a:t>Zorg voor een goede vluchtvoorbereiding zodat je tijdens de vlucht zoveel mogelijk naar buiten kunt kijken. </a:t>
            </a:r>
          </a:p>
          <a:p>
            <a:pPr marL="342900" indent="-342900">
              <a:buClr>
                <a:srgbClr val="FF0000"/>
              </a:buClr>
              <a:buFont typeface="Wingdings" pitchFamily="2" charset="2"/>
              <a:buChar char="Ø"/>
            </a:pPr>
            <a:r>
              <a:rPr lang="nl-NL" sz="2400" dirty="0"/>
              <a:t>Houd rekening met de </a:t>
            </a:r>
            <a:r>
              <a:rPr lang="nl-NL" sz="2400" dirty="0">
                <a:solidFill>
                  <a:srgbClr val="FF0000"/>
                </a:solidFill>
              </a:rPr>
              <a:t>dode hoeken </a:t>
            </a:r>
            <a:r>
              <a:rPr lang="nl-NL" sz="2400" dirty="0"/>
              <a:t>van het vliegtuig (achter, onder en tijdens een bocht het gebied achter de hoge vleugel)</a:t>
            </a:r>
          </a:p>
        </p:txBody>
      </p:sp>
      <p:pic>
        <p:nvPicPr>
          <p:cNvPr id="4" name="Afbeelding 3">
            <a:extLst>
              <a:ext uri="{FF2B5EF4-FFF2-40B4-BE49-F238E27FC236}">
                <a16:creationId xmlns:a16="http://schemas.microsoft.com/office/drawing/2014/main" id="{0323EA92-4A7D-544B-BB44-5E1AB00F5125}"/>
              </a:ext>
            </a:extLst>
          </p:cNvPr>
          <p:cNvPicPr>
            <a:picLocks noChangeAspect="1"/>
          </p:cNvPicPr>
          <p:nvPr/>
        </p:nvPicPr>
        <p:blipFill>
          <a:blip r:embed="rId4"/>
          <a:stretch>
            <a:fillRect/>
          </a:stretch>
        </p:blipFill>
        <p:spPr>
          <a:xfrm>
            <a:off x="156116" y="728663"/>
            <a:ext cx="3695804" cy="3046985"/>
          </a:xfrm>
          <a:prstGeom prst="rect">
            <a:avLst/>
          </a:prstGeom>
        </p:spPr>
      </p:pic>
      <p:sp>
        <p:nvSpPr>
          <p:cNvPr id="13" name="Tekstvak 12">
            <a:extLst>
              <a:ext uri="{FF2B5EF4-FFF2-40B4-BE49-F238E27FC236}">
                <a16:creationId xmlns:a16="http://schemas.microsoft.com/office/drawing/2014/main" id="{F9AFF40A-165C-4041-AF3D-08C3FC6AFF51}"/>
              </a:ext>
            </a:extLst>
          </p:cNvPr>
          <p:cNvSpPr txBox="1"/>
          <p:nvPr/>
        </p:nvSpPr>
        <p:spPr>
          <a:xfrm>
            <a:off x="3995937" y="828972"/>
            <a:ext cx="4976614" cy="830997"/>
          </a:xfrm>
          <a:prstGeom prst="rect">
            <a:avLst/>
          </a:prstGeom>
          <a:solidFill>
            <a:schemeClr val="accent1"/>
          </a:solidFill>
        </p:spPr>
        <p:txBody>
          <a:bodyPr wrap="square" rtlCol="0">
            <a:spAutoFit/>
          </a:bodyPr>
          <a:lstStyle/>
          <a:p>
            <a:r>
              <a:rPr lang="nl-NL" sz="2400" b="1" dirty="0">
                <a:solidFill>
                  <a:schemeClr val="bg1"/>
                </a:solidFill>
              </a:rPr>
              <a:t>MEER TIPS VOOR BEVORDERING VAN DE VLIEGVEILIGHEID:</a:t>
            </a:r>
            <a:r>
              <a:rPr lang="nl-NL" sz="2400" dirty="0">
                <a:solidFill>
                  <a:schemeClr val="bg1"/>
                </a:solidFill>
              </a:rPr>
              <a:t> </a:t>
            </a:r>
          </a:p>
        </p:txBody>
      </p:sp>
      <p:sp>
        <p:nvSpPr>
          <p:cNvPr id="14" name="Tekstvak 13">
            <a:extLst>
              <a:ext uri="{FF2B5EF4-FFF2-40B4-BE49-F238E27FC236}">
                <a16:creationId xmlns:a16="http://schemas.microsoft.com/office/drawing/2014/main" id="{C1BF349C-928A-6543-95FD-B4CC1CF89878}"/>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Tree>
    <p:extLst>
      <p:ext uri="{BB962C8B-B14F-4D97-AF65-F5344CB8AC3E}">
        <p14:creationId xmlns:p14="http://schemas.microsoft.com/office/powerpoint/2010/main" val="4225338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2079981" y="1181065"/>
            <a:ext cx="7028523" cy="5632311"/>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Houd je aan de regels en voorschriften, </a:t>
            </a:r>
          </a:p>
          <a:p>
            <a:pPr marL="342900" indent="-342900">
              <a:buClr>
                <a:srgbClr val="FF0000"/>
              </a:buClr>
              <a:buFont typeface="Wingdings" pitchFamily="2" charset="2"/>
              <a:buChar char="Ø"/>
            </a:pPr>
            <a:r>
              <a:rPr lang="nl-NL" sz="2400" dirty="0"/>
              <a:t>Voorkom gevaarlijke situaties </a:t>
            </a:r>
          </a:p>
          <a:p>
            <a:pPr marL="342900" indent="-342900">
              <a:buClr>
                <a:srgbClr val="FF0000"/>
              </a:buClr>
              <a:buFont typeface="Wingdings" pitchFamily="2" charset="2"/>
              <a:buChar char="Ø"/>
            </a:pPr>
            <a:r>
              <a:rPr lang="nl-NL" sz="2400" dirty="0">
                <a:solidFill>
                  <a:srgbClr val="FF0000"/>
                </a:solidFill>
              </a:rPr>
              <a:t>Houd je niet stil </a:t>
            </a:r>
            <a:r>
              <a:rPr lang="nl-NL" sz="2400" dirty="0"/>
              <a:t>en meld onveilige situaties</a:t>
            </a:r>
          </a:p>
          <a:p>
            <a:pPr marL="342900" indent="-342900">
              <a:buClr>
                <a:srgbClr val="FF0000"/>
              </a:buClr>
              <a:buFont typeface="Wingdings" pitchFamily="2" charset="2"/>
              <a:buChar char="Ø"/>
            </a:pPr>
            <a:r>
              <a:rPr lang="nl-NL" sz="2400" dirty="0"/>
              <a:t>Vlieg alleen als je </a:t>
            </a:r>
            <a:r>
              <a:rPr lang="nl-NL" sz="2400" dirty="0">
                <a:solidFill>
                  <a:srgbClr val="FF0000"/>
                </a:solidFill>
              </a:rPr>
              <a:t>fit</a:t>
            </a:r>
            <a:r>
              <a:rPr lang="nl-NL" sz="2400" dirty="0"/>
              <a:t> bent (de I'M SAFE-checklist)</a:t>
            </a:r>
          </a:p>
          <a:p>
            <a:pPr marL="342900" indent="-342900">
              <a:buClr>
                <a:srgbClr val="FF0000"/>
              </a:buClr>
              <a:buFont typeface="Wingdings" pitchFamily="2" charset="2"/>
              <a:buChar char="Ø"/>
            </a:pPr>
            <a:r>
              <a:rPr lang="nl-NL" sz="2400" dirty="0">
                <a:solidFill>
                  <a:srgbClr val="FF0000"/>
                </a:solidFill>
              </a:rPr>
              <a:t>Kijk goed uit </a:t>
            </a:r>
            <a:r>
              <a:rPr lang="nl-NL" sz="2400" dirty="0"/>
              <a:t>en let altijd op ander verkeer</a:t>
            </a:r>
          </a:p>
          <a:p>
            <a:pPr marL="342900" indent="-342900">
              <a:buClr>
                <a:srgbClr val="FF0000"/>
              </a:buClr>
              <a:buFont typeface="Wingdings" pitchFamily="2" charset="2"/>
              <a:buChar char="Ø"/>
            </a:pPr>
            <a:r>
              <a:rPr lang="nl-NL" sz="2400" dirty="0">
                <a:solidFill>
                  <a:srgbClr val="FF0000"/>
                </a:solidFill>
              </a:rPr>
              <a:t>Gebruik checklists</a:t>
            </a:r>
            <a:r>
              <a:rPr lang="nl-NL" sz="2400" dirty="0"/>
              <a:t>, neem de tijd om ze uit je hoofd te leren</a:t>
            </a:r>
          </a:p>
          <a:p>
            <a:pPr marL="342900" indent="-342900">
              <a:buClr>
                <a:srgbClr val="FF0000"/>
              </a:buClr>
              <a:buFont typeface="Wingdings" pitchFamily="2" charset="2"/>
              <a:buChar char="Ø"/>
            </a:pPr>
            <a:r>
              <a:rPr lang="nl-NL" sz="2400" dirty="0"/>
              <a:t>Zorg altijd voor een </a:t>
            </a:r>
            <a:r>
              <a:rPr lang="nl-NL" sz="2400" dirty="0">
                <a:solidFill>
                  <a:srgbClr val="FF0000"/>
                </a:solidFill>
              </a:rPr>
              <a:t>veilige vliegsnelheid</a:t>
            </a:r>
            <a:r>
              <a:rPr lang="nl-NL" sz="2400" dirty="0"/>
              <a:t>, vooral op lage hoogte</a:t>
            </a:r>
          </a:p>
          <a:p>
            <a:pPr marL="342900" indent="-342900">
              <a:buClr>
                <a:srgbClr val="FF0000"/>
              </a:buClr>
              <a:buFont typeface="Wingdings" pitchFamily="2" charset="2"/>
              <a:buChar char="Ø"/>
            </a:pPr>
            <a:r>
              <a:rPr lang="nl-NL" sz="2400" dirty="0"/>
              <a:t>Neem tijdig de juiste beslissingen.</a:t>
            </a:r>
          </a:p>
          <a:p>
            <a:pPr marL="342900" indent="-342900">
              <a:buClr>
                <a:srgbClr val="FF0000"/>
              </a:buClr>
              <a:buFont typeface="Wingdings" pitchFamily="2" charset="2"/>
              <a:buChar char="Ø"/>
            </a:pPr>
            <a:r>
              <a:rPr lang="nl-NL" sz="2400" dirty="0"/>
              <a:t>Vlieg regelmatig met een instructeur</a:t>
            </a:r>
          </a:p>
          <a:p>
            <a:pPr marL="342900" indent="-342900">
              <a:buClr>
                <a:srgbClr val="FF0000"/>
              </a:buClr>
              <a:buFont typeface="Wingdings" pitchFamily="2" charset="2"/>
              <a:buChar char="Ø"/>
            </a:pPr>
            <a:r>
              <a:rPr lang="nl-NL" sz="2400" dirty="0"/>
              <a:t>Blijf ruim </a:t>
            </a:r>
            <a:r>
              <a:rPr lang="nl-NL" sz="2400" dirty="0">
                <a:solidFill>
                  <a:srgbClr val="FF0000"/>
                </a:solidFill>
              </a:rPr>
              <a:t>binnen de veiligheidsmarges </a:t>
            </a:r>
          </a:p>
          <a:p>
            <a:pPr marL="342900" indent="-342900">
              <a:buClr>
                <a:srgbClr val="FF0000"/>
              </a:buClr>
              <a:buFont typeface="Wingdings" pitchFamily="2" charset="2"/>
              <a:buChar char="Ø"/>
            </a:pPr>
            <a:r>
              <a:rPr lang="nl-NL" sz="2400" dirty="0"/>
              <a:t>Houd rekening met anderen </a:t>
            </a:r>
          </a:p>
          <a:p>
            <a:pPr marL="342900" indent="-342900">
              <a:buClr>
                <a:srgbClr val="FF0000"/>
              </a:buClr>
              <a:buFont typeface="Wingdings" pitchFamily="2" charset="2"/>
              <a:buChar char="Ø"/>
            </a:pPr>
            <a:r>
              <a:rPr lang="nl-NL" sz="2400" dirty="0"/>
              <a:t>Pas je vliegen aan bij veranderende situaties en </a:t>
            </a:r>
            <a:r>
              <a:rPr lang="nl-NL" sz="2400" dirty="0">
                <a:solidFill>
                  <a:srgbClr val="FF0000"/>
                </a:solidFill>
              </a:rPr>
              <a:t>ken je eigen beperkingen </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13" name="Afbeelding 12" descr="3.jpg">
            <a:extLst>
              <a:ext uri="{FF2B5EF4-FFF2-40B4-BE49-F238E27FC236}">
                <a16:creationId xmlns:a16="http://schemas.microsoft.com/office/drawing/2014/main" id="{B1E6E636-C478-EB45-B5D8-6A36EB1B3872}"/>
              </a:ext>
            </a:extLst>
          </p:cNvPr>
          <p:cNvPicPr>
            <a:picLocks noChangeAspect="1"/>
          </p:cNvPicPr>
          <p:nvPr/>
        </p:nvPicPr>
        <p:blipFill>
          <a:blip r:embed="rId4" cstate="print"/>
          <a:stretch>
            <a:fillRect/>
          </a:stretch>
        </p:blipFill>
        <p:spPr>
          <a:xfrm>
            <a:off x="35496" y="764703"/>
            <a:ext cx="2016224" cy="5968023"/>
          </a:xfrm>
          <a:prstGeom prst="rect">
            <a:avLst/>
          </a:prstGeom>
        </p:spPr>
      </p:pic>
      <p:sp>
        <p:nvSpPr>
          <p:cNvPr id="2" name="Rechthoek 1">
            <a:extLst>
              <a:ext uri="{FF2B5EF4-FFF2-40B4-BE49-F238E27FC236}">
                <a16:creationId xmlns:a16="http://schemas.microsoft.com/office/drawing/2014/main" id="{7D0DC31E-C5EB-2A48-8507-54806C6C1506}"/>
              </a:ext>
            </a:extLst>
          </p:cNvPr>
          <p:cNvSpPr/>
          <p:nvPr/>
        </p:nvSpPr>
        <p:spPr>
          <a:xfrm>
            <a:off x="2141025" y="698868"/>
            <a:ext cx="2094356" cy="461665"/>
          </a:xfrm>
          <a:prstGeom prst="rect">
            <a:avLst/>
          </a:prstGeom>
          <a:solidFill>
            <a:schemeClr val="accent1"/>
          </a:solidFill>
        </p:spPr>
        <p:txBody>
          <a:bodyPr wrap="none">
            <a:spAutoFit/>
          </a:bodyPr>
          <a:lstStyle/>
          <a:p>
            <a:pPr>
              <a:buClr>
                <a:srgbClr val="FF0000"/>
              </a:buClr>
            </a:pPr>
            <a:r>
              <a:rPr lang="nl-NL" sz="2400" b="1" dirty="0">
                <a:solidFill>
                  <a:schemeClr val="bg1"/>
                </a:solidFill>
              </a:rPr>
              <a:t>VLIEGERSCHAP</a:t>
            </a:r>
          </a:p>
        </p:txBody>
      </p:sp>
    </p:spTree>
    <p:extLst>
      <p:ext uri="{BB962C8B-B14F-4D97-AF65-F5344CB8AC3E}">
        <p14:creationId xmlns:p14="http://schemas.microsoft.com/office/powerpoint/2010/main" val="3705761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911849"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p:cNvSpPr txBox="1"/>
          <p:nvPr/>
        </p:nvSpPr>
        <p:spPr>
          <a:xfrm>
            <a:off x="2115475" y="57307"/>
            <a:ext cx="5408853" cy="584775"/>
          </a:xfrm>
          <a:prstGeom prst="rect">
            <a:avLst/>
          </a:prstGeom>
          <a:noFill/>
        </p:spPr>
        <p:txBody>
          <a:bodyPr wrap="none" rtlCol="0">
            <a:spAutoFit/>
          </a:bodyPr>
          <a:lstStyle/>
          <a:p>
            <a:r>
              <a:rPr lang="nl-NL" sz="3200" dirty="0">
                <a:solidFill>
                  <a:schemeClr val="bg1"/>
                </a:solidFill>
              </a:rPr>
              <a:t>6. OPERATIONELE PROCEDURES</a:t>
            </a:r>
          </a:p>
        </p:txBody>
      </p:sp>
      <p:graphicFrame>
        <p:nvGraphicFramePr>
          <p:cNvPr id="5" name="Tabel 4">
            <a:extLst>
              <a:ext uri="{FF2B5EF4-FFF2-40B4-BE49-F238E27FC236}">
                <a16:creationId xmlns:a16="http://schemas.microsoft.com/office/drawing/2014/main" id="{CD63603B-4165-8740-B2AC-019834178A88}"/>
              </a:ext>
            </a:extLst>
          </p:cNvPr>
          <p:cNvGraphicFramePr>
            <a:graphicFrameLocks noGrp="1"/>
          </p:cNvGraphicFramePr>
          <p:nvPr>
            <p:extLst>
              <p:ext uri="{D42A27DB-BD31-4B8C-83A1-F6EECF244321}">
                <p14:modId xmlns:p14="http://schemas.microsoft.com/office/powerpoint/2010/main" val="2935124554"/>
              </p:ext>
            </p:extLst>
          </p:nvPr>
        </p:nvGraphicFramePr>
        <p:xfrm>
          <a:off x="179512" y="780618"/>
          <a:ext cx="8856984" cy="5960750"/>
        </p:xfrm>
        <a:graphic>
          <a:graphicData uri="http://schemas.openxmlformats.org/drawingml/2006/table">
            <a:tbl>
              <a:tblPr/>
              <a:tblGrid>
                <a:gridCol w="4428492">
                  <a:extLst>
                    <a:ext uri="{9D8B030D-6E8A-4147-A177-3AD203B41FA5}">
                      <a16:colId xmlns:a16="http://schemas.microsoft.com/office/drawing/2014/main" val="3386180241"/>
                    </a:ext>
                  </a:extLst>
                </a:gridCol>
                <a:gridCol w="4428492">
                  <a:extLst>
                    <a:ext uri="{9D8B030D-6E8A-4147-A177-3AD203B41FA5}">
                      <a16:colId xmlns:a16="http://schemas.microsoft.com/office/drawing/2014/main" val="3892410728"/>
                    </a:ext>
                  </a:extLst>
                </a:gridCol>
              </a:tblGrid>
              <a:tr h="882713">
                <a:tc>
                  <a:txBody>
                    <a:bodyPr/>
                    <a:lstStyle/>
                    <a:p>
                      <a:r>
                        <a:rPr lang="nl-NL" sz="2000" b="1">
                          <a:solidFill>
                            <a:srgbClr val="000080"/>
                          </a:solidFill>
                          <a:effectLst/>
                          <a:latin typeface="arial" panose="020B0604020202020204" pitchFamily="34" charset="0"/>
                        </a:rPr>
                        <a:t>6. OPERATIONAL PROCEDURES   SAILPLANE</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b="1">
                          <a:solidFill>
                            <a:srgbClr val="000080"/>
                          </a:solidFill>
                          <a:effectLst/>
                          <a:latin typeface="arial" panose="020B0604020202020204" pitchFamily="34" charset="0"/>
                        </a:rPr>
                        <a:t>6.  OPERATIONELE PROCEDURES  voor het zweefvliegen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3475581738"/>
                  </a:ext>
                </a:extLst>
              </a:tr>
              <a:tr h="873825">
                <a:tc>
                  <a:txBody>
                    <a:bodyPr/>
                    <a:lstStyle/>
                    <a:p>
                      <a:r>
                        <a:rPr lang="nl-NL" sz="2000">
                          <a:effectLst/>
                          <a:latin typeface="arial" panose="020B0604020202020204" pitchFamily="34" charset="0"/>
                        </a:rPr>
                        <a:t>6.1. GENERAL   REQUIREMENTS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6.1 Algemene voorschriften</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1997497344"/>
                  </a:ext>
                </a:extLst>
              </a:tr>
              <a:tr h="294237">
                <a:tc>
                  <a:txBody>
                    <a:bodyPr/>
                    <a:lstStyle/>
                    <a:p>
                      <a:r>
                        <a:rPr lang="nl-NL" sz="2000">
                          <a:effectLst/>
                          <a:latin typeface="arial" panose="020B0604020202020204" pitchFamily="34" charset="0"/>
                        </a:rPr>
                        <a:t>6.2. LAUNCH METHODS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6.2 Startmethoden</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3353738476"/>
                  </a:ext>
                </a:extLst>
              </a:tr>
              <a:tr h="582550">
                <a:tc>
                  <a:txBody>
                    <a:bodyPr/>
                    <a:lstStyle/>
                    <a:p>
                      <a:r>
                        <a:rPr lang="nl-NL" sz="2000">
                          <a:effectLst/>
                          <a:latin typeface="arial" panose="020B0604020202020204" pitchFamily="34" charset="0"/>
                        </a:rPr>
                        <a:t>6.3. SOARING TECHNIQUES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6.3 Thermiek- en bergvliegen</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218910079"/>
                  </a:ext>
                </a:extLst>
              </a:tr>
              <a:tr h="582550">
                <a:tc>
                  <a:txBody>
                    <a:bodyPr/>
                    <a:lstStyle/>
                    <a:p>
                      <a:r>
                        <a:rPr lang="nl-NL" sz="2000">
                          <a:effectLst/>
                          <a:latin typeface="arial" panose="020B0604020202020204" pitchFamily="34" charset="0"/>
                        </a:rPr>
                        <a:t>6.4. CIRCUITS AND   LANDING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6.4 Circuit en landing</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1990667047"/>
                  </a:ext>
                </a:extLst>
              </a:tr>
              <a:tr h="294237">
                <a:tc>
                  <a:txBody>
                    <a:bodyPr/>
                    <a:lstStyle/>
                    <a:p>
                      <a:r>
                        <a:rPr lang="nl-NL" sz="2000">
                          <a:effectLst/>
                          <a:latin typeface="arial" panose="020B0604020202020204" pitchFamily="34" charset="0"/>
                        </a:rPr>
                        <a:t>6.5. OUTLANDING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6.5 Buitenlanding</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2614974034"/>
                  </a:ext>
                </a:extLst>
              </a:tr>
              <a:tr h="882713">
                <a:tc>
                  <a:txBody>
                    <a:bodyPr/>
                    <a:lstStyle/>
                    <a:p>
                      <a:r>
                        <a:rPr lang="nl-NL" sz="2000">
                          <a:effectLst/>
                          <a:latin typeface="arial" panose="020B0604020202020204" pitchFamily="34" charset="0"/>
                        </a:rPr>
                        <a:t>6.6. SPECIAL OPERATIONAL   PROCEDURES AND HAZARDS ) </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a:effectLst/>
                          <a:latin typeface="arial" panose="020B0604020202020204" pitchFamily="34" charset="0"/>
                        </a:rPr>
                        <a:t>6.6 Speciale operationele procedures en gevaren</a:t>
                      </a:r>
                      <a:endParaRPr lang="nl-NL" sz="200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4185843507"/>
                  </a:ext>
                </a:extLst>
              </a:tr>
              <a:tr h="873825">
                <a:tc>
                  <a:txBody>
                    <a:bodyPr/>
                    <a:lstStyle/>
                    <a:p>
                      <a:r>
                        <a:rPr lang="nl-NL" sz="2000" dirty="0">
                          <a:effectLst/>
                          <a:latin typeface="arial" panose="020B0604020202020204" pitchFamily="34" charset="0"/>
                        </a:rPr>
                        <a:t>6.7. EMERGENCY   PROCEDURES </a:t>
                      </a:r>
                      <a:endParaRPr lang="nl-NL" sz="2000" dirty="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dirty="0">
                          <a:effectLst/>
                          <a:latin typeface="arial" panose="020B0604020202020204" pitchFamily="34" charset="0"/>
                        </a:rPr>
                        <a:t>6.7 Noodprocedures</a:t>
                      </a:r>
                      <a:endParaRPr lang="nl-NL" sz="2000" dirty="0">
                        <a:effectLst/>
                      </a:endParaRP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707961685"/>
                  </a:ext>
                </a:extLst>
              </a:tr>
              <a:tr h="588476">
                <a:tc>
                  <a:txBody>
                    <a:bodyPr/>
                    <a:lstStyle/>
                    <a:p>
                      <a:r>
                        <a:rPr lang="nl-NL" sz="2000" dirty="0">
                          <a:effectLst/>
                          <a:latin typeface="Arial" panose="020B0604020202020204" pitchFamily="34" charset="0"/>
                          <a:cs typeface="Arial" panose="020B0604020202020204" pitchFamily="34" charset="0"/>
                        </a:rPr>
                        <a:t>6.8 EMERGENCY PARACHUTE OPERATION AND LANDING</a:t>
                      </a: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tc>
                  <a:txBody>
                    <a:bodyPr/>
                    <a:lstStyle/>
                    <a:p>
                      <a:r>
                        <a:rPr lang="nl-NL" sz="2000" dirty="0">
                          <a:effectLst/>
                        </a:rPr>
                        <a:t>6.8  Gebruik parachute</a:t>
                      </a:r>
                    </a:p>
                  </a:txBody>
                  <a:tcPr marL="0" marR="0" marT="0" marB="0" anchor="ctr">
                    <a:lnL w="9525" cap="flat" cmpd="sng" algn="ctr">
                      <a:solidFill>
                        <a:srgbClr val="D5D5D5"/>
                      </a:solidFill>
                      <a:prstDash val="solid"/>
                      <a:round/>
                      <a:headEnd type="none" w="med" len="med"/>
                      <a:tailEnd type="none" w="med" len="med"/>
                    </a:lnL>
                    <a:lnR w="9525" cap="flat" cmpd="sng" algn="ctr">
                      <a:solidFill>
                        <a:srgbClr val="D5D5D5"/>
                      </a:solid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solidFill>
                      <a:srgbClr val="F4F5F6"/>
                    </a:solidFill>
                  </a:tcPr>
                </a:tc>
                <a:extLst>
                  <a:ext uri="{0D108BD9-81ED-4DB2-BD59-A6C34878D82A}">
                    <a16:rowId xmlns:a16="http://schemas.microsoft.com/office/drawing/2014/main" val="2301748190"/>
                  </a:ext>
                </a:extLst>
              </a:tr>
            </a:tbl>
          </a:graphicData>
        </a:graphic>
      </p:graphicFrame>
      <p:sp>
        <p:nvSpPr>
          <p:cNvPr id="6" name="Rectangle 1">
            <a:extLst>
              <a:ext uri="{FF2B5EF4-FFF2-40B4-BE49-F238E27FC236}">
                <a16:creationId xmlns:a16="http://schemas.microsoft.com/office/drawing/2014/main" id="{2C00A6A4-4EBF-154A-813F-245AD1CD81D6}"/>
              </a:ext>
            </a:extLst>
          </p:cNvPr>
          <p:cNvSpPr>
            <a:spLocks noChangeArrowheads="1"/>
          </p:cNvSpPr>
          <p:nvPr/>
        </p:nvSpPr>
        <p:spPr bwMode="auto">
          <a:xfrm>
            <a:off x="2214562" y="1621909"/>
            <a:ext cx="12113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a:ln>
                  <a:noFill/>
                </a:ln>
                <a:solidFill>
                  <a:srgbClr val="333333"/>
                </a:solidFill>
                <a:effectLst/>
                <a:latin typeface="Helvetica Neue" panose="02000503000000020004" pitchFamily="2" charset="0"/>
              </a:rPr>
              <a:t>.</a:t>
            </a:r>
            <a:endParaRPr kumimoji="0" lang="nl-NL" altLang="nl-NL"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a:ln>
                  <a:noFill/>
                </a:ln>
                <a:solidFill>
                  <a:srgbClr val="333333"/>
                </a:solidFill>
                <a:effectLst/>
                <a:latin typeface="Helvetica Neue" panose="02000503000000020004" pitchFamily="2" charset="0"/>
              </a:rPr>
              <a:t> </a:t>
            </a:r>
            <a:endParaRPr kumimoji="0" lang="nl-NL" altLang="nl-NL"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3929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FEACBD23-BBBA-6147-B578-A420F37A8C2F}"/>
              </a:ext>
            </a:extLst>
          </p:cNvPr>
          <p:cNvPicPr>
            <a:picLocks noChangeAspect="1"/>
          </p:cNvPicPr>
          <p:nvPr/>
        </p:nvPicPr>
        <p:blipFill>
          <a:blip r:embed="rId5"/>
          <a:stretch>
            <a:fillRect/>
          </a:stretch>
        </p:blipFill>
        <p:spPr>
          <a:xfrm>
            <a:off x="179512" y="737588"/>
            <a:ext cx="8869658" cy="3195466"/>
          </a:xfrm>
          <a:prstGeom prst="rect">
            <a:avLst/>
          </a:prstGeom>
        </p:spPr>
      </p:pic>
      <p:sp>
        <p:nvSpPr>
          <p:cNvPr id="4" name="Tekstvak 3">
            <a:extLst>
              <a:ext uri="{FF2B5EF4-FFF2-40B4-BE49-F238E27FC236}">
                <a16:creationId xmlns:a16="http://schemas.microsoft.com/office/drawing/2014/main" id="{950F56B1-EC19-124C-B888-085C685E0AC6}"/>
              </a:ext>
            </a:extLst>
          </p:cNvPr>
          <p:cNvSpPr txBox="1"/>
          <p:nvPr/>
        </p:nvSpPr>
        <p:spPr>
          <a:xfrm>
            <a:off x="48170" y="4005064"/>
            <a:ext cx="3371702" cy="1938992"/>
          </a:xfrm>
          <a:prstGeom prst="rect">
            <a:avLst/>
          </a:prstGeom>
          <a:noFill/>
        </p:spPr>
        <p:txBody>
          <a:bodyPr wrap="square" rtlCol="0">
            <a:spAutoFit/>
          </a:bodyPr>
          <a:lstStyle/>
          <a:p>
            <a:pPr marL="342900" indent="-342900">
              <a:buClr>
                <a:srgbClr val="FF0000"/>
              </a:buClr>
              <a:buFont typeface="+mj-lt"/>
              <a:buAutoNum type="arabicPeriod"/>
            </a:pPr>
            <a:r>
              <a:rPr lang="nl-NL" sz="2400" dirty="0"/>
              <a:t>de lierkabel (1), </a:t>
            </a:r>
          </a:p>
          <a:p>
            <a:pPr marL="342900" indent="-342900">
              <a:buClr>
                <a:srgbClr val="FF0000"/>
              </a:buClr>
              <a:buFont typeface="+mj-lt"/>
              <a:buAutoNum type="arabicPeriod"/>
            </a:pPr>
            <a:r>
              <a:rPr lang="nl-NL" sz="2400" dirty="0"/>
              <a:t>de chute (2), </a:t>
            </a:r>
          </a:p>
          <a:p>
            <a:pPr marL="342900" indent="-342900">
              <a:buClr>
                <a:srgbClr val="FF0000"/>
              </a:buClr>
              <a:buFont typeface="+mj-lt"/>
              <a:buAutoNum type="arabicPeriod"/>
            </a:pPr>
            <a:r>
              <a:rPr lang="nl-NL" sz="2400" dirty="0"/>
              <a:t>het voorloopstuk (3)</a:t>
            </a:r>
          </a:p>
          <a:p>
            <a:pPr marL="342900" indent="-342900">
              <a:buClr>
                <a:srgbClr val="FF0000"/>
              </a:buClr>
              <a:buFont typeface="+mj-lt"/>
              <a:buAutoNum type="arabicPeriod"/>
            </a:pPr>
            <a:r>
              <a:rPr lang="nl-NL" sz="2400" dirty="0"/>
              <a:t>de </a:t>
            </a:r>
            <a:r>
              <a:rPr lang="nl-NL" sz="2400" dirty="0" err="1"/>
              <a:t>breukstukken</a:t>
            </a:r>
            <a:r>
              <a:rPr lang="nl-NL" sz="2400" dirty="0"/>
              <a:t> (4) en </a:t>
            </a:r>
          </a:p>
          <a:p>
            <a:pPr marL="342900" indent="-342900">
              <a:buClr>
                <a:srgbClr val="FF0000"/>
              </a:buClr>
              <a:buFont typeface="+mj-lt"/>
              <a:buAutoNum type="arabicPeriod"/>
            </a:pPr>
            <a:r>
              <a:rPr lang="nl-NL" sz="2400" dirty="0"/>
              <a:t>het ringenpaar (5).</a:t>
            </a:r>
          </a:p>
        </p:txBody>
      </p:sp>
      <p:sp>
        <p:nvSpPr>
          <p:cNvPr id="5" name="Tekstvak 4">
            <a:extLst>
              <a:ext uri="{FF2B5EF4-FFF2-40B4-BE49-F238E27FC236}">
                <a16:creationId xmlns:a16="http://schemas.microsoft.com/office/drawing/2014/main" id="{A1E4AD7D-F74F-2F46-B90E-1D400132F720}"/>
              </a:ext>
            </a:extLst>
          </p:cNvPr>
          <p:cNvSpPr txBox="1"/>
          <p:nvPr/>
        </p:nvSpPr>
        <p:spPr>
          <a:xfrm>
            <a:off x="3419872" y="3933056"/>
            <a:ext cx="5773314" cy="2800767"/>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Pas als het zwaailicht op de lier uit is, doe je de chute aan de kabel die aan de beurt is en trek je deze kabel recht voor het te starten vliegtuig. </a:t>
            </a:r>
          </a:p>
          <a:p>
            <a:pPr marL="285750" indent="-285750">
              <a:buClr>
                <a:srgbClr val="FF0000"/>
              </a:buClr>
              <a:buFont typeface="Wingdings" pitchFamily="2" charset="2"/>
              <a:buChar char="Ø"/>
            </a:pPr>
            <a:r>
              <a:rPr lang="nl-NL" sz="2200" dirty="0"/>
              <a:t>Controleer de conditie van de sluitingen en het voorloopstuk. </a:t>
            </a:r>
          </a:p>
          <a:p>
            <a:pPr marL="285750" indent="-285750">
              <a:buClr>
                <a:srgbClr val="FF0000"/>
              </a:buClr>
              <a:buFont typeface="Wingdings" pitchFamily="2" charset="2"/>
              <a:buChar char="Ø"/>
            </a:pPr>
            <a:r>
              <a:rPr lang="nl-NL" sz="2200" dirty="0"/>
              <a:t>Binnen de spanwijdte van het vliegtuig mogen geen andere lierkabels of chutes liggen. </a:t>
            </a:r>
          </a:p>
        </p:txBody>
      </p:sp>
      <p:sp>
        <p:nvSpPr>
          <p:cNvPr id="14" name="Tekstvak 13">
            <a:extLst>
              <a:ext uri="{FF2B5EF4-FFF2-40B4-BE49-F238E27FC236}">
                <a16:creationId xmlns:a16="http://schemas.microsoft.com/office/drawing/2014/main" id="{FAA6AE68-ABE7-9B4F-9605-CEBE4AB6A22F}"/>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868105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FEACBD23-BBBA-6147-B578-A420F37A8C2F}"/>
              </a:ext>
            </a:extLst>
          </p:cNvPr>
          <p:cNvPicPr>
            <a:picLocks noChangeAspect="1"/>
          </p:cNvPicPr>
          <p:nvPr/>
        </p:nvPicPr>
        <p:blipFill>
          <a:blip r:embed="rId4"/>
          <a:stretch>
            <a:fillRect/>
          </a:stretch>
        </p:blipFill>
        <p:spPr>
          <a:xfrm>
            <a:off x="179512" y="737588"/>
            <a:ext cx="8869658" cy="3195466"/>
          </a:xfrm>
          <a:prstGeom prst="rect">
            <a:avLst/>
          </a:prstGeom>
        </p:spPr>
      </p:pic>
      <p:sp>
        <p:nvSpPr>
          <p:cNvPr id="4" name="Tekstvak 3">
            <a:extLst>
              <a:ext uri="{FF2B5EF4-FFF2-40B4-BE49-F238E27FC236}">
                <a16:creationId xmlns:a16="http://schemas.microsoft.com/office/drawing/2014/main" id="{950F56B1-EC19-124C-B888-085C685E0AC6}"/>
              </a:ext>
            </a:extLst>
          </p:cNvPr>
          <p:cNvSpPr txBox="1"/>
          <p:nvPr/>
        </p:nvSpPr>
        <p:spPr>
          <a:xfrm>
            <a:off x="48170" y="4005064"/>
            <a:ext cx="3371702" cy="1938992"/>
          </a:xfrm>
          <a:prstGeom prst="rect">
            <a:avLst/>
          </a:prstGeom>
          <a:noFill/>
        </p:spPr>
        <p:txBody>
          <a:bodyPr wrap="square" rtlCol="0">
            <a:spAutoFit/>
          </a:bodyPr>
          <a:lstStyle/>
          <a:p>
            <a:pPr marL="342900" indent="-342900">
              <a:buClr>
                <a:srgbClr val="FF0000"/>
              </a:buClr>
              <a:buFont typeface="+mj-lt"/>
              <a:buAutoNum type="arabicPeriod"/>
            </a:pPr>
            <a:r>
              <a:rPr lang="nl-NL" sz="2400" dirty="0"/>
              <a:t>de lierkabel (1), </a:t>
            </a:r>
          </a:p>
          <a:p>
            <a:pPr marL="342900" indent="-342900">
              <a:buClr>
                <a:srgbClr val="FF0000"/>
              </a:buClr>
              <a:buFont typeface="+mj-lt"/>
              <a:buAutoNum type="arabicPeriod"/>
            </a:pPr>
            <a:r>
              <a:rPr lang="nl-NL" sz="2400" dirty="0"/>
              <a:t>de chute (2), </a:t>
            </a:r>
          </a:p>
          <a:p>
            <a:pPr marL="342900" indent="-342900">
              <a:buClr>
                <a:srgbClr val="FF0000"/>
              </a:buClr>
              <a:buFont typeface="+mj-lt"/>
              <a:buAutoNum type="arabicPeriod"/>
            </a:pPr>
            <a:r>
              <a:rPr lang="nl-NL" sz="2400" dirty="0"/>
              <a:t>het voorloopstuk (3)</a:t>
            </a:r>
          </a:p>
          <a:p>
            <a:pPr marL="342900" indent="-342900">
              <a:buClr>
                <a:srgbClr val="FF0000"/>
              </a:buClr>
              <a:buFont typeface="+mj-lt"/>
              <a:buAutoNum type="arabicPeriod"/>
            </a:pPr>
            <a:r>
              <a:rPr lang="nl-NL" sz="2400" dirty="0"/>
              <a:t>de </a:t>
            </a:r>
            <a:r>
              <a:rPr lang="nl-NL" sz="2400" dirty="0" err="1"/>
              <a:t>breukstukken</a:t>
            </a:r>
            <a:r>
              <a:rPr lang="nl-NL" sz="2400" dirty="0"/>
              <a:t> (4) en </a:t>
            </a:r>
          </a:p>
          <a:p>
            <a:pPr marL="342900" indent="-342900">
              <a:buClr>
                <a:srgbClr val="FF0000"/>
              </a:buClr>
              <a:buFont typeface="+mj-lt"/>
              <a:buAutoNum type="arabicPeriod"/>
            </a:pPr>
            <a:r>
              <a:rPr lang="nl-NL" sz="2400" dirty="0"/>
              <a:t>het ringenpaar (5).</a:t>
            </a:r>
          </a:p>
        </p:txBody>
      </p:sp>
      <p:sp>
        <p:nvSpPr>
          <p:cNvPr id="5" name="Tekstvak 4">
            <a:extLst>
              <a:ext uri="{FF2B5EF4-FFF2-40B4-BE49-F238E27FC236}">
                <a16:creationId xmlns:a16="http://schemas.microsoft.com/office/drawing/2014/main" id="{A1E4AD7D-F74F-2F46-B90E-1D400132F720}"/>
              </a:ext>
            </a:extLst>
          </p:cNvPr>
          <p:cNvSpPr txBox="1"/>
          <p:nvPr/>
        </p:nvSpPr>
        <p:spPr>
          <a:xfrm>
            <a:off x="3419872" y="4005064"/>
            <a:ext cx="5773314"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Kijk of het voorloopstuk zo ligt dat er geen knopen in getrokken worden.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Kies het juiste breukstuk</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Blauw is het breukstuk voor de meeste eenzitters. Zwart is voor veel tweezitters.</a:t>
            </a:r>
          </a:p>
        </p:txBody>
      </p:sp>
      <p:sp>
        <p:nvSpPr>
          <p:cNvPr id="13" name="Tekstvak 12">
            <a:extLst>
              <a:ext uri="{FF2B5EF4-FFF2-40B4-BE49-F238E27FC236}">
                <a16:creationId xmlns:a16="http://schemas.microsoft.com/office/drawing/2014/main" id="{B9E9685F-F8FF-B741-9A50-2CA9544C24F5}"/>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240863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5" name="Tekstvak 4">
            <a:extLst>
              <a:ext uri="{FF2B5EF4-FFF2-40B4-BE49-F238E27FC236}">
                <a16:creationId xmlns:a16="http://schemas.microsoft.com/office/drawing/2014/main" id="{A1E4AD7D-F74F-2F46-B90E-1D400132F720}"/>
              </a:ext>
            </a:extLst>
          </p:cNvPr>
          <p:cNvSpPr txBox="1"/>
          <p:nvPr/>
        </p:nvSpPr>
        <p:spPr>
          <a:xfrm>
            <a:off x="3250457" y="5203696"/>
            <a:ext cx="5874378" cy="1200329"/>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In plaats van die ijzeren verbindingen gebruiken sommige clubs een touwtje   (soft </a:t>
            </a:r>
            <a:r>
              <a:rPr lang="nl-NL" sz="2400" dirty="0" err="1"/>
              <a:t>shackles</a:t>
            </a:r>
            <a:r>
              <a:rPr lang="nl-NL" sz="2400" dirty="0"/>
              <a:t>).</a:t>
            </a:r>
          </a:p>
        </p:txBody>
      </p:sp>
      <p:sp>
        <p:nvSpPr>
          <p:cNvPr id="13" name="Tekstvak 12">
            <a:extLst>
              <a:ext uri="{FF2B5EF4-FFF2-40B4-BE49-F238E27FC236}">
                <a16:creationId xmlns:a16="http://schemas.microsoft.com/office/drawing/2014/main" id="{B9E9685F-F8FF-B741-9A50-2CA9544C24F5}"/>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2" name="Afbeelding 1">
            <a:extLst>
              <a:ext uri="{FF2B5EF4-FFF2-40B4-BE49-F238E27FC236}">
                <a16:creationId xmlns:a16="http://schemas.microsoft.com/office/drawing/2014/main" id="{6E9DE398-57BC-7042-B766-BC65F1B4FF47}"/>
              </a:ext>
            </a:extLst>
          </p:cNvPr>
          <p:cNvPicPr>
            <a:picLocks noChangeAspect="1"/>
          </p:cNvPicPr>
          <p:nvPr/>
        </p:nvPicPr>
        <p:blipFill rotWithShape="1">
          <a:blip r:embed="rId4"/>
          <a:srcRect l="66759" r="-824"/>
          <a:stretch/>
        </p:blipFill>
        <p:spPr>
          <a:xfrm>
            <a:off x="19165" y="700088"/>
            <a:ext cx="3231292" cy="6122542"/>
          </a:xfrm>
          <a:prstGeom prst="rect">
            <a:avLst/>
          </a:prstGeom>
        </p:spPr>
      </p:pic>
      <p:pic>
        <p:nvPicPr>
          <p:cNvPr id="6" name="Afbeelding 5">
            <a:extLst>
              <a:ext uri="{FF2B5EF4-FFF2-40B4-BE49-F238E27FC236}">
                <a16:creationId xmlns:a16="http://schemas.microsoft.com/office/drawing/2014/main" id="{48E78E7C-A7AB-A64E-916A-ACDC58E83AB5}"/>
              </a:ext>
            </a:extLst>
          </p:cNvPr>
          <p:cNvPicPr>
            <a:picLocks noChangeAspect="1"/>
          </p:cNvPicPr>
          <p:nvPr/>
        </p:nvPicPr>
        <p:blipFill>
          <a:blip r:embed="rId5"/>
          <a:stretch>
            <a:fillRect/>
          </a:stretch>
        </p:blipFill>
        <p:spPr>
          <a:xfrm>
            <a:off x="3059832" y="728662"/>
            <a:ext cx="6024111" cy="4162113"/>
          </a:xfrm>
          <a:prstGeom prst="rect">
            <a:avLst/>
          </a:prstGeom>
        </p:spPr>
      </p:pic>
    </p:spTree>
    <p:extLst>
      <p:ext uri="{BB962C8B-B14F-4D97-AF65-F5344CB8AC3E}">
        <p14:creationId xmlns:p14="http://schemas.microsoft.com/office/powerpoint/2010/main" val="9355800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7" name="Afbeelding 6">
            <a:extLst>
              <a:ext uri="{FF2B5EF4-FFF2-40B4-BE49-F238E27FC236}">
                <a16:creationId xmlns:a16="http://schemas.microsoft.com/office/drawing/2014/main" id="{C905C4D3-EBCD-5543-8777-EF2E3B63AD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743" y="3733219"/>
            <a:ext cx="4341241" cy="3124781"/>
          </a:xfrm>
          <a:prstGeom prst="rect">
            <a:avLst/>
          </a:prstGeom>
        </p:spPr>
      </p:pic>
      <p:pic>
        <p:nvPicPr>
          <p:cNvPr id="8" name="Afbeelding 7">
            <a:extLst>
              <a:ext uri="{FF2B5EF4-FFF2-40B4-BE49-F238E27FC236}">
                <a16:creationId xmlns:a16="http://schemas.microsoft.com/office/drawing/2014/main" id="{160C7445-4B3D-2C49-9379-72E24D5EB481}"/>
              </a:ext>
            </a:extLst>
          </p:cNvPr>
          <p:cNvPicPr>
            <a:picLocks noChangeAspect="1"/>
          </p:cNvPicPr>
          <p:nvPr/>
        </p:nvPicPr>
        <p:blipFill>
          <a:blip r:embed="rId5"/>
          <a:stretch>
            <a:fillRect/>
          </a:stretch>
        </p:blipFill>
        <p:spPr>
          <a:xfrm>
            <a:off x="4078537" y="2681287"/>
            <a:ext cx="5029967" cy="4149723"/>
          </a:xfrm>
          <a:prstGeom prst="rect">
            <a:avLst/>
          </a:prstGeom>
        </p:spPr>
      </p:pic>
      <p:pic>
        <p:nvPicPr>
          <p:cNvPr id="19" name="Afbeelding 18">
            <a:extLst>
              <a:ext uri="{FF2B5EF4-FFF2-40B4-BE49-F238E27FC236}">
                <a16:creationId xmlns:a16="http://schemas.microsoft.com/office/drawing/2014/main" id="{DF0457AF-CED9-BE4C-9112-4726E52A11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84" y="22334"/>
            <a:ext cx="7066696" cy="3794720"/>
          </a:xfrm>
          <a:prstGeom prst="rect">
            <a:avLst/>
          </a:prstGeom>
        </p:spPr>
      </p:pic>
    </p:spTree>
    <p:extLst>
      <p:ext uri="{BB962C8B-B14F-4D97-AF65-F5344CB8AC3E}">
        <p14:creationId xmlns:p14="http://schemas.microsoft.com/office/powerpoint/2010/main" val="4632498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6F8FB39F-9571-BA42-A56A-13F26BC13B00}"/>
              </a:ext>
            </a:extLst>
          </p:cNvPr>
          <p:cNvPicPr>
            <a:picLocks noChangeAspect="1"/>
          </p:cNvPicPr>
          <p:nvPr/>
        </p:nvPicPr>
        <p:blipFill>
          <a:blip r:embed="rId4"/>
          <a:stretch>
            <a:fillRect/>
          </a:stretch>
        </p:blipFill>
        <p:spPr>
          <a:xfrm>
            <a:off x="66478" y="735280"/>
            <a:ext cx="4896239" cy="2790857"/>
          </a:xfrm>
          <a:prstGeom prst="rect">
            <a:avLst/>
          </a:prstGeom>
        </p:spPr>
      </p:pic>
      <p:sp>
        <p:nvSpPr>
          <p:cNvPr id="4" name="Tekstvak 3">
            <a:extLst>
              <a:ext uri="{FF2B5EF4-FFF2-40B4-BE49-F238E27FC236}">
                <a16:creationId xmlns:a16="http://schemas.microsoft.com/office/drawing/2014/main" id="{B3327BBE-3A8D-9A46-8814-98FA52D36C17}"/>
              </a:ext>
            </a:extLst>
          </p:cNvPr>
          <p:cNvSpPr txBox="1"/>
          <p:nvPr/>
        </p:nvSpPr>
        <p:spPr>
          <a:xfrm>
            <a:off x="0" y="3761700"/>
            <a:ext cx="9144000" cy="3139321"/>
          </a:xfrm>
          <a:prstGeom prst="rect">
            <a:avLst/>
          </a:prstGeom>
          <a:noFill/>
        </p:spPr>
        <p:txBody>
          <a:bodyPr wrap="square" rtlCol="0">
            <a:spAutoFit/>
          </a:bodyPr>
          <a:lstStyle/>
          <a:p>
            <a:pPr marL="285750" indent="-285750">
              <a:buClr>
                <a:srgbClr val="FF0000"/>
              </a:buClr>
              <a:buFont typeface="Wingdings" pitchFamily="2" charset="2"/>
              <a:buChar char="Ø"/>
            </a:pPr>
            <a:r>
              <a:rPr lang="nl-NL" sz="2200" dirty="0"/>
              <a:t>Wacht tot de vlieger zijn duim opsteekt. Houd daarna de vleugel horizontaal.</a:t>
            </a:r>
          </a:p>
          <a:p>
            <a:pPr>
              <a:buClr>
                <a:srgbClr val="FF0000"/>
              </a:buClr>
            </a:pPr>
            <a:r>
              <a:rPr lang="nl-NL" sz="2200" dirty="0"/>
              <a:t> </a:t>
            </a:r>
          </a:p>
          <a:p>
            <a:pPr marL="285750" indent="-285750">
              <a:buClr>
                <a:srgbClr val="FF0000"/>
              </a:buClr>
              <a:buFont typeface="Wingdings" pitchFamily="2" charset="2"/>
              <a:buChar char="Ø"/>
            </a:pPr>
            <a:r>
              <a:rPr lang="nl-NL" sz="2200" dirty="0"/>
              <a:t>Let mee op of er veilig gestart kan worden. Transportwiel verwijderd? Geen zweefvliegtuigen boven de lier? Lierbaan vrij? Geen toestellen aan het landen? </a:t>
            </a:r>
          </a:p>
          <a:p>
            <a:pPr marL="285750" indent="-285750">
              <a:buClr>
                <a:srgbClr val="FF0000"/>
              </a:buClr>
              <a:buFont typeface="Wingdings" pitchFamily="2" charset="2"/>
              <a:buChar char="Ø"/>
            </a:pPr>
            <a:endParaRPr lang="nl-NL" sz="2200" dirty="0"/>
          </a:p>
          <a:p>
            <a:pPr marL="285750" indent="-285750">
              <a:buClr>
                <a:srgbClr val="FF0000"/>
              </a:buClr>
              <a:buFont typeface="Wingdings" pitchFamily="2" charset="2"/>
              <a:buChar char="Ø"/>
            </a:pPr>
            <a:r>
              <a:rPr lang="nl-NL" sz="2200" dirty="0"/>
              <a:t>Steek je een hand omhoog en roep ‘straktrekken’. </a:t>
            </a:r>
          </a:p>
          <a:p>
            <a:pPr>
              <a:buClr>
                <a:srgbClr val="FF0000"/>
              </a:buClr>
            </a:pPr>
            <a:endParaRPr lang="nl-NL" sz="2200" dirty="0"/>
          </a:p>
          <a:p>
            <a:pPr marL="285750" indent="-285750">
              <a:buClr>
                <a:srgbClr val="FF0000"/>
              </a:buClr>
              <a:buFont typeface="Wingdings" pitchFamily="2" charset="2"/>
              <a:buChar char="Ø"/>
            </a:pPr>
            <a:r>
              <a:rPr lang="nl-NL" sz="2200" dirty="0"/>
              <a:t>Als de kist iets rolt roep je: ‘strak’ en doe je je hand omlaag</a:t>
            </a:r>
          </a:p>
        </p:txBody>
      </p:sp>
      <p:pic>
        <p:nvPicPr>
          <p:cNvPr id="5" name="Afbeelding 4">
            <a:extLst>
              <a:ext uri="{FF2B5EF4-FFF2-40B4-BE49-F238E27FC236}">
                <a16:creationId xmlns:a16="http://schemas.microsoft.com/office/drawing/2014/main" id="{4C59F8F8-3FFC-794B-9999-D7AC612B1157}"/>
              </a:ext>
            </a:extLst>
          </p:cNvPr>
          <p:cNvPicPr>
            <a:picLocks noChangeAspect="1"/>
          </p:cNvPicPr>
          <p:nvPr/>
        </p:nvPicPr>
        <p:blipFill>
          <a:blip r:embed="rId5"/>
          <a:stretch>
            <a:fillRect/>
          </a:stretch>
        </p:blipFill>
        <p:spPr>
          <a:xfrm>
            <a:off x="5004049" y="735280"/>
            <a:ext cx="4032448" cy="2795831"/>
          </a:xfrm>
          <a:prstGeom prst="rect">
            <a:avLst/>
          </a:prstGeom>
        </p:spPr>
      </p:pic>
      <p:sp>
        <p:nvSpPr>
          <p:cNvPr id="6" name="Tekstvak 5">
            <a:extLst>
              <a:ext uri="{FF2B5EF4-FFF2-40B4-BE49-F238E27FC236}">
                <a16:creationId xmlns:a16="http://schemas.microsoft.com/office/drawing/2014/main" id="{496DEDC9-4B32-D641-9072-8F973C91968B}"/>
              </a:ext>
            </a:extLst>
          </p:cNvPr>
          <p:cNvSpPr txBox="1"/>
          <p:nvPr/>
        </p:nvSpPr>
        <p:spPr>
          <a:xfrm>
            <a:off x="107503" y="3256714"/>
            <a:ext cx="3652923" cy="461665"/>
          </a:xfrm>
          <a:prstGeom prst="rect">
            <a:avLst/>
          </a:prstGeom>
          <a:solidFill>
            <a:schemeClr val="accent1"/>
          </a:solidFill>
        </p:spPr>
        <p:txBody>
          <a:bodyPr wrap="none" rtlCol="0">
            <a:spAutoFit/>
          </a:bodyPr>
          <a:lstStyle/>
          <a:p>
            <a:r>
              <a:rPr lang="nl-NL" sz="2400" dirty="0">
                <a:solidFill>
                  <a:schemeClr val="bg1"/>
                </a:solidFill>
              </a:rPr>
              <a:t>Kabel aanhaken en tiplopen</a:t>
            </a:r>
          </a:p>
        </p:txBody>
      </p:sp>
      <p:sp>
        <p:nvSpPr>
          <p:cNvPr id="15" name="Tekstvak 14">
            <a:extLst>
              <a:ext uri="{FF2B5EF4-FFF2-40B4-BE49-F238E27FC236}">
                <a16:creationId xmlns:a16="http://schemas.microsoft.com/office/drawing/2014/main" id="{DC724F80-FCDB-3944-98AA-AE9E1C0AFBCC}"/>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2398657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80CE740-0095-604E-BD68-E839C25E70EA}"/>
              </a:ext>
            </a:extLst>
          </p:cNvPr>
          <p:cNvSpPr/>
          <p:nvPr/>
        </p:nvSpPr>
        <p:spPr>
          <a:xfrm>
            <a:off x="4150590" y="822726"/>
            <a:ext cx="2531913" cy="461665"/>
          </a:xfrm>
          <a:prstGeom prst="rect">
            <a:avLst/>
          </a:prstGeom>
          <a:solidFill>
            <a:schemeClr val="accent1"/>
          </a:solidFill>
        </p:spPr>
        <p:txBody>
          <a:bodyPr wrap="square">
            <a:spAutoFit/>
          </a:bodyPr>
          <a:lstStyle/>
          <a:p>
            <a:r>
              <a:rPr lang="nl-NL" sz="2400" dirty="0" err="1">
                <a:solidFill>
                  <a:schemeClr val="bg1"/>
                </a:solidFill>
              </a:rPr>
              <a:t>Kabeluitrijden</a:t>
            </a:r>
            <a:endParaRPr lang="nl-NL" sz="2400" dirty="0">
              <a:solidFill>
                <a:schemeClr val="bg1"/>
              </a:solidFill>
            </a:endParaRPr>
          </a:p>
        </p:txBody>
      </p:sp>
      <p:pic>
        <p:nvPicPr>
          <p:cNvPr id="3" name="Afbeelding 2">
            <a:extLst>
              <a:ext uri="{FF2B5EF4-FFF2-40B4-BE49-F238E27FC236}">
                <a16:creationId xmlns:a16="http://schemas.microsoft.com/office/drawing/2014/main" id="{F30FB821-0A4C-6441-BC6D-502D37668630}"/>
              </a:ext>
            </a:extLst>
          </p:cNvPr>
          <p:cNvPicPr>
            <a:picLocks noChangeAspect="1"/>
          </p:cNvPicPr>
          <p:nvPr/>
        </p:nvPicPr>
        <p:blipFill>
          <a:blip r:embed="rId4"/>
          <a:stretch>
            <a:fillRect/>
          </a:stretch>
        </p:blipFill>
        <p:spPr>
          <a:xfrm>
            <a:off x="123915" y="826878"/>
            <a:ext cx="3819049" cy="2635144"/>
          </a:xfrm>
          <a:prstGeom prst="rect">
            <a:avLst/>
          </a:prstGeom>
        </p:spPr>
      </p:pic>
      <p:sp>
        <p:nvSpPr>
          <p:cNvPr id="4" name="Tekstvak 3">
            <a:extLst>
              <a:ext uri="{FF2B5EF4-FFF2-40B4-BE49-F238E27FC236}">
                <a16:creationId xmlns:a16="http://schemas.microsoft.com/office/drawing/2014/main" id="{DEEE253F-4CA8-1E4B-AB24-4E1EF76D5187}"/>
              </a:ext>
            </a:extLst>
          </p:cNvPr>
          <p:cNvSpPr txBox="1"/>
          <p:nvPr/>
        </p:nvSpPr>
        <p:spPr>
          <a:xfrm>
            <a:off x="4076427" y="1414966"/>
            <a:ext cx="4205287" cy="1569660"/>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Met </a:t>
            </a:r>
            <a:r>
              <a:rPr lang="nl-NL" altLang="nl-NL" sz="2400" dirty="0" err="1"/>
              <a:t>kabeluitrijden</a:t>
            </a:r>
            <a:r>
              <a:rPr lang="nl-NL" altLang="nl-NL" sz="2400" dirty="0"/>
              <a:t> begin je pas nadat een ervaren kabeluitrijder je dit geleerd heeft.</a:t>
            </a:r>
            <a:endParaRPr lang="nl-NL" sz="2400" dirty="0"/>
          </a:p>
        </p:txBody>
      </p:sp>
      <p:sp>
        <p:nvSpPr>
          <p:cNvPr id="5" name="Tekstvak 4">
            <a:extLst>
              <a:ext uri="{FF2B5EF4-FFF2-40B4-BE49-F238E27FC236}">
                <a16:creationId xmlns:a16="http://schemas.microsoft.com/office/drawing/2014/main" id="{586565CA-0570-524F-B4D8-984E38462B21}"/>
              </a:ext>
            </a:extLst>
          </p:cNvPr>
          <p:cNvSpPr txBox="1"/>
          <p:nvPr/>
        </p:nvSpPr>
        <p:spPr>
          <a:xfrm>
            <a:off x="4283968" y="4869160"/>
            <a:ext cx="4688582" cy="156966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tijdschrijver noteert de naam van de gezagvoerder, naam leerling, PH-nummer, starttijd en landingstijd.</a:t>
            </a:r>
          </a:p>
        </p:txBody>
      </p:sp>
      <p:sp>
        <p:nvSpPr>
          <p:cNvPr id="6" name="Tekstvak 5">
            <a:extLst>
              <a:ext uri="{FF2B5EF4-FFF2-40B4-BE49-F238E27FC236}">
                <a16:creationId xmlns:a16="http://schemas.microsoft.com/office/drawing/2014/main" id="{4FD72ADD-5575-834A-9C9C-B812464765E1}"/>
              </a:ext>
            </a:extLst>
          </p:cNvPr>
          <p:cNvSpPr txBox="1"/>
          <p:nvPr/>
        </p:nvSpPr>
        <p:spPr>
          <a:xfrm>
            <a:off x="4283968" y="3717032"/>
            <a:ext cx="4736117" cy="830997"/>
          </a:xfrm>
          <a:prstGeom prst="rect">
            <a:avLst/>
          </a:prstGeom>
          <a:solidFill>
            <a:schemeClr val="accent1"/>
          </a:solidFill>
        </p:spPr>
        <p:txBody>
          <a:bodyPr wrap="square" rtlCol="0">
            <a:spAutoFit/>
          </a:bodyPr>
          <a:lstStyle/>
          <a:p>
            <a:r>
              <a:rPr lang="nl-NL" altLang="nl-NL" sz="2400" dirty="0">
                <a:solidFill>
                  <a:schemeClr val="bg1"/>
                </a:solidFill>
              </a:rPr>
              <a:t>Tijdschrijven en seinen aan de lier  geven</a:t>
            </a:r>
          </a:p>
        </p:txBody>
      </p:sp>
      <p:pic>
        <p:nvPicPr>
          <p:cNvPr id="8" name="Afbeelding 7">
            <a:extLst>
              <a:ext uri="{FF2B5EF4-FFF2-40B4-BE49-F238E27FC236}">
                <a16:creationId xmlns:a16="http://schemas.microsoft.com/office/drawing/2014/main" id="{A43DBA67-6FC5-914E-B6E1-F77FB2990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800" y="2984626"/>
            <a:ext cx="3819050" cy="3819050"/>
          </a:xfrm>
          <a:prstGeom prst="rect">
            <a:avLst/>
          </a:prstGeom>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2018651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graphicFrame>
        <p:nvGraphicFramePr>
          <p:cNvPr id="3" name="Tabel 2">
            <a:extLst>
              <a:ext uri="{FF2B5EF4-FFF2-40B4-BE49-F238E27FC236}">
                <a16:creationId xmlns:a16="http://schemas.microsoft.com/office/drawing/2014/main" id="{78286D3D-2366-4049-8A05-2ACFEA9791E5}"/>
              </a:ext>
            </a:extLst>
          </p:cNvPr>
          <p:cNvGraphicFramePr>
            <a:graphicFrameLocks noGrp="1"/>
          </p:cNvGraphicFramePr>
          <p:nvPr>
            <p:extLst>
              <p:ext uri="{D42A27DB-BD31-4B8C-83A1-F6EECF244321}">
                <p14:modId xmlns:p14="http://schemas.microsoft.com/office/powerpoint/2010/main" val="1387181170"/>
              </p:ext>
            </p:extLst>
          </p:nvPr>
        </p:nvGraphicFramePr>
        <p:xfrm>
          <a:off x="4427984" y="817200"/>
          <a:ext cx="4484687" cy="5852160"/>
        </p:xfrm>
        <a:graphic>
          <a:graphicData uri="http://schemas.openxmlformats.org/drawingml/2006/table">
            <a:tbl>
              <a:tblPr firstRow="1" bandRow="1">
                <a:tableStyleId>{5C22544A-7EE6-4342-B048-85BDC9FD1C3A}</a:tableStyleId>
              </a:tblPr>
              <a:tblGrid>
                <a:gridCol w="2366918">
                  <a:extLst>
                    <a:ext uri="{9D8B030D-6E8A-4147-A177-3AD203B41FA5}">
                      <a16:colId xmlns:a16="http://schemas.microsoft.com/office/drawing/2014/main" val="2112907131"/>
                    </a:ext>
                  </a:extLst>
                </a:gridCol>
                <a:gridCol w="2117769">
                  <a:extLst>
                    <a:ext uri="{9D8B030D-6E8A-4147-A177-3AD203B41FA5}">
                      <a16:colId xmlns:a16="http://schemas.microsoft.com/office/drawing/2014/main" val="3830085163"/>
                    </a:ext>
                  </a:extLst>
                </a:gridCol>
              </a:tblGrid>
              <a:tr h="370840">
                <a:tc>
                  <a:txBody>
                    <a:bodyPr/>
                    <a:lstStyle/>
                    <a:p>
                      <a:r>
                        <a:rPr lang="nl-NL" sz="2400" dirty="0"/>
                        <a:t>Lichtseinen</a:t>
                      </a:r>
                    </a:p>
                  </a:txBody>
                  <a:tcPr/>
                </a:tc>
                <a:tc>
                  <a:txBody>
                    <a:bodyPr/>
                    <a:lstStyle/>
                    <a:p>
                      <a:r>
                        <a:rPr lang="nl-NL" sz="2400" dirty="0"/>
                        <a:t>Betekenis voor de lierman</a:t>
                      </a:r>
                    </a:p>
                  </a:txBody>
                  <a:tcPr/>
                </a:tc>
                <a:extLst>
                  <a:ext uri="{0D108BD9-81ED-4DB2-BD59-A6C34878D82A}">
                    <a16:rowId xmlns:a16="http://schemas.microsoft.com/office/drawing/2014/main" val="394856989"/>
                  </a:ext>
                </a:extLst>
              </a:tr>
              <a:tr h="370840">
                <a:tc>
                  <a:txBody>
                    <a:bodyPr/>
                    <a:lstStyle/>
                    <a:p>
                      <a:r>
                        <a:rPr lang="nl-NL" sz="2400" dirty="0"/>
                        <a:t>Licht knippert</a:t>
                      </a:r>
                    </a:p>
                  </a:txBody>
                  <a:tcPr/>
                </a:tc>
                <a:tc>
                  <a:txBody>
                    <a:bodyPr/>
                    <a:lstStyle/>
                    <a:p>
                      <a:r>
                        <a:rPr lang="nl-NL" sz="2400" i="1" dirty="0"/>
                        <a:t>Vliegtuig staat recht, kabel voorzichtig straktrekken</a:t>
                      </a:r>
                    </a:p>
                  </a:txBody>
                  <a:tcPr/>
                </a:tc>
                <a:extLst>
                  <a:ext uri="{0D108BD9-81ED-4DB2-BD59-A6C34878D82A}">
                    <a16:rowId xmlns:a16="http://schemas.microsoft.com/office/drawing/2014/main" val="3283460207"/>
                  </a:ext>
                </a:extLst>
              </a:tr>
              <a:tr h="370840">
                <a:tc>
                  <a:txBody>
                    <a:bodyPr/>
                    <a:lstStyle/>
                    <a:p>
                      <a:r>
                        <a:rPr lang="nl-NL" sz="2400" dirty="0"/>
                        <a:t>Licht aan en blijft aan tot 100 m hoogte</a:t>
                      </a:r>
                    </a:p>
                  </a:txBody>
                  <a:tcPr/>
                </a:tc>
                <a:tc>
                  <a:txBody>
                    <a:bodyPr/>
                    <a:lstStyle/>
                    <a:p>
                      <a:r>
                        <a:rPr lang="nl-NL" sz="2400" i="1" dirty="0"/>
                        <a:t>Kabel staat strak, nu starten en doorgaan met starten</a:t>
                      </a:r>
                    </a:p>
                  </a:txBody>
                  <a:tcPr/>
                </a:tc>
                <a:extLst>
                  <a:ext uri="{0D108BD9-81ED-4DB2-BD59-A6C34878D82A}">
                    <a16:rowId xmlns:a16="http://schemas.microsoft.com/office/drawing/2014/main" val="3936523863"/>
                  </a:ext>
                </a:extLst>
              </a:tr>
              <a:tr h="370840">
                <a:tc>
                  <a:txBody>
                    <a:bodyPr/>
                    <a:lstStyle/>
                    <a:p>
                      <a:r>
                        <a:rPr lang="nl-NL" sz="2400" dirty="0"/>
                        <a:t>Licht uit in het begin van de start</a:t>
                      </a:r>
                    </a:p>
                    <a:p>
                      <a:endParaRPr lang="nl-NL" sz="2400" dirty="0"/>
                    </a:p>
                  </a:txBody>
                  <a:tcPr/>
                </a:tc>
                <a:tc>
                  <a:txBody>
                    <a:bodyPr/>
                    <a:lstStyle/>
                    <a:p>
                      <a:r>
                        <a:rPr lang="nl-NL" sz="2400" i="1" dirty="0"/>
                        <a:t>Direct stoppen met lieren en wachten op nadere orders</a:t>
                      </a:r>
                    </a:p>
                  </a:txBody>
                  <a:tcPr/>
                </a:tc>
                <a:extLst>
                  <a:ext uri="{0D108BD9-81ED-4DB2-BD59-A6C34878D82A}">
                    <a16:rowId xmlns:a16="http://schemas.microsoft.com/office/drawing/2014/main" val="924424046"/>
                  </a:ext>
                </a:extLst>
              </a:tr>
            </a:tbl>
          </a:graphicData>
        </a:graphic>
      </p:graphicFrame>
      <p:pic>
        <p:nvPicPr>
          <p:cNvPr id="5" name="Afbeelding 4">
            <a:extLst>
              <a:ext uri="{FF2B5EF4-FFF2-40B4-BE49-F238E27FC236}">
                <a16:creationId xmlns:a16="http://schemas.microsoft.com/office/drawing/2014/main" id="{1C880BA9-A87C-604C-A90B-A0E0DE70AE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924" y="814586"/>
            <a:ext cx="3863028" cy="5852153"/>
          </a:xfrm>
          <a:prstGeom prst="rect">
            <a:avLst/>
          </a:prstGeom>
        </p:spPr>
      </p:pic>
      <p:sp>
        <p:nvSpPr>
          <p:cNvPr id="13" name="Tekstvak 12">
            <a:extLst>
              <a:ext uri="{FF2B5EF4-FFF2-40B4-BE49-F238E27FC236}">
                <a16:creationId xmlns:a16="http://schemas.microsoft.com/office/drawing/2014/main" id="{30FB1B48-A03E-E94B-9355-CD71120A9AA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2548606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3387936" y="780571"/>
            <a:ext cx="5711862" cy="5632311"/>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De lierkabel moet voldoende lang zijn om het zweefvliegtuig naar een </a:t>
            </a:r>
            <a:r>
              <a:rPr lang="nl-NL" altLang="nl-NL" sz="2400" dirty="0">
                <a:solidFill>
                  <a:srgbClr val="FF0000"/>
                </a:solidFill>
              </a:rPr>
              <a:t>veilige hoogte</a:t>
            </a:r>
            <a:r>
              <a:rPr lang="nl-NL" altLang="nl-NL" sz="2400" dirty="0"/>
              <a:t> te lieren (&gt; 250 m). </a:t>
            </a:r>
          </a:p>
          <a:p>
            <a:pPr marL="285750" indent="-285750">
              <a:buClr>
                <a:srgbClr val="FF0000"/>
              </a:buClr>
              <a:buFont typeface="Wingdings" pitchFamily="2" charset="2"/>
              <a:buChar char="Ø"/>
            </a:pPr>
            <a:endParaRPr lang="nl-NL" altLang="nl-NL" sz="2400" dirty="0"/>
          </a:p>
          <a:p>
            <a:pPr marL="285750" indent="-285750">
              <a:buClr>
                <a:srgbClr val="FF0000"/>
              </a:buClr>
              <a:buFont typeface="Wingdings" pitchFamily="2" charset="2"/>
              <a:buChar char="Ø"/>
            </a:pPr>
            <a:r>
              <a:rPr lang="nl-NL" altLang="nl-NL" sz="2400" dirty="0"/>
              <a:t>De treksterkte moet </a:t>
            </a:r>
            <a:r>
              <a:rPr lang="nl-NL" altLang="nl-NL" sz="2400" dirty="0">
                <a:solidFill>
                  <a:srgbClr val="FF0000"/>
                </a:solidFill>
              </a:rPr>
              <a:t>minimaal 1,5 maal de sterkte van het gebruikte breukstuk </a:t>
            </a:r>
            <a:r>
              <a:rPr lang="nl-NL" altLang="nl-NL" sz="2400" dirty="0"/>
              <a:t>zijn. Bij gebruik van een zwart breukstuk (10 kN) moet de kabel dus minimaal 15 kN sterk zijn.  De meest gebruikte kabels hebben een treksterkte van 16 á 20 kN.</a:t>
            </a:r>
          </a:p>
          <a:p>
            <a:pPr marL="285750" indent="-285750">
              <a:buClr>
                <a:srgbClr val="FF0000"/>
              </a:buClr>
              <a:buFont typeface="Wingdings" pitchFamily="2" charset="2"/>
              <a:buChar char="Ø"/>
            </a:pPr>
            <a:endParaRPr lang="nl-NL" altLang="nl-NL" sz="2400" dirty="0"/>
          </a:p>
          <a:p>
            <a:pPr marL="285750" indent="-285750">
              <a:buClr>
                <a:srgbClr val="FF0000"/>
              </a:buClr>
              <a:buFont typeface="Wingdings" pitchFamily="2" charset="2"/>
              <a:buChar char="Ø"/>
            </a:pPr>
            <a:r>
              <a:rPr lang="nl-NL" sz="2400" dirty="0"/>
              <a:t> Als de lierist een kabel inschakelt dan moet het </a:t>
            </a:r>
            <a:r>
              <a:rPr lang="nl-NL" sz="2400" dirty="0">
                <a:solidFill>
                  <a:srgbClr val="FF0000"/>
                </a:solidFill>
              </a:rPr>
              <a:t>gele zwaailicht</a:t>
            </a:r>
            <a:r>
              <a:rPr lang="nl-NL" sz="2400" dirty="0"/>
              <a:t> van lier moet branden. Zo'n zwaailicht moet op </a:t>
            </a:r>
            <a:r>
              <a:rPr lang="nl-NL" sz="2400" dirty="0">
                <a:solidFill>
                  <a:srgbClr val="FF0000"/>
                </a:solidFill>
              </a:rPr>
              <a:t>1500 m</a:t>
            </a:r>
            <a:r>
              <a:rPr lang="nl-NL" sz="2400" dirty="0"/>
              <a:t> afstand zichtbaar zijn.</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7" name="Afbeelding 6">
            <a:extLst>
              <a:ext uri="{FF2B5EF4-FFF2-40B4-BE49-F238E27FC236}">
                <a16:creationId xmlns:a16="http://schemas.microsoft.com/office/drawing/2014/main" id="{006D0AD8-6327-AB49-9291-BC702D338F4D}"/>
              </a:ext>
            </a:extLst>
          </p:cNvPr>
          <p:cNvPicPr>
            <a:picLocks noChangeAspect="1"/>
          </p:cNvPicPr>
          <p:nvPr/>
        </p:nvPicPr>
        <p:blipFill rotWithShape="1">
          <a:blip r:embed="rId4"/>
          <a:srcRect l="13201" r="18412"/>
          <a:stretch/>
        </p:blipFill>
        <p:spPr>
          <a:xfrm>
            <a:off x="25880" y="763613"/>
            <a:ext cx="3367633" cy="5819680"/>
          </a:xfrm>
          <a:prstGeom prst="rect">
            <a:avLst/>
          </a:prstGeom>
        </p:spPr>
      </p:pic>
      <p:sp>
        <p:nvSpPr>
          <p:cNvPr id="17" name="Rechthoek 16">
            <a:extLst>
              <a:ext uri="{FF2B5EF4-FFF2-40B4-BE49-F238E27FC236}">
                <a16:creationId xmlns:a16="http://schemas.microsoft.com/office/drawing/2014/main" id="{116EED1D-E894-EC4F-B695-907E481A4036}"/>
              </a:ext>
            </a:extLst>
          </p:cNvPr>
          <p:cNvSpPr/>
          <p:nvPr/>
        </p:nvSpPr>
        <p:spPr>
          <a:xfrm>
            <a:off x="0" y="763613"/>
            <a:ext cx="1782455" cy="461665"/>
          </a:xfrm>
          <a:prstGeom prst="rect">
            <a:avLst/>
          </a:prstGeom>
          <a:solidFill>
            <a:schemeClr val="accent1"/>
          </a:solidFill>
        </p:spPr>
        <p:txBody>
          <a:bodyPr wrap="square">
            <a:spAutoFit/>
          </a:bodyPr>
          <a:lstStyle/>
          <a:p>
            <a:r>
              <a:rPr lang="nl-NL" sz="2400" dirty="0">
                <a:solidFill>
                  <a:schemeClr val="bg1"/>
                </a:solidFill>
              </a:rPr>
              <a:t>De lierkabel</a:t>
            </a:r>
          </a:p>
        </p:txBody>
      </p:sp>
    </p:spTree>
    <p:extLst>
      <p:ext uri="{BB962C8B-B14F-4D97-AF65-F5344CB8AC3E}">
        <p14:creationId xmlns:p14="http://schemas.microsoft.com/office/powerpoint/2010/main" val="950232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751872" y="6257931"/>
            <a:ext cx="8521679" cy="461665"/>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Direct achter de kabelgeleiding zit de kapinstallatie.</a:t>
            </a:r>
            <a:endParaRPr lang="nl-NL" sz="2400" dirty="0"/>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3" name="Afbeelding 2">
            <a:extLst>
              <a:ext uri="{FF2B5EF4-FFF2-40B4-BE49-F238E27FC236}">
                <a16:creationId xmlns:a16="http://schemas.microsoft.com/office/drawing/2014/main" id="{2F4FD853-FB9C-D64E-A80B-084C0593E1F5}"/>
              </a:ext>
            </a:extLst>
          </p:cNvPr>
          <p:cNvPicPr>
            <a:picLocks noChangeAspect="1"/>
          </p:cNvPicPr>
          <p:nvPr/>
        </p:nvPicPr>
        <p:blipFill>
          <a:blip r:embed="rId4"/>
          <a:stretch>
            <a:fillRect/>
          </a:stretch>
        </p:blipFill>
        <p:spPr>
          <a:xfrm>
            <a:off x="751872" y="914110"/>
            <a:ext cx="7620000" cy="5207000"/>
          </a:xfrm>
          <a:prstGeom prst="rect">
            <a:avLst/>
          </a:prstGeom>
        </p:spPr>
      </p:pic>
      <p:sp>
        <p:nvSpPr>
          <p:cNvPr id="12" name="Rechthoek 11">
            <a:extLst>
              <a:ext uri="{FF2B5EF4-FFF2-40B4-BE49-F238E27FC236}">
                <a16:creationId xmlns:a16="http://schemas.microsoft.com/office/drawing/2014/main" id="{92002B93-E8EA-1443-8995-573732EC685D}"/>
              </a:ext>
            </a:extLst>
          </p:cNvPr>
          <p:cNvSpPr/>
          <p:nvPr/>
        </p:nvSpPr>
        <p:spPr>
          <a:xfrm>
            <a:off x="23863" y="748524"/>
            <a:ext cx="2531913" cy="461665"/>
          </a:xfrm>
          <a:prstGeom prst="rect">
            <a:avLst/>
          </a:prstGeom>
          <a:solidFill>
            <a:schemeClr val="accent1"/>
          </a:solidFill>
        </p:spPr>
        <p:txBody>
          <a:bodyPr wrap="square">
            <a:spAutoFit/>
          </a:bodyPr>
          <a:lstStyle/>
          <a:p>
            <a:r>
              <a:rPr lang="nl-NL" sz="2400" dirty="0">
                <a:solidFill>
                  <a:schemeClr val="bg1"/>
                </a:solidFill>
              </a:rPr>
              <a:t>De kapinstallatie</a:t>
            </a:r>
          </a:p>
        </p:txBody>
      </p:sp>
    </p:spTree>
    <p:extLst>
      <p:ext uri="{BB962C8B-B14F-4D97-AF65-F5344CB8AC3E}">
        <p14:creationId xmlns:p14="http://schemas.microsoft.com/office/powerpoint/2010/main" val="3290560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107503" y="2570362"/>
            <a:ext cx="8686457" cy="4154984"/>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Tijdens het lieren mogen zich </a:t>
            </a:r>
            <a:r>
              <a:rPr lang="nl-NL" altLang="nl-NL" sz="2400" dirty="0">
                <a:solidFill>
                  <a:srgbClr val="FF0000"/>
                </a:solidFill>
              </a:rPr>
              <a:t>geen personen bevinden binnen 50 meter links of rechts van de lierkabel</a:t>
            </a:r>
            <a:r>
              <a:rPr lang="nl-NL" altLang="nl-NL" sz="2400" dirty="0"/>
              <a:t>. </a:t>
            </a:r>
          </a:p>
          <a:p>
            <a:pPr marL="285750" indent="-285750">
              <a:buClr>
                <a:srgbClr val="FF0000"/>
              </a:buClr>
              <a:buFont typeface="Wingdings" pitchFamily="2" charset="2"/>
              <a:buChar char="Ø"/>
            </a:pPr>
            <a:endParaRPr lang="nl-NL" altLang="nl-NL" sz="2400" dirty="0"/>
          </a:p>
          <a:p>
            <a:pPr marL="285750" indent="-285750">
              <a:buClr>
                <a:srgbClr val="FF0000"/>
              </a:buClr>
              <a:buFont typeface="Wingdings" pitchFamily="2" charset="2"/>
              <a:buChar char="Ø"/>
            </a:pPr>
            <a:r>
              <a:rPr lang="nl-NL" altLang="nl-NL" sz="2400" dirty="0"/>
              <a:t>Bij de lier mogen zich </a:t>
            </a:r>
            <a:r>
              <a:rPr lang="nl-NL" altLang="nl-NL" sz="2400" dirty="0">
                <a:solidFill>
                  <a:srgbClr val="FF0000"/>
                </a:solidFill>
              </a:rPr>
              <a:t>binnen 25 meter</a:t>
            </a:r>
            <a:r>
              <a:rPr lang="nl-NL" altLang="nl-NL" sz="2400" dirty="0"/>
              <a:t> rondom de lier zich geen personen bevinden als er gelierd wordt, tenzij zij zich in een voertuig of in de liercabine zelf bevinden. </a:t>
            </a:r>
          </a:p>
          <a:p>
            <a:pPr marL="285750" indent="-285750">
              <a:buClr>
                <a:srgbClr val="FF0000"/>
              </a:buClr>
              <a:buFont typeface="Wingdings" pitchFamily="2" charset="2"/>
              <a:buChar char="Ø"/>
            </a:pPr>
            <a:endParaRPr lang="nl-NL" altLang="nl-NL" sz="2400" dirty="0"/>
          </a:p>
          <a:p>
            <a:pPr marL="285750" indent="-285750">
              <a:buClr>
                <a:srgbClr val="FF0000"/>
              </a:buClr>
              <a:buFont typeface="Wingdings" pitchFamily="2" charset="2"/>
              <a:buChar char="Ø"/>
            </a:pPr>
            <a:r>
              <a:rPr lang="nl-NL" altLang="nl-NL" sz="2400" dirty="0"/>
              <a:t>Wanneer een lierkabel breekt dan mag de kabel door een splits of door een klemverbinding worden gerepareerd. In een lierkabel mogen zich </a:t>
            </a:r>
            <a:r>
              <a:rPr lang="nl-NL" altLang="nl-NL" sz="2400" dirty="0">
                <a:solidFill>
                  <a:srgbClr val="FF0000"/>
                </a:solidFill>
              </a:rPr>
              <a:t>over een lengte van 100 m maximaal twee splitsen </a:t>
            </a:r>
            <a:r>
              <a:rPr lang="nl-NL" altLang="nl-NL" sz="2400" dirty="0"/>
              <a:t>bevinden.</a:t>
            </a:r>
            <a:endParaRPr lang="nl-NL" sz="2400" dirty="0"/>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3" name="Afbeelding 2">
            <a:extLst>
              <a:ext uri="{FF2B5EF4-FFF2-40B4-BE49-F238E27FC236}">
                <a16:creationId xmlns:a16="http://schemas.microsoft.com/office/drawing/2014/main" id="{FD598CD3-76DF-2344-9A43-FF45A55867E2}"/>
              </a:ext>
            </a:extLst>
          </p:cNvPr>
          <p:cNvPicPr>
            <a:picLocks noChangeAspect="1"/>
          </p:cNvPicPr>
          <p:nvPr/>
        </p:nvPicPr>
        <p:blipFill>
          <a:blip r:embed="rId4"/>
          <a:stretch>
            <a:fillRect/>
          </a:stretch>
        </p:blipFill>
        <p:spPr>
          <a:xfrm>
            <a:off x="107503" y="794205"/>
            <a:ext cx="8686457" cy="1698685"/>
          </a:xfrm>
          <a:prstGeom prst="rect">
            <a:avLst/>
          </a:prstGeom>
        </p:spPr>
      </p:pic>
    </p:spTree>
    <p:extLst>
      <p:ext uri="{BB962C8B-B14F-4D97-AF65-F5344CB8AC3E}">
        <p14:creationId xmlns:p14="http://schemas.microsoft.com/office/powerpoint/2010/main" val="399211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Tekstvak 1">
            <a:extLst>
              <a:ext uri="{FF2B5EF4-FFF2-40B4-BE49-F238E27FC236}">
                <a16:creationId xmlns:a16="http://schemas.microsoft.com/office/drawing/2014/main" id="{A5A3ED98-855F-4541-B3F0-1745253E2810}"/>
              </a:ext>
            </a:extLst>
          </p:cNvPr>
          <p:cNvSpPr txBox="1"/>
          <p:nvPr/>
        </p:nvSpPr>
        <p:spPr>
          <a:xfrm>
            <a:off x="4480118" y="1412776"/>
            <a:ext cx="4400550" cy="3416320"/>
          </a:xfrm>
          <a:prstGeom prst="rect">
            <a:avLst/>
          </a:prstGeom>
          <a:noFill/>
        </p:spPr>
        <p:txBody>
          <a:bodyPr wrap="square" rtlCol="0">
            <a:spAutoFit/>
          </a:bodyPr>
          <a:lstStyle/>
          <a:p>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In alle richtingen kijken (niet op je smartphone)</a:t>
            </a:r>
          </a:p>
          <a:p>
            <a:pPr marL="342900" indent="-342900">
              <a:buClr>
                <a:srgbClr val="FF0000"/>
              </a:buClr>
              <a:buFont typeface="Wingdings" pitchFamily="2" charset="2"/>
              <a:buChar char="Ø"/>
            </a:pPr>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Achter startende kisten langs lopen</a:t>
            </a:r>
          </a:p>
          <a:p>
            <a:pPr marL="342900" indent="-342900">
              <a:buClr>
                <a:srgbClr val="FF0000"/>
              </a:buClr>
              <a:buFont typeface="Wingdings" pitchFamily="2" charset="2"/>
              <a:buChar char="Ø"/>
            </a:pPr>
            <a:endParaRPr lang="nl-NL" altLang="nl-NL" sz="2400" dirty="0">
              <a:cs typeface="Arial" panose="020B0604020202020204" pitchFamily="34" charset="0"/>
            </a:endParaRPr>
          </a:p>
          <a:p>
            <a:pPr marL="342900" indent="-342900">
              <a:buClr>
                <a:srgbClr val="FF0000"/>
              </a:buClr>
              <a:buFont typeface="Wingdings" pitchFamily="2" charset="2"/>
              <a:buChar char="Ø"/>
            </a:pPr>
            <a:r>
              <a:rPr lang="nl-NL" altLang="nl-NL" sz="2400" dirty="0">
                <a:cs typeface="Arial" panose="020B0604020202020204" pitchFamily="34" charset="0"/>
              </a:rPr>
              <a:t>Uit de buurt van de lierkabels blijven</a:t>
            </a:r>
            <a:endParaRPr lang="nl-NL" altLang="nl-NL" sz="2400" dirty="0"/>
          </a:p>
        </p:txBody>
      </p:sp>
      <p:pic>
        <p:nvPicPr>
          <p:cNvPr id="4" name="Afbeelding 3">
            <a:extLst>
              <a:ext uri="{FF2B5EF4-FFF2-40B4-BE49-F238E27FC236}">
                <a16:creationId xmlns:a16="http://schemas.microsoft.com/office/drawing/2014/main" id="{1BED92B8-B5DC-204F-B962-D8EA1B6532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46" y="736452"/>
            <a:ext cx="4270568" cy="6072709"/>
          </a:xfrm>
          <a:prstGeom prst="rect">
            <a:avLst/>
          </a:prstGeom>
        </p:spPr>
      </p:pic>
      <p:sp>
        <p:nvSpPr>
          <p:cNvPr id="12" name="Tekstvak 11">
            <a:extLst>
              <a:ext uri="{FF2B5EF4-FFF2-40B4-BE49-F238E27FC236}">
                <a16:creationId xmlns:a16="http://schemas.microsoft.com/office/drawing/2014/main" id="{AFCF392E-D8B5-4A45-A48C-9604C309F07D}"/>
              </a:ext>
            </a:extLst>
          </p:cNvPr>
          <p:cNvSpPr txBox="1"/>
          <p:nvPr/>
        </p:nvSpPr>
        <p:spPr>
          <a:xfrm>
            <a:off x="1979712" y="57307"/>
            <a:ext cx="5979457" cy="584775"/>
          </a:xfrm>
          <a:prstGeom prst="rect">
            <a:avLst/>
          </a:prstGeom>
          <a:noFill/>
        </p:spPr>
        <p:txBody>
          <a:bodyPr wrap="none" rtlCol="0">
            <a:spAutoFit/>
          </a:bodyPr>
          <a:lstStyle/>
          <a:p>
            <a:r>
              <a:rPr lang="nl-NL" sz="3200" dirty="0">
                <a:solidFill>
                  <a:schemeClr val="bg1"/>
                </a:solidFill>
              </a:rPr>
              <a:t>6.1. OPERATIONELE PROCEDURES</a:t>
            </a:r>
          </a:p>
        </p:txBody>
      </p:sp>
      <p:sp>
        <p:nvSpPr>
          <p:cNvPr id="13" name="Tekstvak 12">
            <a:extLst>
              <a:ext uri="{FF2B5EF4-FFF2-40B4-BE49-F238E27FC236}">
                <a16:creationId xmlns:a16="http://schemas.microsoft.com/office/drawing/2014/main" id="{8818D47A-BB8A-A44F-961D-5D64AE5D2052}"/>
              </a:ext>
            </a:extLst>
          </p:cNvPr>
          <p:cNvSpPr txBox="1"/>
          <p:nvPr/>
        </p:nvSpPr>
        <p:spPr>
          <a:xfrm>
            <a:off x="54746" y="718593"/>
            <a:ext cx="4269234" cy="461665"/>
          </a:xfrm>
          <a:prstGeom prst="rect">
            <a:avLst/>
          </a:prstGeom>
          <a:solidFill>
            <a:schemeClr val="accent1"/>
          </a:solidFill>
        </p:spPr>
        <p:txBody>
          <a:bodyPr wrap="square" rtlCol="0">
            <a:spAutoFit/>
          </a:bodyPr>
          <a:lstStyle/>
          <a:p>
            <a:r>
              <a:rPr lang="nl-NL" altLang="nl-NL" sz="2400" dirty="0">
                <a:solidFill>
                  <a:schemeClr val="bg1"/>
                </a:solidFill>
              </a:rPr>
              <a:t>Veiligheidsregels op het veld</a:t>
            </a:r>
          </a:p>
        </p:txBody>
      </p:sp>
    </p:spTree>
    <p:extLst>
      <p:ext uri="{BB962C8B-B14F-4D97-AF65-F5344CB8AC3E}">
        <p14:creationId xmlns:p14="http://schemas.microsoft.com/office/powerpoint/2010/main" val="2339246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80CE740-0095-604E-BD68-E839C25E70EA}"/>
              </a:ext>
            </a:extLst>
          </p:cNvPr>
          <p:cNvSpPr/>
          <p:nvPr/>
        </p:nvSpPr>
        <p:spPr>
          <a:xfrm>
            <a:off x="107505" y="738205"/>
            <a:ext cx="1670496" cy="461665"/>
          </a:xfrm>
          <a:prstGeom prst="rect">
            <a:avLst/>
          </a:prstGeom>
          <a:solidFill>
            <a:schemeClr val="accent1"/>
          </a:solidFill>
        </p:spPr>
        <p:txBody>
          <a:bodyPr wrap="square">
            <a:spAutoFit/>
          </a:bodyPr>
          <a:lstStyle/>
          <a:p>
            <a:r>
              <a:rPr lang="nl-NL" sz="2400" dirty="0">
                <a:solidFill>
                  <a:schemeClr val="bg1"/>
                </a:solidFill>
              </a:rPr>
              <a:t>Kabelchute</a:t>
            </a:r>
          </a:p>
        </p:txBody>
      </p:sp>
      <p:sp>
        <p:nvSpPr>
          <p:cNvPr id="4" name="Tekstvak 3">
            <a:extLst>
              <a:ext uri="{FF2B5EF4-FFF2-40B4-BE49-F238E27FC236}">
                <a16:creationId xmlns:a16="http://schemas.microsoft.com/office/drawing/2014/main" id="{DEEE253F-4CA8-1E4B-AB24-4E1EF76D5187}"/>
              </a:ext>
            </a:extLst>
          </p:cNvPr>
          <p:cNvSpPr txBox="1"/>
          <p:nvPr/>
        </p:nvSpPr>
        <p:spPr>
          <a:xfrm>
            <a:off x="307181" y="5519630"/>
            <a:ext cx="8836819" cy="1200329"/>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Het gebruik van een chute is wettelijk </a:t>
            </a:r>
            <a:r>
              <a:rPr lang="nl-NL" altLang="nl-NL" sz="2400" dirty="0">
                <a:solidFill>
                  <a:srgbClr val="FF0000"/>
                </a:solidFill>
              </a:rPr>
              <a:t>niet verplicht</a:t>
            </a:r>
            <a:r>
              <a:rPr lang="nl-NL" altLang="nl-NL" sz="2400" dirty="0"/>
              <a:t>, maar wordt er wel één gebruikt dan mag de chute een maximale doorsnede hebben van 2 meter. </a:t>
            </a:r>
            <a:endParaRPr lang="nl-NL" sz="2400" dirty="0"/>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3" name="Afbeelding 2">
            <a:extLst>
              <a:ext uri="{FF2B5EF4-FFF2-40B4-BE49-F238E27FC236}">
                <a16:creationId xmlns:a16="http://schemas.microsoft.com/office/drawing/2014/main" id="{280181EB-92C2-9B48-8846-B491E59BCBE9}"/>
              </a:ext>
            </a:extLst>
          </p:cNvPr>
          <p:cNvPicPr>
            <a:picLocks noChangeAspect="1"/>
          </p:cNvPicPr>
          <p:nvPr/>
        </p:nvPicPr>
        <p:blipFill>
          <a:blip r:embed="rId5"/>
          <a:stretch>
            <a:fillRect/>
          </a:stretch>
        </p:blipFill>
        <p:spPr>
          <a:xfrm>
            <a:off x="1778000" y="763613"/>
            <a:ext cx="6508749" cy="4748428"/>
          </a:xfrm>
          <a:prstGeom prst="rect">
            <a:avLst/>
          </a:prstGeom>
        </p:spPr>
      </p:pic>
    </p:spTree>
    <p:extLst>
      <p:ext uri="{BB962C8B-B14F-4D97-AF65-F5344CB8AC3E}">
        <p14:creationId xmlns:p14="http://schemas.microsoft.com/office/powerpoint/2010/main" val="1426416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80CE740-0095-604E-BD68-E839C25E70EA}"/>
              </a:ext>
            </a:extLst>
          </p:cNvPr>
          <p:cNvSpPr/>
          <p:nvPr/>
        </p:nvSpPr>
        <p:spPr>
          <a:xfrm>
            <a:off x="107505" y="738205"/>
            <a:ext cx="1008111" cy="461665"/>
          </a:xfrm>
          <a:prstGeom prst="rect">
            <a:avLst/>
          </a:prstGeom>
          <a:solidFill>
            <a:schemeClr val="accent1"/>
          </a:solidFill>
        </p:spPr>
        <p:txBody>
          <a:bodyPr wrap="square">
            <a:spAutoFit/>
          </a:bodyPr>
          <a:lstStyle/>
          <a:p>
            <a:r>
              <a:rPr lang="nl-NL" sz="2400" dirty="0">
                <a:solidFill>
                  <a:schemeClr val="bg1"/>
                </a:solidFill>
              </a:rPr>
              <a:t>De lier</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5" name="Afbeelding 4">
            <a:extLst>
              <a:ext uri="{FF2B5EF4-FFF2-40B4-BE49-F238E27FC236}">
                <a16:creationId xmlns:a16="http://schemas.microsoft.com/office/drawing/2014/main" id="{D69461BA-CD28-CE4E-8065-B4F0926D4E17}"/>
              </a:ext>
            </a:extLst>
          </p:cNvPr>
          <p:cNvPicPr>
            <a:picLocks noChangeAspect="1"/>
          </p:cNvPicPr>
          <p:nvPr/>
        </p:nvPicPr>
        <p:blipFill>
          <a:blip r:embed="rId5"/>
          <a:stretch>
            <a:fillRect/>
          </a:stretch>
        </p:blipFill>
        <p:spPr>
          <a:xfrm>
            <a:off x="2195736" y="717575"/>
            <a:ext cx="4938680" cy="6140425"/>
          </a:xfrm>
          <a:prstGeom prst="rect">
            <a:avLst/>
          </a:prstGeom>
        </p:spPr>
      </p:pic>
    </p:spTree>
    <p:extLst>
      <p:ext uri="{BB962C8B-B14F-4D97-AF65-F5344CB8AC3E}">
        <p14:creationId xmlns:p14="http://schemas.microsoft.com/office/powerpoint/2010/main" val="40370701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5610968" y="706589"/>
            <a:ext cx="3461642" cy="6001643"/>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Volgens de wet moet een liermotor beschikken over een vermogen van 67 kW (90 pk). </a:t>
            </a:r>
          </a:p>
          <a:p>
            <a:pPr marL="285750" indent="-285750">
              <a:buClr>
                <a:srgbClr val="FF0000"/>
              </a:buClr>
              <a:buFont typeface="Wingdings" pitchFamily="2" charset="2"/>
              <a:buChar char="Ø"/>
            </a:pPr>
            <a:endParaRPr lang="nl-NL" altLang="nl-NL" sz="2400" dirty="0"/>
          </a:p>
          <a:p>
            <a:pPr marL="285750" indent="-285750">
              <a:buClr>
                <a:srgbClr val="FF0000"/>
              </a:buClr>
              <a:buFont typeface="Wingdings" pitchFamily="2" charset="2"/>
              <a:buChar char="Ø"/>
            </a:pPr>
            <a:r>
              <a:rPr lang="nl-NL" sz="2400" dirty="0"/>
              <a:t>Voor de huidige veel zwaardere kunststofzweefvliegtuigen is dit een veel te klein vermogen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De hier afgebeelde BUSIO-lier beschikt over een vermogen van 115 kW (157pk).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3" name="Afbeelding 2">
            <a:extLst>
              <a:ext uri="{FF2B5EF4-FFF2-40B4-BE49-F238E27FC236}">
                <a16:creationId xmlns:a16="http://schemas.microsoft.com/office/drawing/2014/main" id="{68CD8022-A6DA-9F43-B576-148737B09462}"/>
              </a:ext>
            </a:extLst>
          </p:cNvPr>
          <p:cNvPicPr>
            <a:picLocks noChangeAspect="1"/>
          </p:cNvPicPr>
          <p:nvPr/>
        </p:nvPicPr>
        <p:blipFill>
          <a:blip r:embed="rId4"/>
          <a:stretch>
            <a:fillRect/>
          </a:stretch>
        </p:blipFill>
        <p:spPr>
          <a:xfrm>
            <a:off x="22968" y="763613"/>
            <a:ext cx="5588000" cy="5803900"/>
          </a:xfrm>
          <a:prstGeom prst="rect">
            <a:avLst/>
          </a:prstGeom>
        </p:spPr>
      </p:pic>
      <p:sp>
        <p:nvSpPr>
          <p:cNvPr id="12" name="Rechthoek 11">
            <a:extLst>
              <a:ext uri="{FF2B5EF4-FFF2-40B4-BE49-F238E27FC236}">
                <a16:creationId xmlns:a16="http://schemas.microsoft.com/office/drawing/2014/main" id="{BDAFF5F1-0467-1249-A4C6-2AE821ECAAC4}"/>
              </a:ext>
            </a:extLst>
          </p:cNvPr>
          <p:cNvSpPr/>
          <p:nvPr/>
        </p:nvSpPr>
        <p:spPr>
          <a:xfrm>
            <a:off x="2888233" y="746011"/>
            <a:ext cx="2722735" cy="461665"/>
          </a:xfrm>
          <a:prstGeom prst="rect">
            <a:avLst/>
          </a:prstGeom>
          <a:solidFill>
            <a:schemeClr val="accent1"/>
          </a:solidFill>
        </p:spPr>
        <p:txBody>
          <a:bodyPr wrap="square">
            <a:spAutoFit/>
          </a:bodyPr>
          <a:lstStyle/>
          <a:p>
            <a:r>
              <a:rPr lang="nl-NL" sz="2400" dirty="0">
                <a:solidFill>
                  <a:schemeClr val="bg1"/>
                </a:solidFill>
              </a:rPr>
              <a:t>Vermogen liermotor</a:t>
            </a:r>
          </a:p>
        </p:txBody>
      </p:sp>
    </p:spTree>
    <p:extLst>
      <p:ext uri="{BB962C8B-B14F-4D97-AF65-F5344CB8AC3E}">
        <p14:creationId xmlns:p14="http://schemas.microsoft.com/office/powerpoint/2010/main" val="33985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0" y="4404395"/>
            <a:ext cx="5220072" cy="2308324"/>
          </a:xfrm>
          <a:prstGeom prst="rect">
            <a:avLst/>
          </a:prstGeom>
          <a:noFill/>
        </p:spPr>
        <p:txBody>
          <a:bodyPr wrap="square" rtlCol="0">
            <a:spAutoFit/>
          </a:bodyPr>
          <a:lstStyle/>
          <a:p>
            <a:pPr>
              <a:buClr>
                <a:srgbClr val="FF0000"/>
              </a:buClr>
            </a:pPr>
            <a:r>
              <a:rPr lang="nl-NL" altLang="nl-NL" sz="2400" dirty="0"/>
              <a:t>De vliegsnelheid van het opgelierde zweefvliegtuig hangt af van verschillende factoren:</a:t>
            </a:r>
          </a:p>
          <a:p>
            <a:pPr marL="285750" indent="-285750">
              <a:buClr>
                <a:srgbClr val="FF0000"/>
              </a:buClr>
              <a:buFont typeface="Wingdings" pitchFamily="2" charset="2"/>
              <a:buChar char="Ø"/>
            </a:pPr>
            <a:r>
              <a:rPr lang="nl-NL" altLang="nl-NL" sz="2400" dirty="0"/>
              <a:t>de kabelsnelheid;</a:t>
            </a:r>
          </a:p>
          <a:p>
            <a:pPr marL="285750" indent="-285750">
              <a:buClr>
                <a:srgbClr val="FF0000"/>
              </a:buClr>
              <a:buFont typeface="Wingdings" pitchFamily="2" charset="2"/>
              <a:buChar char="Ø"/>
            </a:pPr>
            <a:r>
              <a:rPr lang="nl-NL" altLang="nl-NL" sz="2400" dirty="0"/>
              <a:t>de fase van de lierstart;</a:t>
            </a:r>
          </a:p>
          <a:p>
            <a:pPr marL="285750" indent="-285750">
              <a:buClr>
                <a:srgbClr val="FF0000"/>
              </a:buClr>
              <a:buFont typeface="Wingdings" pitchFamily="2" charset="2"/>
              <a:buChar char="Ø"/>
            </a:pPr>
            <a:r>
              <a:rPr lang="nl-NL" altLang="nl-NL" sz="2400" dirty="0"/>
              <a:t>de windrichting en de windsterkte.</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5" name="Afbeelding 4">
            <a:extLst>
              <a:ext uri="{FF2B5EF4-FFF2-40B4-BE49-F238E27FC236}">
                <a16:creationId xmlns:a16="http://schemas.microsoft.com/office/drawing/2014/main" id="{4918E554-8544-854E-92F0-BCE59B68086B}"/>
              </a:ext>
            </a:extLst>
          </p:cNvPr>
          <p:cNvPicPr>
            <a:picLocks noChangeAspect="1"/>
          </p:cNvPicPr>
          <p:nvPr/>
        </p:nvPicPr>
        <p:blipFill>
          <a:blip r:embed="rId4"/>
          <a:stretch>
            <a:fillRect/>
          </a:stretch>
        </p:blipFill>
        <p:spPr>
          <a:xfrm>
            <a:off x="6395794" y="2759433"/>
            <a:ext cx="2726310" cy="4077072"/>
          </a:xfrm>
          <a:prstGeom prst="rect">
            <a:avLst/>
          </a:prstGeom>
        </p:spPr>
      </p:pic>
      <p:pic>
        <p:nvPicPr>
          <p:cNvPr id="14" name="Afbeelding 13">
            <a:extLst>
              <a:ext uri="{FF2B5EF4-FFF2-40B4-BE49-F238E27FC236}">
                <a16:creationId xmlns:a16="http://schemas.microsoft.com/office/drawing/2014/main" id="{E33B556F-490A-DF45-A298-DE811F856F2B}"/>
              </a:ext>
            </a:extLst>
          </p:cNvPr>
          <p:cNvPicPr>
            <a:picLocks noChangeAspect="1"/>
          </p:cNvPicPr>
          <p:nvPr/>
        </p:nvPicPr>
        <p:blipFill>
          <a:blip r:embed="rId5"/>
          <a:stretch>
            <a:fillRect/>
          </a:stretch>
        </p:blipFill>
        <p:spPr>
          <a:xfrm>
            <a:off x="119830" y="771710"/>
            <a:ext cx="7619998" cy="3568699"/>
          </a:xfrm>
          <a:prstGeom prst="rect">
            <a:avLst/>
          </a:prstGeom>
        </p:spPr>
      </p:pic>
      <p:sp>
        <p:nvSpPr>
          <p:cNvPr id="15" name="Rechthoek 14">
            <a:extLst>
              <a:ext uri="{FF2B5EF4-FFF2-40B4-BE49-F238E27FC236}">
                <a16:creationId xmlns:a16="http://schemas.microsoft.com/office/drawing/2014/main" id="{BEC94E3A-912E-5847-8EA3-BA45DE6C6A58}"/>
              </a:ext>
            </a:extLst>
          </p:cNvPr>
          <p:cNvSpPr/>
          <p:nvPr/>
        </p:nvSpPr>
        <p:spPr>
          <a:xfrm>
            <a:off x="116165" y="730817"/>
            <a:ext cx="1979712" cy="461665"/>
          </a:xfrm>
          <a:prstGeom prst="rect">
            <a:avLst/>
          </a:prstGeom>
          <a:solidFill>
            <a:schemeClr val="accent1"/>
          </a:solidFill>
        </p:spPr>
        <p:txBody>
          <a:bodyPr wrap="square">
            <a:spAutoFit/>
          </a:bodyPr>
          <a:lstStyle/>
          <a:p>
            <a:r>
              <a:rPr lang="nl-NL" sz="2400" dirty="0">
                <a:solidFill>
                  <a:schemeClr val="bg1"/>
                </a:solidFill>
              </a:rPr>
              <a:t>Kabelsnelheid</a:t>
            </a:r>
          </a:p>
        </p:txBody>
      </p:sp>
    </p:spTree>
    <p:extLst>
      <p:ext uri="{BB962C8B-B14F-4D97-AF65-F5344CB8AC3E}">
        <p14:creationId xmlns:p14="http://schemas.microsoft.com/office/powerpoint/2010/main" val="13563467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98848" y="1258468"/>
            <a:ext cx="8855113" cy="5632311"/>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Zorgt voor voldoende </a:t>
            </a:r>
            <a:r>
              <a:rPr lang="nl-NL" altLang="nl-NL" sz="2400" dirty="0">
                <a:solidFill>
                  <a:srgbClr val="FF0000"/>
                </a:solidFill>
              </a:rPr>
              <a:t>brandstof</a:t>
            </a:r>
            <a:r>
              <a:rPr lang="nl-NL" altLang="nl-NL" sz="2400" dirty="0"/>
              <a:t>.</a:t>
            </a:r>
          </a:p>
          <a:p>
            <a:pPr marL="285750" indent="-285750">
              <a:buClr>
                <a:srgbClr val="FF0000"/>
              </a:buClr>
              <a:buFont typeface="Wingdings" pitchFamily="2" charset="2"/>
              <a:buChar char="Ø"/>
            </a:pPr>
            <a:r>
              <a:rPr lang="nl-NL" altLang="nl-NL" sz="2400" dirty="0"/>
              <a:t>Controleert voor hij/zij met lieren begint of de liermotor op </a:t>
            </a:r>
            <a:r>
              <a:rPr lang="nl-NL" altLang="nl-NL" sz="2400" dirty="0">
                <a:solidFill>
                  <a:srgbClr val="FF0000"/>
                </a:solidFill>
              </a:rPr>
              <a:t>bedrijfstemperatuur</a:t>
            </a:r>
            <a:r>
              <a:rPr lang="nl-NL" altLang="nl-NL" sz="2400" dirty="0"/>
              <a:t> is.</a:t>
            </a:r>
          </a:p>
          <a:p>
            <a:pPr marL="285750" indent="-285750">
              <a:buClr>
                <a:srgbClr val="FF0000"/>
              </a:buClr>
              <a:buFont typeface="Wingdings" pitchFamily="2" charset="2"/>
              <a:buChar char="Ø"/>
            </a:pPr>
            <a:r>
              <a:rPr lang="nl-NL" altLang="nl-NL" sz="2400" dirty="0"/>
              <a:t>Kijkt voor het oplieren eerst boven en achter de lier om te zien of het </a:t>
            </a:r>
            <a:r>
              <a:rPr lang="nl-NL" altLang="nl-NL" sz="2400" dirty="0">
                <a:solidFill>
                  <a:srgbClr val="FF0000"/>
                </a:solidFill>
              </a:rPr>
              <a:t>luchtruim vrij </a:t>
            </a:r>
            <a:r>
              <a:rPr lang="nl-NL" altLang="nl-NL" sz="2400" dirty="0"/>
              <a:t>is.</a:t>
            </a:r>
          </a:p>
          <a:p>
            <a:pPr marL="285750" indent="-285750">
              <a:buClr>
                <a:srgbClr val="FF0000"/>
              </a:buClr>
              <a:buFont typeface="Wingdings" pitchFamily="2" charset="2"/>
              <a:buChar char="Ø"/>
            </a:pPr>
            <a:r>
              <a:rPr lang="nl-NL" altLang="nl-NL" sz="2400" dirty="0"/>
              <a:t>Kijkt of het </a:t>
            </a:r>
            <a:r>
              <a:rPr lang="nl-NL" altLang="nl-NL" sz="2400" dirty="0">
                <a:solidFill>
                  <a:srgbClr val="FF0000"/>
                </a:solidFill>
              </a:rPr>
              <a:t>lierpad vrij </a:t>
            </a:r>
            <a:r>
              <a:rPr lang="nl-NL" altLang="nl-NL" sz="2400" dirty="0"/>
              <a:t>is. Ook de kabelrijder moet buiten die 25m zijn of zich in de cabine bevinden.</a:t>
            </a:r>
          </a:p>
          <a:p>
            <a:pPr marL="285750" indent="-285750">
              <a:buClr>
                <a:srgbClr val="FF0000"/>
              </a:buClr>
              <a:buFont typeface="Wingdings" pitchFamily="2" charset="2"/>
              <a:buChar char="Ø"/>
            </a:pPr>
            <a:r>
              <a:rPr lang="nl-NL" altLang="nl-NL" sz="2400" dirty="0"/>
              <a:t>Wanneer een motorvliegtuig of motorzwever bezig is met starten of met landen mag er niet gelierd worden. </a:t>
            </a:r>
          </a:p>
          <a:p>
            <a:pPr marL="285750" indent="-285750">
              <a:buClr>
                <a:srgbClr val="FF0000"/>
              </a:buClr>
              <a:buFont typeface="Wingdings" pitchFamily="2" charset="2"/>
              <a:buChar char="Ø"/>
            </a:pPr>
            <a:r>
              <a:rPr lang="nl-NL" altLang="nl-NL" sz="2400" dirty="0"/>
              <a:t>Doet het gas </a:t>
            </a:r>
            <a:r>
              <a:rPr lang="nl-NL" altLang="nl-NL" sz="2400" dirty="0">
                <a:solidFill>
                  <a:srgbClr val="FF0000"/>
                </a:solidFill>
              </a:rPr>
              <a:t>bewust naar voren (3 seconden) </a:t>
            </a:r>
            <a:r>
              <a:rPr lang="nl-NL" altLang="nl-NL" sz="2400" dirty="0"/>
              <a:t>tot de juiste hoeveelheid die bij het te lieren type zweefvliegtuig past. </a:t>
            </a:r>
          </a:p>
          <a:p>
            <a:pPr marL="285750" indent="-285750">
              <a:buClr>
                <a:srgbClr val="FF0000"/>
              </a:buClr>
              <a:buFont typeface="Wingdings" pitchFamily="2" charset="2"/>
              <a:buChar char="Ø"/>
            </a:pPr>
            <a:r>
              <a:rPr lang="nl-NL" altLang="nl-NL" sz="2400" dirty="0"/>
              <a:t>Wanneer je ziet dat een zweefvliegtuig in de start met één vleugel de grond dreigt te raken </a:t>
            </a:r>
            <a:r>
              <a:rPr lang="nl-NL" altLang="nl-NL" sz="2400" dirty="0">
                <a:solidFill>
                  <a:srgbClr val="FF0000"/>
                </a:solidFill>
              </a:rPr>
              <a:t>lier je door</a:t>
            </a:r>
            <a:r>
              <a:rPr lang="nl-NL" altLang="nl-NL" sz="2400" dirty="0"/>
              <a:t>. De vlieger behoort in de start z'n hand in de buurt van de gele knop te hebben en hij kan beter beoordelen of de start wel of niet afgebroken moet worden.</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
        <p:nvSpPr>
          <p:cNvPr id="11" name="Rechthoek 10">
            <a:extLst>
              <a:ext uri="{FF2B5EF4-FFF2-40B4-BE49-F238E27FC236}">
                <a16:creationId xmlns:a16="http://schemas.microsoft.com/office/drawing/2014/main" id="{0FCD04A6-853C-5447-974B-6048F1608C3D}"/>
              </a:ext>
            </a:extLst>
          </p:cNvPr>
          <p:cNvSpPr/>
          <p:nvPr/>
        </p:nvSpPr>
        <p:spPr>
          <a:xfrm>
            <a:off x="98848" y="687126"/>
            <a:ext cx="1472527" cy="461665"/>
          </a:xfrm>
          <a:prstGeom prst="rect">
            <a:avLst/>
          </a:prstGeom>
          <a:solidFill>
            <a:schemeClr val="accent1"/>
          </a:solidFill>
        </p:spPr>
        <p:txBody>
          <a:bodyPr wrap="square">
            <a:spAutoFit/>
          </a:bodyPr>
          <a:lstStyle/>
          <a:p>
            <a:r>
              <a:rPr lang="nl-NL" sz="2400" dirty="0">
                <a:solidFill>
                  <a:schemeClr val="bg1"/>
                </a:solidFill>
              </a:rPr>
              <a:t>De lierist:</a:t>
            </a:r>
          </a:p>
        </p:txBody>
      </p:sp>
    </p:spTree>
    <p:extLst>
      <p:ext uri="{BB962C8B-B14F-4D97-AF65-F5344CB8AC3E}">
        <p14:creationId xmlns:p14="http://schemas.microsoft.com/office/powerpoint/2010/main" val="2885239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80CE740-0095-604E-BD68-E839C25E70EA}"/>
              </a:ext>
            </a:extLst>
          </p:cNvPr>
          <p:cNvSpPr/>
          <p:nvPr/>
        </p:nvSpPr>
        <p:spPr>
          <a:xfrm>
            <a:off x="107504" y="719432"/>
            <a:ext cx="1523950" cy="461665"/>
          </a:xfrm>
          <a:prstGeom prst="rect">
            <a:avLst/>
          </a:prstGeom>
          <a:solidFill>
            <a:schemeClr val="accent1"/>
          </a:solidFill>
        </p:spPr>
        <p:txBody>
          <a:bodyPr wrap="square">
            <a:spAutoFit/>
          </a:bodyPr>
          <a:lstStyle/>
          <a:p>
            <a:r>
              <a:rPr lang="nl-NL" sz="2400" dirty="0">
                <a:solidFill>
                  <a:schemeClr val="bg1"/>
                </a:solidFill>
              </a:rPr>
              <a:t>De lierist:</a:t>
            </a:r>
          </a:p>
        </p:txBody>
      </p:sp>
      <p:sp>
        <p:nvSpPr>
          <p:cNvPr id="4" name="Tekstvak 3">
            <a:extLst>
              <a:ext uri="{FF2B5EF4-FFF2-40B4-BE49-F238E27FC236}">
                <a16:creationId xmlns:a16="http://schemas.microsoft.com/office/drawing/2014/main" id="{DEEE253F-4CA8-1E4B-AB24-4E1EF76D5187}"/>
              </a:ext>
            </a:extLst>
          </p:cNvPr>
          <p:cNvSpPr txBox="1"/>
          <p:nvPr/>
        </p:nvSpPr>
        <p:spPr>
          <a:xfrm>
            <a:off x="32488" y="1217610"/>
            <a:ext cx="9111512" cy="5632311"/>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Wanneer de startleider, voordat het vliegtuig loskomt, de start onderbreekt door stop, stop, stop te roepen, of doordat het startlicht uitgaat, </a:t>
            </a:r>
            <a:r>
              <a:rPr lang="nl-NL" altLang="nl-NL" sz="2400" dirty="0">
                <a:solidFill>
                  <a:srgbClr val="FF0000"/>
                </a:solidFill>
              </a:rPr>
              <a:t>stop dan onmiddellijk </a:t>
            </a:r>
            <a:r>
              <a:rPr lang="nl-NL" altLang="nl-NL" sz="2400" dirty="0"/>
              <a:t>en wacht verdere instructies af voordat je een kabel verder </a:t>
            </a:r>
            <a:r>
              <a:rPr lang="nl-NL" altLang="nl-NL" sz="2400" dirty="0" err="1"/>
              <a:t>inliert</a:t>
            </a:r>
            <a:r>
              <a:rPr lang="nl-NL" altLang="nl-NL" sz="2400" dirty="0"/>
              <a:t>.</a:t>
            </a:r>
          </a:p>
          <a:p>
            <a:pPr marL="285750" indent="-285750">
              <a:buClr>
                <a:srgbClr val="FF0000"/>
              </a:buClr>
              <a:buFont typeface="Wingdings" pitchFamily="2" charset="2"/>
              <a:buChar char="Ø"/>
            </a:pPr>
            <a:r>
              <a:rPr lang="nl-NL" altLang="nl-NL" sz="2400" dirty="0"/>
              <a:t>Breek de start af als je bij het aantrekken (dus vóór het starten) constateert dat de </a:t>
            </a:r>
            <a:r>
              <a:rPr lang="nl-NL" altLang="nl-NL" sz="2400" dirty="0">
                <a:solidFill>
                  <a:srgbClr val="FF0000"/>
                </a:solidFill>
              </a:rPr>
              <a:t>liermotor hapert </a:t>
            </a:r>
            <a:r>
              <a:rPr lang="nl-NL" altLang="nl-NL" sz="2400" dirty="0"/>
              <a:t>en niet goed loopt.</a:t>
            </a:r>
          </a:p>
          <a:p>
            <a:pPr marL="285750" indent="-285750">
              <a:buClr>
                <a:srgbClr val="FF0000"/>
              </a:buClr>
              <a:buFont typeface="Wingdings" pitchFamily="2" charset="2"/>
              <a:buChar char="Ø"/>
            </a:pPr>
            <a:r>
              <a:rPr lang="nl-NL" altLang="nl-NL" sz="2400" dirty="0"/>
              <a:t>Merk je tijdens de eerste 100 meter hoogte van het startende vliegtuig dat de motor slecht loopt, of dat een tweede kabel wordt </a:t>
            </a:r>
            <a:r>
              <a:rPr lang="nl-NL" altLang="nl-NL" sz="2400" dirty="0" err="1"/>
              <a:t>meegelierd</a:t>
            </a:r>
            <a:r>
              <a:rPr lang="nl-NL" altLang="nl-NL" sz="2400" dirty="0"/>
              <a:t>, </a:t>
            </a:r>
            <a:r>
              <a:rPr lang="nl-NL" altLang="nl-NL" sz="2400" dirty="0">
                <a:solidFill>
                  <a:srgbClr val="FF0000"/>
                </a:solidFill>
              </a:rPr>
              <a:t>lier dan door tot </a:t>
            </a:r>
            <a:r>
              <a:rPr lang="nl-NL" altLang="nl-NL" sz="2400" dirty="0"/>
              <a:t>het zweefvliegtuig </a:t>
            </a:r>
            <a:r>
              <a:rPr lang="nl-NL" altLang="nl-NL" sz="2400" dirty="0">
                <a:solidFill>
                  <a:srgbClr val="FF0000"/>
                </a:solidFill>
              </a:rPr>
              <a:t>een veilige vlieghoogte</a:t>
            </a:r>
            <a:r>
              <a:rPr lang="nl-NL" altLang="nl-NL" sz="2400" dirty="0"/>
              <a:t> heeft.</a:t>
            </a:r>
          </a:p>
          <a:p>
            <a:pPr marL="285750" indent="-285750">
              <a:buClr>
                <a:srgbClr val="FF0000"/>
              </a:buClr>
              <a:buFont typeface="Wingdings" pitchFamily="2" charset="2"/>
              <a:buChar char="Ø"/>
            </a:pPr>
            <a:r>
              <a:rPr lang="nl-NL" altLang="nl-NL" sz="2400" dirty="0"/>
              <a:t>Bij 90° dwarswind lier je met evenveel gas als wanneer er geen wind staat.</a:t>
            </a:r>
          </a:p>
          <a:p>
            <a:pPr marL="285750" indent="-285750">
              <a:buClr>
                <a:srgbClr val="FF0000"/>
              </a:buClr>
              <a:buFont typeface="Wingdings" pitchFamily="2" charset="2"/>
              <a:buChar char="Ø"/>
            </a:pPr>
            <a:r>
              <a:rPr lang="nl-NL" altLang="nl-NL" sz="2400" dirty="0"/>
              <a:t>Zorg er voor dat je het zweefvliegtuig niet verder dan een zichthoek van 70° (schuin omhoog vanuit de lier gezien) omhoog liert. </a:t>
            </a:r>
          </a:p>
          <a:p>
            <a:pPr>
              <a:buClr>
                <a:srgbClr val="FF0000"/>
              </a:buClr>
            </a:pPr>
            <a:endParaRPr lang="nl-NL" altLang="nl-NL" sz="2400" dirty="0"/>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Tree>
    <p:extLst>
      <p:ext uri="{BB962C8B-B14F-4D97-AF65-F5344CB8AC3E}">
        <p14:creationId xmlns:p14="http://schemas.microsoft.com/office/powerpoint/2010/main" val="32862232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391DA2-3023-434B-9ECD-D3B9A893D85D}"/>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5116E79C-DA80-40C7-93A4-6E75A4983287}"/>
              </a:ext>
            </a:extLst>
          </p:cNvPr>
          <p:cNvSpPr>
            <a:spLocks noGrp="1"/>
          </p:cNvSpPr>
          <p:nvPr>
            <p:ph idx="1"/>
          </p:nvPr>
        </p:nvSpPr>
        <p:spPr/>
        <p:txBody>
          <a:bodyPr/>
          <a:lstStyle/>
          <a:p>
            <a:endParaRPr lang="nl-NL"/>
          </a:p>
        </p:txBody>
      </p:sp>
      <p:pic>
        <p:nvPicPr>
          <p:cNvPr id="4" name="cartwheel_6">
            <a:hlinkClick r:id="" action="ppaction://media"/>
            <a:extLst>
              <a:ext uri="{FF2B5EF4-FFF2-40B4-BE49-F238E27FC236}">
                <a16:creationId xmlns:a16="http://schemas.microsoft.com/office/drawing/2014/main" id="{C7F4B7A9-D787-4AD8-85BC-D104A5BCC73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5073" cy="6858000"/>
          </a:xfrm>
          <a:prstGeom prst="rect">
            <a:avLst/>
          </a:prstGeom>
        </p:spPr>
      </p:pic>
      <p:sp>
        <p:nvSpPr>
          <p:cNvPr id="5" name="Rechthoek 4">
            <a:extLst>
              <a:ext uri="{FF2B5EF4-FFF2-40B4-BE49-F238E27FC236}">
                <a16:creationId xmlns:a16="http://schemas.microsoft.com/office/drawing/2014/main" id="{D86EAE5F-DC77-1345-BB9F-AD87E471C97D}"/>
              </a:ext>
            </a:extLst>
          </p:cNvPr>
          <p:cNvSpPr/>
          <p:nvPr/>
        </p:nvSpPr>
        <p:spPr>
          <a:xfrm>
            <a:off x="21184" y="5715"/>
            <a:ext cx="1670496" cy="830997"/>
          </a:xfrm>
          <a:prstGeom prst="rect">
            <a:avLst/>
          </a:prstGeom>
          <a:solidFill>
            <a:schemeClr val="accent1"/>
          </a:solidFill>
        </p:spPr>
        <p:txBody>
          <a:bodyPr wrap="square">
            <a:spAutoFit/>
          </a:bodyPr>
          <a:lstStyle/>
          <a:p>
            <a:r>
              <a:rPr lang="nl-NL" sz="2400" dirty="0">
                <a:solidFill>
                  <a:schemeClr val="bg1"/>
                </a:solidFill>
              </a:rPr>
              <a:t>Hand bij de gele knop!</a:t>
            </a:r>
          </a:p>
        </p:txBody>
      </p:sp>
    </p:spTree>
    <p:extLst>
      <p:ext uri="{BB962C8B-B14F-4D97-AF65-F5344CB8AC3E}">
        <p14:creationId xmlns:p14="http://schemas.microsoft.com/office/powerpoint/2010/main" val="230428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0" y="4555152"/>
            <a:ext cx="9144000" cy="2308324"/>
          </a:xfrm>
          <a:prstGeom prst="rect">
            <a:avLst/>
          </a:prstGeom>
          <a:noFill/>
        </p:spPr>
        <p:txBody>
          <a:bodyPr wrap="square" rtlCol="0">
            <a:spAutoFit/>
          </a:bodyPr>
          <a:lstStyle/>
          <a:p>
            <a:pPr marL="285750" indent="-285750">
              <a:buClr>
                <a:srgbClr val="FF0000"/>
              </a:buClr>
              <a:buFont typeface="Wingdings" pitchFamily="2" charset="2"/>
              <a:buChar char="Ø"/>
            </a:pPr>
            <a:r>
              <a:rPr lang="nl-NL" altLang="nl-NL" sz="2400" dirty="0"/>
              <a:t>Het eerste gevaar bij steil starten is </a:t>
            </a:r>
            <a:r>
              <a:rPr lang="nl-NL" altLang="nl-NL" sz="2400" dirty="0">
                <a:solidFill>
                  <a:srgbClr val="FF0000"/>
                </a:solidFill>
              </a:rPr>
              <a:t>overtrek</a:t>
            </a:r>
            <a:r>
              <a:rPr lang="nl-NL" altLang="nl-NL" sz="2400" dirty="0"/>
              <a:t>, het tweede is </a:t>
            </a:r>
            <a:r>
              <a:rPr lang="nl-NL" altLang="nl-NL" sz="2400" dirty="0">
                <a:solidFill>
                  <a:srgbClr val="FF0000"/>
                </a:solidFill>
              </a:rPr>
              <a:t>kabelbreuk</a:t>
            </a:r>
            <a:r>
              <a:rPr lang="nl-NL" altLang="nl-NL" sz="2400" dirty="0"/>
              <a:t>.</a:t>
            </a:r>
          </a:p>
          <a:p>
            <a:pPr marL="285750" indent="-285750">
              <a:buClr>
                <a:srgbClr val="FF0000"/>
              </a:buClr>
              <a:buFont typeface="Wingdings" pitchFamily="2" charset="2"/>
              <a:buChar char="Ø"/>
            </a:pPr>
            <a:r>
              <a:rPr lang="nl-NL" altLang="nl-NL" sz="2400" dirty="0"/>
              <a:t>Als je bij voldoende vliegsnelheid </a:t>
            </a:r>
            <a:r>
              <a:rPr lang="nl-NL" altLang="nl-NL" sz="2400" dirty="0">
                <a:solidFill>
                  <a:srgbClr val="FF0000"/>
                </a:solidFill>
              </a:rPr>
              <a:t>geleidelijk de klimstand vergroot</a:t>
            </a:r>
            <a:r>
              <a:rPr lang="nl-NL" altLang="nl-NL" sz="2400" dirty="0"/>
              <a:t>, kun je, bij een kabelbreuk of motorstoring van de lier, de neus van het vliegtuig nog gemakkelijk en met nog voldoende vliegsnelheid weer onder de horizon brengen om daarna veilig te landen.</a:t>
            </a:r>
            <a:endParaRPr lang="nl-NL" sz="2400" dirty="0"/>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11" name="Afbeelding 10">
            <a:extLst>
              <a:ext uri="{FF2B5EF4-FFF2-40B4-BE49-F238E27FC236}">
                <a16:creationId xmlns:a16="http://schemas.microsoft.com/office/drawing/2014/main" id="{348C54CE-4F52-1048-B80A-B8B3348DB514}"/>
              </a:ext>
            </a:extLst>
          </p:cNvPr>
          <p:cNvPicPr>
            <a:picLocks noChangeAspect="1"/>
          </p:cNvPicPr>
          <p:nvPr/>
        </p:nvPicPr>
        <p:blipFill>
          <a:blip r:embed="rId4"/>
          <a:stretch>
            <a:fillRect/>
          </a:stretch>
        </p:blipFill>
        <p:spPr>
          <a:xfrm>
            <a:off x="62722" y="710883"/>
            <a:ext cx="9018556" cy="3817855"/>
          </a:xfrm>
          <a:prstGeom prst="rect">
            <a:avLst/>
          </a:prstGeom>
        </p:spPr>
      </p:pic>
      <p:sp>
        <p:nvSpPr>
          <p:cNvPr id="12" name="Rechthoek 11">
            <a:extLst>
              <a:ext uri="{FF2B5EF4-FFF2-40B4-BE49-F238E27FC236}">
                <a16:creationId xmlns:a16="http://schemas.microsoft.com/office/drawing/2014/main" id="{668300F8-68BA-9F4D-8A45-0118CC4D133C}"/>
              </a:ext>
            </a:extLst>
          </p:cNvPr>
          <p:cNvSpPr/>
          <p:nvPr/>
        </p:nvSpPr>
        <p:spPr>
          <a:xfrm>
            <a:off x="62722" y="692696"/>
            <a:ext cx="2531913" cy="461665"/>
          </a:xfrm>
          <a:prstGeom prst="rect">
            <a:avLst/>
          </a:prstGeom>
          <a:solidFill>
            <a:schemeClr val="accent1"/>
          </a:solidFill>
        </p:spPr>
        <p:txBody>
          <a:bodyPr wrap="square">
            <a:spAutoFit/>
          </a:bodyPr>
          <a:lstStyle/>
          <a:p>
            <a:r>
              <a:rPr lang="nl-NL" sz="2400" dirty="0">
                <a:solidFill>
                  <a:schemeClr val="bg1"/>
                </a:solidFill>
              </a:rPr>
              <a:t>Nooit steil starten</a:t>
            </a:r>
          </a:p>
        </p:txBody>
      </p:sp>
    </p:spTree>
    <p:extLst>
      <p:ext uri="{BB962C8B-B14F-4D97-AF65-F5344CB8AC3E}">
        <p14:creationId xmlns:p14="http://schemas.microsoft.com/office/powerpoint/2010/main" val="6975740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pic>
        <p:nvPicPr>
          <p:cNvPr id="11" name="Afbeelding 10">
            <a:extLst>
              <a:ext uri="{FF2B5EF4-FFF2-40B4-BE49-F238E27FC236}">
                <a16:creationId xmlns:a16="http://schemas.microsoft.com/office/drawing/2014/main" id="{80081524-1D98-4C4A-BDB6-6D2F72921A3C}"/>
              </a:ext>
            </a:extLst>
          </p:cNvPr>
          <p:cNvPicPr>
            <a:picLocks noChangeAspect="1"/>
          </p:cNvPicPr>
          <p:nvPr/>
        </p:nvPicPr>
        <p:blipFill rotWithShape="1">
          <a:blip r:embed="rId4"/>
          <a:srcRect t="5242" b="8371"/>
          <a:stretch/>
        </p:blipFill>
        <p:spPr>
          <a:xfrm>
            <a:off x="4506" y="779774"/>
            <a:ext cx="9144000" cy="3889077"/>
          </a:xfrm>
          <a:prstGeom prst="rect">
            <a:avLst/>
          </a:prstGeom>
        </p:spPr>
      </p:pic>
      <p:sp>
        <p:nvSpPr>
          <p:cNvPr id="14" name="Rechthoek 13">
            <a:extLst>
              <a:ext uri="{FF2B5EF4-FFF2-40B4-BE49-F238E27FC236}">
                <a16:creationId xmlns:a16="http://schemas.microsoft.com/office/drawing/2014/main" id="{3F3A83B2-6553-C449-A947-13F10E8604B8}"/>
              </a:ext>
            </a:extLst>
          </p:cNvPr>
          <p:cNvSpPr/>
          <p:nvPr/>
        </p:nvSpPr>
        <p:spPr>
          <a:xfrm>
            <a:off x="-5440" y="768588"/>
            <a:ext cx="1883841" cy="830997"/>
          </a:xfrm>
          <a:prstGeom prst="rect">
            <a:avLst/>
          </a:prstGeom>
          <a:solidFill>
            <a:schemeClr val="accent1"/>
          </a:solidFill>
        </p:spPr>
        <p:txBody>
          <a:bodyPr wrap="square">
            <a:spAutoFit/>
          </a:bodyPr>
          <a:lstStyle/>
          <a:p>
            <a:r>
              <a:rPr lang="nl-NL" sz="2400" dirty="0">
                <a:solidFill>
                  <a:schemeClr val="bg1"/>
                </a:solidFill>
              </a:rPr>
              <a:t>Tekens geven aan de lierist</a:t>
            </a:r>
          </a:p>
        </p:txBody>
      </p:sp>
      <p:pic>
        <p:nvPicPr>
          <p:cNvPr id="15" name="Afbeelding 14">
            <a:extLst>
              <a:ext uri="{FF2B5EF4-FFF2-40B4-BE49-F238E27FC236}">
                <a16:creationId xmlns:a16="http://schemas.microsoft.com/office/drawing/2014/main" id="{A0DA5C7F-07C6-B942-83EE-C6F62CFF9479}"/>
              </a:ext>
            </a:extLst>
          </p:cNvPr>
          <p:cNvPicPr>
            <a:picLocks noChangeAspect="1"/>
          </p:cNvPicPr>
          <p:nvPr/>
        </p:nvPicPr>
        <p:blipFill>
          <a:blip r:embed="rId5"/>
          <a:stretch>
            <a:fillRect/>
          </a:stretch>
        </p:blipFill>
        <p:spPr>
          <a:xfrm>
            <a:off x="-5440" y="4423589"/>
            <a:ext cx="9144000" cy="2451100"/>
          </a:xfrm>
          <a:prstGeom prst="rect">
            <a:avLst/>
          </a:prstGeom>
        </p:spPr>
      </p:pic>
    </p:spTree>
    <p:extLst>
      <p:ext uri="{BB962C8B-B14F-4D97-AF65-F5344CB8AC3E}">
        <p14:creationId xmlns:p14="http://schemas.microsoft.com/office/powerpoint/2010/main" val="15191712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graphicFrame>
        <p:nvGraphicFramePr>
          <p:cNvPr id="3" name="Tabel 2">
            <a:extLst>
              <a:ext uri="{FF2B5EF4-FFF2-40B4-BE49-F238E27FC236}">
                <a16:creationId xmlns:a16="http://schemas.microsoft.com/office/drawing/2014/main" id="{B387B6CA-18B4-CB49-AF3F-DFDA339A5392}"/>
              </a:ext>
            </a:extLst>
          </p:cNvPr>
          <p:cNvGraphicFramePr>
            <a:graphicFrameLocks noGrp="1"/>
          </p:cNvGraphicFramePr>
          <p:nvPr>
            <p:extLst>
              <p:ext uri="{D42A27DB-BD31-4B8C-83A1-F6EECF244321}">
                <p14:modId xmlns:p14="http://schemas.microsoft.com/office/powerpoint/2010/main" val="2648132041"/>
              </p:ext>
            </p:extLst>
          </p:nvPr>
        </p:nvGraphicFramePr>
        <p:xfrm>
          <a:off x="186680" y="1472912"/>
          <a:ext cx="8785870" cy="4692392"/>
        </p:xfrm>
        <a:graphic>
          <a:graphicData uri="http://schemas.openxmlformats.org/drawingml/2006/table">
            <a:tbl>
              <a:tblPr/>
              <a:tblGrid>
                <a:gridCol w="2182490">
                  <a:extLst>
                    <a:ext uri="{9D8B030D-6E8A-4147-A177-3AD203B41FA5}">
                      <a16:colId xmlns:a16="http://schemas.microsoft.com/office/drawing/2014/main" val="2160497305"/>
                    </a:ext>
                  </a:extLst>
                </a:gridCol>
                <a:gridCol w="6603380">
                  <a:extLst>
                    <a:ext uri="{9D8B030D-6E8A-4147-A177-3AD203B41FA5}">
                      <a16:colId xmlns:a16="http://schemas.microsoft.com/office/drawing/2014/main" val="3138974425"/>
                    </a:ext>
                  </a:extLst>
                </a:gridCol>
              </a:tblGrid>
              <a:tr h="431713">
                <a:tc>
                  <a:txBody>
                    <a:bodyPr/>
                    <a:lstStyle/>
                    <a:p>
                      <a:r>
                        <a:rPr lang="nl-NL" sz="2400" b="1" dirty="0">
                          <a:solidFill>
                            <a:srgbClr val="FFFFFF"/>
                          </a:solidFill>
                          <a:effectLst/>
                        </a:rPr>
                        <a:t>Zeggen: </a:t>
                      </a:r>
                      <a:endParaRPr lang="nl-NL" sz="2400" dirty="0">
                        <a:effectLst/>
                      </a:endParaRPr>
                    </a:p>
                  </a:txBody>
                  <a:tcPr marL="68575" marR="68575" marT="34288" marB="34288" anchor="ctr">
                    <a:lnL>
                      <a:noFill/>
                    </a:lnL>
                    <a:lnR>
                      <a:noFill/>
                    </a:lnR>
                    <a:lnT>
                      <a:noFill/>
                    </a:lnT>
                    <a:lnB w="9525" cap="flat" cmpd="sng" algn="ctr">
                      <a:solidFill>
                        <a:srgbClr val="000000"/>
                      </a:solidFill>
                      <a:prstDash val="solid"/>
                      <a:round/>
                      <a:headEnd type="none" w="med" len="med"/>
                      <a:tailEnd type="none" w="med" len="med"/>
                    </a:lnB>
                    <a:solidFill>
                      <a:srgbClr val="2D6987"/>
                    </a:solidFill>
                  </a:tcPr>
                </a:tc>
                <a:tc>
                  <a:txBody>
                    <a:bodyPr/>
                    <a:lstStyle/>
                    <a:p>
                      <a:r>
                        <a:rPr lang="nl-NL" sz="2400" b="1" dirty="0">
                          <a:solidFill>
                            <a:srgbClr val="FFFFFF"/>
                          </a:solidFill>
                          <a:effectLst/>
                        </a:rPr>
                        <a:t>Actie: </a:t>
                      </a:r>
                      <a:endParaRPr lang="nl-NL" sz="2400" dirty="0">
                        <a:effectLst/>
                      </a:endParaRPr>
                    </a:p>
                  </a:txBody>
                  <a:tcPr marL="68575" marR="68575" marT="34288" marB="34288" anchor="ctr">
                    <a:lnL>
                      <a:noFill/>
                    </a:lnL>
                    <a:lnR>
                      <a:noFill/>
                    </a:lnR>
                    <a:lnT>
                      <a:noFill/>
                    </a:lnT>
                    <a:lnB w="9525" cap="flat" cmpd="sng" algn="ctr">
                      <a:solidFill>
                        <a:srgbClr val="000000"/>
                      </a:solidFill>
                      <a:prstDash val="solid"/>
                      <a:round/>
                      <a:headEnd type="none" w="med" len="med"/>
                      <a:tailEnd type="none" w="med" len="med"/>
                    </a:lnB>
                    <a:solidFill>
                      <a:srgbClr val="2D6987"/>
                    </a:solidFill>
                  </a:tcPr>
                </a:tc>
                <a:extLst>
                  <a:ext uri="{0D108BD9-81ED-4DB2-BD59-A6C34878D82A}">
                    <a16:rowId xmlns:a16="http://schemas.microsoft.com/office/drawing/2014/main" val="863981764"/>
                  </a:ext>
                </a:extLst>
              </a:tr>
              <a:tr h="1522366">
                <a:tc>
                  <a:txBody>
                    <a:bodyPr/>
                    <a:lstStyle/>
                    <a:p>
                      <a:r>
                        <a:rPr lang="nl-NL" sz="2400" i="1">
                          <a:effectLst/>
                        </a:rPr>
                        <a:t>‘Bijprikken’</a:t>
                      </a:r>
                      <a:endParaRPr lang="nl-NL" sz="2400">
                        <a:effectLst/>
                      </a:endParaRP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r>
                        <a:rPr lang="nl-NL" sz="2400" dirty="0">
                          <a:effectLst/>
                        </a:rPr>
                        <a:t>Stuurknuppel rustig naar voren doen zodat de spanning op de lierkabel afneemt en het vliegtuig in de normale vliegstand komt met de </a:t>
                      </a:r>
                      <a:r>
                        <a:rPr lang="nl-NL" sz="2400" dirty="0">
                          <a:solidFill>
                            <a:srgbClr val="FF0000"/>
                          </a:solidFill>
                          <a:effectLst/>
                        </a:rPr>
                        <a:t>neus iets onder de horizon.</a:t>
                      </a: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99624983"/>
                  </a:ext>
                </a:extLst>
              </a:tr>
              <a:tr h="477127">
                <a:tc>
                  <a:txBody>
                    <a:bodyPr/>
                    <a:lstStyle/>
                    <a:p>
                      <a:r>
                        <a:rPr lang="nl-NL" sz="2400" i="1">
                          <a:effectLst/>
                        </a:rPr>
                        <a:t>‘Ontkoppelen’</a:t>
                      </a:r>
                      <a:endParaRPr lang="nl-NL" sz="2400">
                        <a:effectLst/>
                      </a:endParaRP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r>
                        <a:rPr lang="nl-NL" sz="2400">
                          <a:effectLst/>
                        </a:rPr>
                        <a:t>Je trekt twee keer aan de ontkoppelknop.</a:t>
                      </a: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6803387"/>
                  </a:ext>
                </a:extLst>
              </a:tr>
              <a:tr h="886093">
                <a:tc>
                  <a:txBody>
                    <a:bodyPr/>
                    <a:lstStyle/>
                    <a:p>
                      <a:r>
                        <a:rPr lang="nl-NL" sz="2400" i="1">
                          <a:effectLst/>
                        </a:rPr>
                        <a:t>‘Kleppen gesloten’</a:t>
                      </a:r>
                      <a:endParaRPr lang="nl-NL" sz="2400">
                        <a:effectLst/>
                      </a:endParaRP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r>
                        <a:rPr lang="nl-NL" sz="2400">
                          <a:effectLst/>
                        </a:rPr>
                        <a:t>Je voelt aan de kleppenhendel om te checken of de kleppen nog gelocked zijn.</a:t>
                      </a: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7873666"/>
                  </a:ext>
                </a:extLst>
              </a:tr>
              <a:tr h="886093">
                <a:tc>
                  <a:txBody>
                    <a:bodyPr/>
                    <a:lstStyle/>
                    <a:p>
                      <a:r>
                        <a:rPr lang="nl-NL" sz="2400" i="1">
                          <a:effectLst/>
                        </a:rPr>
                        <a:t>‘Snelheid’</a:t>
                      </a:r>
                      <a:endParaRPr lang="nl-NL" sz="2400">
                        <a:effectLst/>
                      </a:endParaRP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r>
                        <a:rPr lang="nl-NL" sz="2400">
                          <a:effectLst/>
                        </a:rPr>
                        <a:t>Je controleert of je met normale vliegsnelheid vliegt en zegt hardop: ‘Snelheid; (bijv.) 85 km/h.’</a:t>
                      </a: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7334783"/>
                  </a:ext>
                </a:extLst>
              </a:tr>
              <a:tr h="477127">
                <a:tc>
                  <a:txBody>
                    <a:bodyPr/>
                    <a:lstStyle/>
                    <a:p>
                      <a:r>
                        <a:rPr lang="nl-NL" sz="2400" i="1">
                          <a:effectLst/>
                        </a:rPr>
                        <a:t>Transponder</a:t>
                      </a:r>
                      <a:endParaRPr lang="nl-NL" sz="2400">
                        <a:effectLst/>
                      </a:endParaRP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r>
                        <a:rPr lang="nl-NL" sz="2400" dirty="0">
                          <a:effectLst/>
                        </a:rPr>
                        <a:t>Je zet de transponder van STANDBY op ALT</a:t>
                      </a:r>
                    </a:p>
                  </a:txBody>
                  <a:tcPr marL="68575" marR="68575" marT="34288" marB="34288"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42196371"/>
                  </a:ext>
                </a:extLst>
              </a:tr>
            </a:tbl>
          </a:graphicData>
        </a:graphic>
      </p:graphicFrame>
      <p:sp>
        <p:nvSpPr>
          <p:cNvPr id="13" name="Rechthoek 12">
            <a:extLst>
              <a:ext uri="{FF2B5EF4-FFF2-40B4-BE49-F238E27FC236}">
                <a16:creationId xmlns:a16="http://schemas.microsoft.com/office/drawing/2014/main" id="{D612084D-15F3-C945-B8D3-3B1CD6EAA5E9}"/>
              </a:ext>
            </a:extLst>
          </p:cNvPr>
          <p:cNvSpPr/>
          <p:nvPr/>
        </p:nvSpPr>
        <p:spPr>
          <a:xfrm>
            <a:off x="219153" y="760561"/>
            <a:ext cx="896463" cy="461665"/>
          </a:xfrm>
          <a:prstGeom prst="rect">
            <a:avLst/>
          </a:prstGeom>
          <a:solidFill>
            <a:schemeClr val="accent1"/>
          </a:solidFill>
        </p:spPr>
        <p:txBody>
          <a:bodyPr wrap="square">
            <a:spAutoFit/>
          </a:bodyPr>
          <a:lstStyle/>
          <a:p>
            <a:r>
              <a:rPr lang="nl-NL" sz="2400" dirty="0">
                <a:solidFill>
                  <a:schemeClr val="bg1"/>
                </a:solidFill>
              </a:rPr>
              <a:t>BOKS</a:t>
            </a:r>
          </a:p>
        </p:txBody>
      </p:sp>
    </p:spTree>
    <p:extLst>
      <p:ext uri="{BB962C8B-B14F-4D97-AF65-F5344CB8AC3E}">
        <p14:creationId xmlns:p14="http://schemas.microsoft.com/office/powerpoint/2010/main" val="370295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2483768" y="742219"/>
            <a:ext cx="6660232"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helpt de D.D.I., zorgt voor de </a:t>
            </a:r>
            <a:r>
              <a:rPr lang="nl-NL" sz="2400" dirty="0">
                <a:solidFill>
                  <a:srgbClr val="FF0000"/>
                </a:solidFill>
              </a:rPr>
              <a:t>startlijst en </a:t>
            </a:r>
            <a:r>
              <a:rPr lang="nl-NL" sz="2400" dirty="0"/>
              <a:t>wijst aan wie </a:t>
            </a:r>
            <a:r>
              <a:rPr lang="nl-NL" sz="2400" dirty="0">
                <a:solidFill>
                  <a:srgbClr val="FF0000"/>
                </a:solidFill>
              </a:rPr>
              <a:t>aan de beurt is om te </a:t>
            </a:r>
            <a:r>
              <a:rPr lang="nl-NL" sz="2400" dirty="0" err="1">
                <a:solidFill>
                  <a:srgbClr val="FF0000"/>
                </a:solidFill>
              </a:rPr>
              <a:t>vliegenen</a:t>
            </a:r>
            <a:r>
              <a:rPr lang="nl-NL" sz="2400" dirty="0">
                <a:solidFill>
                  <a:srgbClr val="FF0000"/>
                </a:solidFill>
              </a:rPr>
              <a:t> </a:t>
            </a:r>
            <a:r>
              <a:rPr lang="nl-NL" sz="2400" dirty="0"/>
              <a:t>verwijst </a:t>
            </a:r>
            <a:r>
              <a:rPr lang="nl-NL" sz="2400" dirty="0">
                <a:solidFill>
                  <a:srgbClr val="FF0000"/>
                </a:solidFill>
              </a:rPr>
              <a:t>solisten</a:t>
            </a:r>
            <a:r>
              <a:rPr lang="nl-NL" sz="2400" dirty="0"/>
              <a:t> naar een instructeur voor een </a:t>
            </a:r>
            <a:r>
              <a:rPr lang="nl-NL" sz="2400" dirty="0">
                <a:solidFill>
                  <a:srgbClr val="FF0000"/>
                </a:solidFill>
              </a:rPr>
              <a:t>briefing</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geeft </a:t>
            </a:r>
            <a:r>
              <a:rPr lang="nl-NL" sz="2400" dirty="0">
                <a:solidFill>
                  <a:srgbClr val="FF0000"/>
                </a:solidFill>
              </a:rPr>
              <a:t>toestemming dat er gestart kan worden</a:t>
            </a:r>
            <a:r>
              <a:rPr lang="nl-NL" sz="2400" dirty="0"/>
              <a:t>, nadat hij/zij gecontroleerd heeft dat het lierpad vrij is, er geen vliegtuigen aan het landen zijn en er zich geen zweefvliegtuigen boven de lier bevinden;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wijst </a:t>
            </a:r>
            <a:r>
              <a:rPr lang="nl-NL" sz="2400" dirty="0">
                <a:solidFill>
                  <a:srgbClr val="FF0000"/>
                </a:solidFill>
              </a:rPr>
              <a:t>kabelrijder, tijdschrijven en </a:t>
            </a:r>
            <a:r>
              <a:rPr lang="nl-NL" sz="2400" dirty="0"/>
              <a:t>ophalers </a:t>
            </a:r>
            <a:r>
              <a:rPr lang="nl-NL" sz="2400" dirty="0">
                <a:solidFill>
                  <a:srgbClr val="FF0000"/>
                </a:solidFill>
              </a:rPr>
              <a:t>gelande vliegtuigen </a:t>
            </a:r>
            <a:r>
              <a:rPr lang="nl-NL" sz="2400" dirty="0"/>
              <a:t>aan;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zorgt voor aflossen lierist en geeft aan </a:t>
            </a:r>
            <a:r>
              <a:rPr lang="nl-NL" sz="2400" dirty="0">
                <a:solidFill>
                  <a:srgbClr val="FF0000"/>
                </a:solidFill>
              </a:rPr>
              <a:t>waar de zweefvliegtuigen op de startplaats moeten komen te staan</a:t>
            </a:r>
            <a:r>
              <a:rPr lang="nl-NL" sz="2400" dirty="0"/>
              <a:t>;</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16" name="Afbeelding 15" descr="13.jpg">
            <a:extLst>
              <a:ext uri="{FF2B5EF4-FFF2-40B4-BE49-F238E27FC236}">
                <a16:creationId xmlns:a16="http://schemas.microsoft.com/office/drawing/2014/main" id="{AA2948D1-09E5-E54D-BA5A-3B9D3A30968A}"/>
              </a:ext>
            </a:extLst>
          </p:cNvPr>
          <p:cNvPicPr>
            <a:picLocks noChangeAspect="1"/>
          </p:cNvPicPr>
          <p:nvPr/>
        </p:nvPicPr>
        <p:blipFill>
          <a:blip r:embed="rId4" cstate="print"/>
          <a:stretch>
            <a:fillRect/>
          </a:stretch>
        </p:blipFill>
        <p:spPr>
          <a:xfrm>
            <a:off x="26257" y="860443"/>
            <a:ext cx="1965247" cy="5976664"/>
          </a:xfrm>
          <a:prstGeom prst="rect">
            <a:avLst/>
          </a:prstGeom>
        </p:spPr>
      </p:pic>
      <p:sp>
        <p:nvSpPr>
          <p:cNvPr id="17" name="Tekstvak 16">
            <a:extLst>
              <a:ext uri="{FF2B5EF4-FFF2-40B4-BE49-F238E27FC236}">
                <a16:creationId xmlns:a16="http://schemas.microsoft.com/office/drawing/2014/main" id="{58F07A3E-01D0-FD40-AA8C-436AB8B965A9}"/>
              </a:ext>
            </a:extLst>
          </p:cNvPr>
          <p:cNvSpPr txBox="1"/>
          <p:nvPr/>
        </p:nvSpPr>
        <p:spPr>
          <a:xfrm>
            <a:off x="-33958" y="728663"/>
            <a:ext cx="2085678" cy="461665"/>
          </a:xfrm>
          <a:prstGeom prst="rect">
            <a:avLst/>
          </a:prstGeom>
          <a:solidFill>
            <a:schemeClr val="accent1"/>
          </a:solidFill>
        </p:spPr>
        <p:txBody>
          <a:bodyPr wrap="square" rtlCol="0">
            <a:spAutoFit/>
          </a:bodyPr>
          <a:lstStyle/>
          <a:p>
            <a:r>
              <a:rPr lang="nl-NL" altLang="nl-NL" sz="2400" dirty="0">
                <a:solidFill>
                  <a:schemeClr val="bg1"/>
                </a:solidFill>
              </a:rPr>
              <a:t>De startleider:</a:t>
            </a:r>
          </a:p>
        </p:txBody>
      </p:sp>
    </p:spTree>
    <p:extLst>
      <p:ext uri="{BB962C8B-B14F-4D97-AF65-F5344CB8AC3E}">
        <p14:creationId xmlns:p14="http://schemas.microsoft.com/office/powerpoint/2010/main" val="813177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DEEE253F-4CA8-1E4B-AB24-4E1EF76D5187}"/>
              </a:ext>
            </a:extLst>
          </p:cNvPr>
          <p:cNvSpPr txBox="1"/>
          <p:nvPr/>
        </p:nvSpPr>
        <p:spPr>
          <a:xfrm>
            <a:off x="4149118" y="1578272"/>
            <a:ext cx="5066770" cy="4154984"/>
          </a:xfrm>
          <a:prstGeom prst="rect">
            <a:avLst/>
          </a:prstGeom>
          <a:noFill/>
        </p:spPr>
        <p:txBody>
          <a:bodyPr wrap="square" rtlCol="0">
            <a:spAutoFit/>
          </a:bodyPr>
          <a:lstStyle/>
          <a:p>
            <a:pPr>
              <a:buClr>
                <a:srgbClr val="FF0000"/>
              </a:buClr>
            </a:pPr>
            <a:r>
              <a:rPr lang="nl-NL" sz="2400" dirty="0"/>
              <a:t>Voor de start (1):</a:t>
            </a:r>
          </a:p>
          <a:p>
            <a:pPr marL="285750" indent="-285750">
              <a:buClr>
                <a:srgbClr val="FF0000"/>
              </a:buClr>
              <a:buFont typeface="Wingdings" pitchFamily="2" charset="2"/>
              <a:buChar char="Ø"/>
            </a:pPr>
            <a:r>
              <a:rPr lang="nl-NL" sz="2400" dirty="0"/>
              <a:t>Letten op de windzak.</a:t>
            </a:r>
          </a:p>
          <a:p>
            <a:pPr marL="285750" indent="-285750">
              <a:buClr>
                <a:srgbClr val="FF0000"/>
              </a:buClr>
              <a:buFont typeface="Wingdings" pitchFamily="2" charset="2"/>
              <a:buChar char="Ø"/>
            </a:pPr>
            <a:endParaRPr lang="nl-NL" sz="2400" dirty="0"/>
          </a:p>
          <a:p>
            <a:pPr>
              <a:buClr>
                <a:srgbClr val="FF0000"/>
              </a:buClr>
            </a:pPr>
            <a:r>
              <a:rPr lang="nl-NL" sz="2400" dirty="0"/>
              <a:t>Bij het rollen over de grond (2):</a:t>
            </a:r>
          </a:p>
          <a:p>
            <a:pPr marL="285750" indent="-285750">
              <a:buClr>
                <a:srgbClr val="FF0000"/>
              </a:buClr>
              <a:buFont typeface="Wingdings" pitchFamily="2" charset="2"/>
              <a:buChar char="Ø"/>
            </a:pPr>
            <a:r>
              <a:rPr lang="nl-NL" sz="2400" dirty="0"/>
              <a:t>Het weerhaaneffect;</a:t>
            </a:r>
          </a:p>
          <a:p>
            <a:pPr marL="285750" indent="-285750">
              <a:buClr>
                <a:srgbClr val="FF0000"/>
              </a:buClr>
              <a:buFont typeface="Wingdings" pitchFamily="2" charset="2"/>
              <a:buChar char="Ø"/>
            </a:pPr>
            <a:r>
              <a:rPr lang="nl-NL" sz="2400" dirty="0"/>
              <a:t>Vleugels horizontaal houden.</a:t>
            </a:r>
          </a:p>
          <a:p>
            <a:pPr marL="285750" indent="-285750">
              <a:buClr>
                <a:srgbClr val="FF0000"/>
              </a:buClr>
              <a:buFont typeface="Wingdings" pitchFamily="2" charset="2"/>
              <a:buChar char="Ø"/>
            </a:pPr>
            <a:endParaRPr lang="nl-NL" sz="2400" dirty="0"/>
          </a:p>
          <a:p>
            <a:pPr>
              <a:buClr>
                <a:srgbClr val="FF0000"/>
              </a:buClr>
            </a:pPr>
            <a:r>
              <a:rPr lang="nl-NL" sz="2400" dirty="0"/>
              <a:t>Op enige hoogte (3):</a:t>
            </a:r>
          </a:p>
          <a:p>
            <a:pPr marL="285750" indent="-285750">
              <a:buClr>
                <a:srgbClr val="FF0000"/>
              </a:buClr>
              <a:buFont typeface="Wingdings" pitchFamily="2" charset="2"/>
              <a:buChar char="Ø"/>
            </a:pPr>
            <a:r>
              <a:rPr lang="nl-NL" sz="2400" dirty="0"/>
              <a:t>Geleidelijk beginnen met opsturen;</a:t>
            </a:r>
          </a:p>
          <a:p>
            <a:pPr marL="285750" indent="-285750">
              <a:buClr>
                <a:srgbClr val="FF0000"/>
              </a:buClr>
              <a:buFont typeface="Wingdings" pitchFamily="2" charset="2"/>
              <a:buChar char="Ø"/>
            </a:pPr>
            <a:r>
              <a:rPr lang="nl-NL" sz="2400" dirty="0"/>
              <a:t>Opsturen met voldoende dwarshelling en slipvrij.</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363998" cy="584775"/>
          </a:xfrm>
          <a:prstGeom prst="rect">
            <a:avLst/>
          </a:prstGeom>
          <a:noFill/>
        </p:spPr>
        <p:txBody>
          <a:bodyPr wrap="none" rtlCol="0">
            <a:spAutoFit/>
          </a:bodyPr>
          <a:lstStyle/>
          <a:p>
            <a:r>
              <a:rPr lang="nl-NL" sz="3200" dirty="0">
                <a:solidFill>
                  <a:schemeClr val="bg1"/>
                </a:solidFill>
              </a:rPr>
              <a:t>6.2.1 DE LIERSTART</a:t>
            </a:r>
          </a:p>
        </p:txBody>
      </p:sp>
      <p:sp>
        <p:nvSpPr>
          <p:cNvPr id="12" name="Rechthoek 11">
            <a:extLst>
              <a:ext uri="{FF2B5EF4-FFF2-40B4-BE49-F238E27FC236}">
                <a16:creationId xmlns:a16="http://schemas.microsoft.com/office/drawing/2014/main" id="{668300F8-68BA-9F4D-8A45-0118CC4D133C}"/>
              </a:ext>
            </a:extLst>
          </p:cNvPr>
          <p:cNvSpPr/>
          <p:nvPr/>
        </p:nvSpPr>
        <p:spPr>
          <a:xfrm>
            <a:off x="4221007" y="715020"/>
            <a:ext cx="3076496" cy="461665"/>
          </a:xfrm>
          <a:prstGeom prst="rect">
            <a:avLst/>
          </a:prstGeom>
          <a:solidFill>
            <a:schemeClr val="accent1"/>
          </a:solidFill>
        </p:spPr>
        <p:txBody>
          <a:bodyPr wrap="square">
            <a:spAutoFit/>
          </a:bodyPr>
          <a:lstStyle/>
          <a:p>
            <a:r>
              <a:rPr lang="nl-NL" sz="2400" dirty="0">
                <a:solidFill>
                  <a:schemeClr val="bg1"/>
                </a:solidFill>
              </a:rPr>
              <a:t>Lierstart met zijwind</a:t>
            </a:r>
          </a:p>
        </p:txBody>
      </p:sp>
      <p:pic>
        <p:nvPicPr>
          <p:cNvPr id="2" name="Afbeelding 1">
            <a:extLst>
              <a:ext uri="{FF2B5EF4-FFF2-40B4-BE49-F238E27FC236}">
                <a16:creationId xmlns:a16="http://schemas.microsoft.com/office/drawing/2014/main" id="{E9A65A34-BD8D-3E4D-BC0D-6E20D490DD5E}"/>
              </a:ext>
            </a:extLst>
          </p:cNvPr>
          <p:cNvPicPr>
            <a:picLocks noChangeAspect="1"/>
          </p:cNvPicPr>
          <p:nvPr/>
        </p:nvPicPr>
        <p:blipFill>
          <a:blip r:embed="rId4"/>
          <a:stretch>
            <a:fillRect/>
          </a:stretch>
        </p:blipFill>
        <p:spPr>
          <a:xfrm>
            <a:off x="393102" y="715020"/>
            <a:ext cx="2886369" cy="6094387"/>
          </a:xfrm>
          <a:prstGeom prst="rect">
            <a:avLst/>
          </a:prstGeom>
        </p:spPr>
      </p:pic>
    </p:spTree>
    <p:extLst>
      <p:ext uri="{BB962C8B-B14F-4D97-AF65-F5344CB8AC3E}">
        <p14:creationId xmlns:p14="http://schemas.microsoft.com/office/powerpoint/2010/main" val="9931936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pic>
        <p:nvPicPr>
          <p:cNvPr id="11" name="Afbeelding 10">
            <a:extLst>
              <a:ext uri="{FF2B5EF4-FFF2-40B4-BE49-F238E27FC236}">
                <a16:creationId xmlns:a16="http://schemas.microsoft.com/office/drawing/2014/main" id="{ABF64208-982B-E84F-AC43-8A696FFBEB66}"/>
              </a:ext>
            </a:extLst>
          </p:cNvPr>
          <p:cNvPicPr>
            <a:picLocks noChangeAspect="1"/>
          </p:cNvPicPr>
          <p:nvPr/>
        </p:nvPicPr>
        <p:blipFill>
          <a:blip r:embed="rId4"/>
          <a:stretch>
            <a:fillRect/>
          </a:stretch>
        </p:blipFill>
        <p:spPr>
          <a:xfrm>
            <a:off x="71258" y="745052"/>
            <a:ext cx="9001484" cy="6000990"/>
          </a:xfrm>
          <a:prstGeom prst="rect">
            <a:avLst/>
          </a:prstGeom>
        </p:spPr>
      </p:pic>
      <p:sp>
        <p:nvSpPr>
          <p:cNvPr id="12" name="Rechthoek 11">
            <a:extLst>
              <a:ext uri="{FF2B5EF4-FFF2-40B4-BE49-F238E27FC236}">
                <a16:creationId xmlns:a16="http://schemas.microsoft.com/office/drawing/2014/main" id="{2A703C96-E193-4A4B-BF4C-D9E1E6157BF7}"/>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sleepstart</a:t>
            </a:r>
          </a:p>
        </p:txBody>
      </p:sp>
    </p:spTree>
    <p:extLst>
      <p:ext uri="{BB962C8B-B14F-4D97-AF65-F5344CB8AC3E}">
        <p14:creationId xmlns:p14="http://schemas.microsoft.com/office/powerpoint/2010/main" val="196490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0" y="2667651"/>
            <a:ext cx="9144000" cy="4154984"/>
          </a:xfrm>
          <a:prstGeom prst="rect">
            <a:avLst/>
          </a:prstGeom>
        </p:spPr>
        <p:txBody>
          <a:bodyPr wrap="square">
            <a:spAutoFit/>
          </a:bodyPr>
          <a:lstStyle/>
          <a:p>
            <a:pPr marL="285750" indent="-285750">
              <a:buClr>
                <a:srgbClr val="FF0000"/>
              </a:buClr>
              <a:buFont typeface="Wingdings" pitchFamily="2" charset="2"/>
              <a:buChar char="Ø"/>
            </a:pPr>
            <a:r>
              <a:rPr lang="nl-NL" sz="2400" dirty="0"/>
              <a:t>Het sleepvliegtuig heeft een </a:t>
            </a:r>
            <a:r>
              <a:rPr lang="nl-NL" sz="2400" dirty="0">
                <a:solidFill>
                  <a:srgbClr val="FF0000"/>
                </a:solidFill>
              </a:rPr>
              <a:t>sleephaak</a:t>
            </a:r>
            <a:r>
              <a:rPr lang="nl-NL" sz="2400" dirty="0"/>
              <a:t> die de sleepvlieger kan </a:t>
            </a:r>
            <a:r>
              <a:rPr lang="nl-NL" sz="2400" dirty="0" err="1"/>
              <a:t>ont-koppelen</a:t>
            </a:r>
            <a:r>
              <a:rPr lang="nl-NL" sz="2400" dirty="0"/>
              <a:t> of een kabel met een oprolautomaat met een </a:t>
            </a:r>
            <a:r>
              <a:rPr lang="nl-NL" sz="2400" dirty="0">
                <a:solidFill>
                  <a:srgbClr val="FF0000"/>
                </a:solidFill>
              </a:rPr>
              <a:t>kapinrichting</a:t>
            </a:r>
            <a:r>
              <a:rPr lang="nl-NL" sz="2400" dirty="0"/>
              <a:t>. </a:t>
            </a:r>
          </a:p>
          <a:p>
            <a:pPr marL="285750" indent="-285750">
              <a:buClr>
                <a:srgbClr val="FF0000"/>
              </a:buClr>
              <a:buFont typeface="Wingdings" pitchFamily="2" charset="2"/>
              <a:buChar char="Ø"/>
            </a:pPr>
            <a:r>
              <a:rPr lang="nl-NL" sz="2400" dirty="0"/>
              <a:t>De sleepbaan moet </a:t>
            </a:r>
            <a:r>
              <a:rPr lang="nl-NL" sz="2400" dirty="0">
                <a:solidFill>
                  <a:srgbClr val="FF0000"/>
                </a:solidFill>
              </a:rPr>
              <a:t>minimaal 600 meter lang zijn en 30 meter breed</a:t>
            </a:r>
            <a:r>
              <a:rPr lang="nl-NL" sz="2400" dirty="0"/>
              <a:t>.</a:t>
            </a:r>
          </a:p>
          <a:p>
            <a:pPr marL="285750" indent="-285750">
              <a:buClr>
                <a:srgbClr val="FF0000"/>
              </a:buClr>
              <a:buFont typeface="Wingdings" pitchFamily="2" charset="2"/>
              <a:buChar char="Ø"/>
            </a:pPr>
            <a:r>
              <a:rPr lang="nl-NL" sz="2400" dirty="0"/>
              <a:t>Er dient een </a:t>
            </a:r>
            <a:r>
              <a:rPr lang="nl-NL" sz="2400" dirty="0">
                <a:solidFill>
                  <a:srgbClr val="FF0000"/>
                </a:solidFill>
              </a:rPr>
              <a:t>afwerpplaats voor de sleepkabel </a:t>
            </a:r>
            <a:r>
              <a:rPr lang="nl-NL" sz="2400" dirty="0"/>
              <a:t>te zijn,</a:t>
            </a:r>
          </a:p>
          <a:p>
            <a:pPr marL="285750" indent="-285750">
              <a:buClr>
                <a:srgbClr val="FF0000"/>
              </a:buClr>
              <a:buFont typeface="Wingdings" pitchFamily="2" charset="2"/>
              <a:buChar char="Ø"/>
            </a:pPr>
            <a:r>
              <a:rPr lang="nl-NL" sz="2400" dirty="0"/>
              <a:t>Het </a:t>
            </a:r>
            <a:r>
              <a:rPr lang="nl-NL" sz="2400" dirty="0">
                <a:solidFill>
                  <a:srgbClr val="FF0000"/>
                </a:solidFill>
              </a:rPr>
              <a:t>tegelijk starten </a:t>
            </a:r>
            <a:r>
              <a:rPr lang="nl-NL" sz="2400" dirty="0"/>
              <a:t>of landen van een TMG of sleepvliegtuig en een zweefvliegtuig is niet toegestaan behalve bij een daalsleep. </a:t>
            </a:r>
          </a:p>
          <a:p>
            <a:pPr marL="285750" indent="-285750">
              <a:buClr>
                <a:srgbClr val="FF0000"/>
              </a:buClr>
              <a:buFont typeface="Wingdings" pitchFamily="2" charset="2"/>
              <a:buChar char="Ø"/>
            </a:pPr>
            <a:r>
              <a:rPr lang="nl-NL" sz="2400" dirty="0"/>
              <a:t>Wanneer de zweefvliegtuigen landen naast de startbaan van het sleepvliegtuig dan moet er </a:t>
            </a:r>
            <a:r>
              <a:rPr lang="nl-NL" sz="2400" dirty="0">
                <a:solidFill>
                  <a:srgbClr val="FF0000"/>
                </a:solidFill>
              </a:rPr>
              <a:t>minimaal 55 m ruimte </a:t>
            </a:r>
            <a:r>
              <a:rPr lang="nl-NL" sz="2400" dirty="0"/>
              <a:t>zitten tussen de as van de landingsbaan en de as van de sleepbaan. </a:t>
            </a:r>
          </a:p>
          <a:p>
            <a:pPr marL="285750" indent="-285750">
              <a:buClr>
                <a:srgbClr val="FF0000"/>
              </a:buClr>
              <a:buFont typeface="Wingdings" pitchFamily="2" charset="2"/>
              <a:buChar char="Ø"/>
            </a:pPr>
            <a:r>
              <a:rPr lang="nl-NL" sz="2400" dirty="0"/>
              <a:t>Slepen mag als op de startplaats een draagbaar blustoestel met een vulling van tenminste </a:t>
            </a:r>
            <a:r>
              <a:rPr lang="nl-NL" sz="2400" dirty="0">
                <a:solidFill>
                  <a:srgbClr val="FF0000"/>
                </a:solidFill>
              </a:rPr>
              <a:t>9 kg bluspoeder </a:t>
            </a:r>
            <a:r>
              <a:rPr lang="nl-NL" sz="2400" dirty="0"/>
              <a:t>aanwezig is. </a:t>
            </a:r>
          </a:p>
        </p:txBody>
      </p:sp>
      <p:pic>
        <p:nvPicPr>
          <p:cNvPr id="4" name="Afbeelding 3">
            <a:extLst>
              <a:ext uri="{FF2B5EF4-FFF2-40B4-BE49-F238E27FC236}">
                <a16:creationId xmlns:a16="http://schemas.microsoft.com/office/drawing/2014/main" id="{AC40BD56-D6CE-5C4E-9202-CC80AD1AC337}"/>
              </a:ext>
            </a:extLst>
          </p:cNvPr>
          <p:cNvPicPr>
            <a:picLocks noChangeAspect="1"/>
          </p:cNvPicPr>
          <p:nvPr/>
        </p:nvPicPr>
        <p:blipFill rotWithShape="1">
          <a:blip r:embed="rId4">
            <a:extLst>
              <a:ext uri="{28A0092B-C50C-407E-A947-70E740481C1C}">
                <a14:useLocalDpi xmlns:a14="http://schemas.microsoft.com/office/drawing/2010/main" val="0"/>
              </a:ext>
            </a:extLst>
          </a:blip>
          <a:srcRect t="9664" b="19656"/>
          <a:stretch/>
        </p:blipFill>
        <p:spPr>
          <a:xfrm>
            <a:off x="0" y="759525"/>
            <a:ext cx="9144000" cy="1737353"/>
          </a:xfrm>
          <a:prstGeom prst="rect">
            <a:avLst/>
          </a:prstGeom>
        </p:spPr>
      </p:pic>
      <p:sp>
        <p:nvSpPr>
          <p:cNvPr id="13" name="Rechthoek 12">
            <a:extLst>
              <a:ext uri="{FF2B5EF4-FFF2-40B4-BE49-F238E27FC236}">
                <a16:creationId xmlns:a16="http://schemas.microsoft.com/office/drawing/2014/main" id="{FA55F166-536B-2A4B-AAC6-5E8834CEBC25}"/>
              </a:ext>
            </a:extLst>
          </p:cNvPr>
          <p:cNvSpPr/>
          <p:nvPr/>
        </p:nvSpPr>
        <p:spPr>
          <a:xfrm>
            <a:off x="0" y="723012"/>
            <a:ext cx="3403827" cy="461665"/>
          </a:xfrm>
          <a:prstGeom prst="rect">
            <a:avLst/>
          </a:prstGeom>
          <a:solidFill>
            <a:schemeClr val="accent1"/>
          </a:solidFill>
        </p:spPr>
        <p:txBody>
          <a:bodyPr wrap="square">
            <a:spAutoFit/>
          </a:bodyPr>
          <a:lstStyle/>
          <a:p>
            <a:r>
              <a:rPr lang="nl-NL" sz="2400" dirty="0">
                <a:solidFill>
                  <a:schemeClr val="bg1"/>
                </a:solidFill>
              </a:rPr>
              <a:t>Voorschriften sleepstart</a:t>
            </a:r>
          </a:p>
        </p:txBody>
      </p:sp>
    </p:spTree>
    <p:extLst>
      <p:ext uri="{BB962C8B-B14F-4D97-AF65-F5344CB8AC3E}">
        <p14:creationId xmlns:p14="http://schemas.microsoft.com/office/powerpoint/2010/main" val="17571157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107504" y="4651101"/>
            <a:ext cx="8928992" cy="2308324"/>
          </a:xfrm>
          <a:prstGeom prst="rect">
            <a:avLst/>
          </a:prstGeom>
        </p:spPr>
        <p:txBody>
          <a:bodyPr wrap="square">
            <a:spAutoFit/>
          </a:bodyPr>
          <a:lstStyle/>
          <a:p>
            <a:pPr marL="285750" indent="-285750">
              <a:buClr>
                <a:srgbClr val="FF0000"/>
              </a:buClr>
              <a:buFont typeface="Wingdings" pitchFamily="2" charset="2"/>
              <a:buChar char="Ø"/>
            </a:pPr>
            <a:r>
              <a:rPr lang="nl-NL" sz="2400" dirty="0"/>
              <a:t>Tijdens een sleep mogen er </a:t>
            </a:r>
            <a:r>
              <a:rPr lang="nl-NL" sz="2400" dirty="0">
                <a:solidFill>
                  <a:srgbClr val="FF0000"/>
                </a:solidFill>
              </a:rPr>
              <a:t>geen kunstvluchten </a:t>
            </a:r>
            <a:r>
              <a:rPr lang="nl-NL" sz="2400" dirty="0"/>
              <a:t>worden uitgevoerd.</a:t>
            </a:r>
          </a:p>
          <a:p>
            <a:pPr marL="285750" indent="-285750">
              <a:buClr>
                <a:srgbClr val="FF0000"/>
              </a:buClr>
              <a:buFont typeface="Wingdings" pitchFamily="2" charset="2"/>
              <a:buChar char="Ø"/>
            </a:pPr>
            <a:r>
              <a:rPr lang="nl-NL" sz="2400" dirty="0"/>
              <a:t>Tijdens het slepen mag alleen de sleepvlieger in het sleepvliegtuig zitten.</a:t>
            </a:r>
          </a:p>
          <a:p>
            <a:pPr marL="285750" indent="-285750">
              <a:buClr>
                <a:srgbClr val="FF0000"/>
              </a:buClr>
              <a:buFont typeface="Wingdings" pitchFamily="2" charset="2"/>
              <a:buChar char="Ø"/>
            </a:pPr>
            <a:r>
              <a:rPr lang="nl-NL" sz="2400" dirty="0"/>
              <a:t>De sleepkabel is ± 60 meter lang. De kabel moet zo lang zijn dat aan de bestuurbaarheid en stabiliteit van het sleepvliegtuig kan worden voldaan. </a:t>
            </a:r>
          </a:p>
        </p:txBody>
      </p:sp>
      <p:pic>
        <p:nvPicPr>
          <p:cNvPr id="12" name="Afbeelding 11">
            <a:extLst>
              <a:ext uri="{FF2B5EF4-FFF2-40B4-BE49-F238E27FC236}">
                <a16:creationId xmlns:a16="http://schemas.microsoft.com/office/drawing/2014/main" id="{A806EBA1-1233-D84E-B786-83056D370860}"/>
              </a:ext>
            </a:extLst>
          </p:cNvPr>
          <p:cNvPicPr>
            <a:picLocks noChangeAspect="1"/>
          </p:cNvPicPr>
          <p:nvPr/>
        </p:nvPicPr>
        <p:blipFill rotWithShape="1">
          <a:blip r:embed="rId4"/>
          <a:srcRect t="16081" b="18443"/>
          <a:stretch/>
        </p:blipFill>
        <p:spPr>
          <a:xfrm>
            <a:off x="395537" y="763614"/>
            <a:ext cx="8540950" cy="3868370"/>
          </a:xfrm>
          <a:prstGeom prst="rect">
            <a:avLst/>
          </a:prstGeom>
        </p:spPr>
      </p:pic>
      <p:pic>
        <p:nvPicPr>
          <p:cNvPr id="13" name="Afbeelding 12">
            <a:extLst>
              <a:ext uri="{FF2B5EF4-FFF2-40B4-BE49-F238E27FC236}">
                <a16:creationId xmlns:a16="http://schemas.microsoft.com/office/drawing/2014/main" id="{C09BDC0B-4F35-BF45-995E-5C3FCA3E893A}"/>
              </a:ext>
            </a:extLst>
          </p:cNvPr>
          <p:cNvPicPr>
            <a:picLocks noChangeAspect="1"/>
          </p:cNvPicPr>
          <p:nvPr/>
        </p:nvPicPr>
        <p:blipFill rotWithShape="1">
          <a:blip r:embed="rId4"/>
          <a:srcRect t="16081" b="18443"/>
          <a:stretch/>
        </p:blipFill>
        <p:spPr>
          <a:xfrm>
            <a:off x="467544" y="764704"/>
            <a:ext cx="8540950" cy="3868370"/>
          </a:xfrm>
          <a:prstGeom prst="rect">
            <a:avLst/>
          </a:prstGeom>
        </p:spPr>
      </p:pic>
      <p:sp>
        <p:nvSpPr>
          <p:cNvPr id="14" name="Rechthoek 13">
            <a:extLst>
              <a:ext uri="{FF2B5EF4-FFF2-40B4-BE49-F238E27FC236}">
                <a16:creationId xmlns:a16="http://schemas.microsoft.com/office/drawing/2014/main" id="{BC50A499-91EF-8846-B3DB-37C039FF7175}"/>
              </a:ext>
            </a:extLst>
          </p:cNvPr>
          <p:cNvSpPr/>
          <p:nvPr/>
        </p:nvSpPr>
        <p:spPr>
          <a:xfrm>
            <a:off x="0" y="723012"/>
            <a:ext cx="3403827" cy="461665"/>
          </a:xfrm>
          <a:prstGeom prst="rect">
            <a:avLst/>
          </a:prstGeom>
          <a:solidFill>
            <a:schemeClr val="accent1"/>
          </a:solidFill>
        </p:spPr>
        <p:txBody>
          <a:bodyPr wrap="square">
            <a:spAutoFit/>
          </a:bodyPr>
          <a:lstStyle/>
          <a:p>
            <a:r>
              <a:rPr lang="nl-NL" sz="2400" dirty="0">
                <a:solidFill>
                  <a:schemeClr val="bg1"/>
                </a:solidFill>
              </a:rPr>
              <a:t>Voorschriften sleepstart</a:t>
            </a:r>
          </a:p>
        </p:txBody>
      </p:sp>
    </p:spTree>
    <p:extLst>
      <p:ext uri="{BB962C8B-B14F-4D97-AF65-F5344CB8AC3E}">
        <p14:creationId xmlns:p14="http://schemas.microsoft.com/office/powerpoint/2010/main" val="39915083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1430" y="3143803"/>
            <a:ext cx="8971119" cy="3785652"/>
          </a:xfrm>
          <a:prstGeom prst="rect">
            <a:avLst/>
          </a:prstGeom>
        </p:spPr>
        <p:txBody>
          <a:bodyPr wrap="square">
            <a:spAutoFit/>
          </a:bodyPr>
          <a:lstStyle/>
          <a:p>
            <a:pPr marL="285750" indent="-285750">
              <a:buClr>
                <a:srgbClr val="FF0000"/>
              </a:buClr>
              <a:buFont typeface="Wingdings" pitchFamily="2" charset="2"/>
              <a:buChar char="Ø"/>
            </a:pPr>
            <a:r>
              <a:rPr lang="nl-NL" sz="2400" dirty="0"/>
              <a:t>Aan de kant van het zweefvliegtuig moet een </a:t>
            </a:r>
            <a:r>
              <a:rPr lang="nl-NL" sz="2400" dirty="0">
                <a:solidFill>
                  <a:srgbClr val="FF0000"/>
                </a:solidFill>
              </a:rPr>
              <a:t>breukstuk</a:t>
            </a:r>
            <a:r>
              <a:rPr lang="nl-NL" sz="2400" dirty="0"/>
              <a:t> zitten met de sterkte die het vlieghandboek van het zweefvliegtuig voorschrijft.</a:t>
            </a:r>
          </a:p>
          <a:p>
            <a:pPr marL="285750" indent="-285750">
              <a:buClr>
                <a:srgbClr val="FF0000"/>
              </a:buClr>
              <a:buFont typeface="Wingdings" pitchFamily="2" charset="2"/>
              <a:buChar char="Ø"/>
            </a:pPr>
            <a:r>
              <a:rPr lang="nl-NL" sz="2400" dirty="0"/>
              <a:t>De treksterkte van de kabel moet minimaal </a:t>
            </a:r>
            <a:r>
              <a:rPr lang="nl-NL" sz="2400" dirty="0">
                <a:solidFill>
                  <a:srgbClr val="FF0000"/>
                </a:solidFill>
              </a:rPr>
              <a:t>1,5 maal de sterkte </a:t>
            </a:r>
            <a:r>
              <a:rPr lang="nl-NL" sz="2400" dirty="0"/>
              <a:t>van het gebruikte </a:t>
            </a:r>
            <a:r>
              <a:rPr lang="nl-NL" sz="2400" dirty="0">
                <a:solidFill>
                  <a:srgbClr val="FF0000"/>
                </a:solidFill>
              </a:rPr>
              <a:t>breukstuk</a:t>
            </a:r>
            <a:r>
              <a:rPr lang="nl-NL" sz="2400" dirty="0"/>
              <a:t> voor slepen zijn.</a:t>
            </a:r>
          </a:p>
          <a:p>
            <a:pPr marL="285750" indent="-285750">
              <a:buClr>
                <a:srgbClr val="FF0000"/>
              </a:buClr>
              <a:buFont typeface="Wingdings" pitchFamily="2" charset="2"/>
              <a:buChar char="Ø"/>
            </a:pPr>
            <a:r>
              <a:rPr lang="nl-NL" sz="2400" dirty="0"/>
              <a:t>Het sleepvliegtuig moet in staat zijn om het zweefvliegtuig bij windstil, op een kort gemaaide grasbaan over een </a:t>
            </a:r>
            <a:r>
              <a:rPr lang="nl-NL" sz="2400" dirty="0">
                <a:solidFill>
                  <a:srgbClr val="FF0000"/>
                </a:solidFill>
              </a:rPr>
              <a:t>afstand 600 </a:t>
            </a:r>
            <a:r>
              <a:rPr lang="nl-NL" sz="2400" dirty="0"/>
              <a:t>meter, minimaal </a:t>
            </a:r>
            <a:r>
              <a:rPr lang="nl-NL" sz="2400" dirty="0">
                <a:solidFill>
                  <a:srgbClr val="FF0000"/>
                </a:solidFill>
              </a:rPr>
              <a:t>15 meter omhoog </a:t>
            </a:r>
            <a:r>
              <a:rPr lang="nl-NL" sz="2400" dirty="0"/>
              <a:t>gesleept te hebben.  </a:t>
            </a:r>
          </a:p>
          <a:p>
            <a:pPr marL="285750" indent="-285750">
              <a:buClr>
                <a:srgbClr val="FF0000"/>
              </a:buClr>
              <a:buFont typeface="Wingdings" pitchFamily="2" charset="2"/>
              <a:buChar char="Ø"/>
            </a:pPr>
            <a:r>
              <a:rPr lang="nl-NL" sz="2400" dirty="0"/>
              <a:t>De sleepkabel wordt vastgemaakt aan de neushaak. Bij vliegtuigen zonder neushaak wordt de kabel aan de zwaartepuntshaak bevestigd</a:t>
            </a:r>
          </a:p>
        </p:txBody>
      </p:sp>
      <p:pic>
        <p:nvPicPr>
          <p:cNvPr id="4" name="Afbeelding 3">
            <a:extLst>
              <a:ext uri="{FF2B5EF4-FFF2-40B4-BE49-F238E27FC236}">
                <a16:creationId xmlns:a16="http://schemas.microsoft.com/office/drawing/2014/main" id="{9998133A-ABA4-EE4F-9C65-94A6BB988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910" y="722075"/>
            <a:ext cx="8752188" cy="2346883"/>
          </a:xfrm>
          <a:prstGeom prst="rect">
            <a:avLst/>
          </a:prstGeom>
        </p:spPr>
      </p:pic>
      <p:sp>
        <p:nvSpPr>
          <p:cNvPr id="15" name="Rechthoek 14">
            <a:extLst>
              <a:ext uri="{FF2B5EF4-FFF2-40B4-BE49-F238E27FC236}">
                <a16:creationId xmlns:a16="http://schemas.microsoft.com/office/drawing/2014/main" id="{AD85B5FD-3D13-6F40-A376-E2E412B81629}"/>
              </a:ext>
            </a:extLst>
          </p:cNvPr>
          <p:cNvSpPr/>
          <p:nvPr/>
        </p:nvSpPr>
        <p:spPr>
          <a:xfrm>
            <a:off x="153910" y="2599315"/>
            <a:ext cx="3403827" cy="461665"/>
          </a:xfrm>
          <a:prstGeom prst="rect">
            <a:avLst/>
          </a:prstGeom>
          <a:solidFill>
            <a:schemeClr val="accent1"/>
          </a:solidFill>
        </p:spPr>
        <p:txBody>
          <a:bodyPr wrap="square">
            <a:spAutoFit/>
          </a:bodyPr>
          <a:lstStyle/>
          <a:p>
            <a:r>
              <a:rPr lang="nl-NL" sz="2400" dirty="0">
                <a:solidFill>
                  <a:schemeClr val="bg1"/>
                </a:solidFill>
              </a:rPr>
              <a:t>Voorschriften sleepstart</a:t>
            </a:r>
          </a:p>
        </p:txBody>
      </p:sp>
    </p:spTree>
    <p:extLst>
      <p:ext uri="{BB962C8B-B14F-4D97-AF65-F5344CB8AC3E}">
        <p14:creationId xmlns:p14="http://schemas.microsoft.com/office/powerpoint/2010/main" val="20088576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16044" y="5622306"/>
            <a:ext cx="9236476" cy="1200329"/>
          </a:xfrm>
          <a:prstGeom prst="rect">
            <a:avLst/>
          </a:prstGeom>
        </p:spPr>
        <p:txBody>
          <a:bodyPr wrap="square">
            <a:spAutoFit/>
          </a:bodyPr>
          <a:lstStyle/>
          <a:p>
            <a:pPr marL="285750" indent="-285750">
              <a:buClr>
                <a:srgbClr val="FF0000"/>
              </a:buClr>
              <a:buFont typeface="Wingdings" pitchFamily="2" charset="2"/>
              <a:buChar char="Ø"/>
            </a:pPr>
            <a:r>
              <a:rPr lang="nl-NL" sz="2400" dirty="0"/>
              <a:t>Straktrekken: buigen en strekken van de armen naar het hoofd toe (A). </a:t>
            </a:r>
          </a:p>
          <a:p>
            <a:pPr marL="285750" indent="-285750">
              <a:buClr>
                <a:srgbClr val="FF0000"/>
              </a:buClr>
              <a:buFont typeface="Wingdings" pitchFamily="2" charset="2"/>
              <a:buChar char="Ø"/>
            </a:pPr>
            <a:r>
              <a:rPr lang="nl-NL" sz="2400" dirty="0"/>
              <a:t>Strak: beide handen in de vliegrichting te houden (B). </a:t>
            </a:r>
          </a:p>
          <a:p>
            <a:pPr marL="285750" indent="-285750">
              <a:buClr>
                <a:srgbClr val="FF0000"/>
              </a:buClr>
              <a:buFont typeface="Wingdings" pitchFamily="2" charset="2"/>
              <a:buChar char="Ø"/>
            </a:pPr>
            <a:r>
              <a:rPr lang="nl-NL" sz="2400" dirty="0"/>
              <a:t>Start afbreken: gekruiste armen (C). </a:t>
            </a:r>
          </a:p>
        </p:txBody>
      </p:sp>
      <p:pic>
        <p:nvPicPr>
          <p:cNvPr id="3" name="Afbeelding 2">
            <a:extLst>
              <a:ext uri="{FF2B5EF4-FFF2-40B4-BE49-F238E27FC236}">
                <a16:creationId xmlns:a16="http://schemas.microsoft.com/office/drawing/2014/main" id="{40059EF8-9CC5-F94B-B161-31B731C05946}"/>
              </a:ext>
            </a:extLst>
          </p:cNvPr>
          <p:cNvPicPr>
            <a:picLocks noChangeAspect="1"/>
          </p:cNvPicPr>
          <p:nvPr/>
        </p:nvPicPr>
        <p:blipFill>
          <a:blip r:embed="rId4"/>
          <a:stretch>
            <a:fillRect/>
          </a:stretch>
        </p:blipFill>
        <p:spPr>
          <a:xfrm>
            <a:off x="1357917" y="794410"/>
            <a:ext cx="6408712" cy="4827896"/>
          </a:xfrm>
          <a:prstGeom prst="rect">
            <a:avLst/>
          </a:prstGeom>
        </p:spPr>
      </p:pic>
      <p:sp>
        <p:nvSpPr>
          <p:cNvPr id="12" name="Rechthoek 11">
            <a:extLst>
              <a:ext uri="{FF2B5EF4-FFF2-40B4-BE49-F238E27FC236}">
                <a16:creationId xmlns:a16="http://schemas.microsoft.com/office/drawing/2014/main" id="{45FEF429-6A6D-4B4E-8872-843CFE36AFFE}"/>
              </a:ext>
            </a:extLst>
          </p:cNvPr>
          <p:cNvSpPr/>
          <p:nvPr/>
        </p:nvSpPr>
        <p:spPr>
          <a:xfrm>
            <a:off x="16044" y="697175"/>
            <a:ext cx="2683747" cy="461665"/>
          </a:xfrm>
          <a:prstGeom prst="rect">
            <a:avLst/>
          </a:prstGeom>
          <a:solidFill>
            <a:schemeClr val="accent1"/>
          </a:solidFill>
        </p:spPr>
        <p:txBody>
          <a:bodyPr wrap="square">
            <a:spAutoFit/>
          </a:bodyPr>
          <a:lstStyle/>
          <a:p>
            <a:r>
              <a:rPr lang="nl-NL" sz="2400" dirty="0">
                <a:solidFill>
                  <a:schemeClr val="bg1"/>
                </a:solidFill>
              </a:rPr>
              <a:t>Tekens marshaller</a:t>
            </a:r>
          </a:p>
        </p:txBody>
      </p:sp>
    </p:spTree>
    <p:extLst>
      <p:ext uri="{BB962C8B-B14F-4D97-AF65-F5344CB8AC3E}">
        <p14:creationId xmlns:p14="http://schemas.microsoft.com/office/powerpoint/2010/main" val="2315522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14" name="Rechthoek 13">
            <a:extLst>
              <a:ext uri="{FF2B5EF4-FFF2-40B4-BE49-F238E27FC236}">
                <a16:creationId xmlns:a16="http://schemas.microsoft.com/office/drawing/2014/main" id="{CAA43604-A388-5243-9501-A6D44D6AECFB}"/>
              </a:ext>
            </a:extLst>
          </p:cNvPr>
          <p:cNvSpPr/>
          <p:nvPr/>
        </p:nvSpPr>
        <p:spPr>
          <a:xfrm>
            <a:off x="0" y="706245"/>
            <a:ext cx="1749183" cy="830997"/>
          </a:xfrm>
          <a:prstGeom prst="rect">
            <a:avLst/>
          </a:prstGeom>
          <a:solidFill>
            <a:schemeClr val="accent1"/>
          </a:solidFill>
        </p:spPr>
        <p:txBody>
          <a:bodyPr wrap="square">
            <a:spAutoFit/>
          </a:bodyPr>
          <a:lstStyle/>
          <a:p>
            <a:r>
              <a:rPr lang="nl-NL" sz="2400" dirty="0">
                <a:solidFill>
                  <a:schemeClr val="bg1"/>
                </a:solidFill>
              </a:rPr>
              <a:t>Procedures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1749183" y="635404"/>
            <a:ext cx="7517900" cy="6001643"/>
          </a:xfrm>
          <a:prstGeom prst="rect">
            <a:avLst/>
          </a:prstGeom>
        </p:spPr>
        <p:txBody>
          <a:bodyPr wrap="square">
            <a:spAutoFit/>
          </a:bodyPr>
          <a:lstStyle/>
          <a:p>
            <a:pPr>
              <a:buClr>
                <a:srgbClr val="FF0000"/>
              </a:buClr>
            </a:pPr>
            <a:r>
              <a:rPr lang="nl-NL" sz="2400" dirty="0">
                <a:highlight>
                  <a:srgbClr val="C0C0C0"/>
                </a:highlight>
              </a:rPr>
              <a:t>Voor de start: </a:t>
            </a:r>
          </a:p>
          <a:p>
            <a:pPr marL="285750" indent="-285750">
              <a:buClr>
                <a:srgbClr val="FF0000"/>
              </a:buClr>
              <a:buFont typeface="Wingdings" pitchFamily="2" charset="2"/>
              <a:buChar char="Ø"/>
            </a:pPr>
            <a:r>
              <a:rPr lang="nl-NL" sz="2400" dirty="0"/>
              <a:t>Trim voor neutraal;</a:t>
            </a:r>
          </a:p>
          <a:p>
            <a:pPr marL="285750" indent="-285750">
              <a:buClr>
                <a:srgbClr val="FF0000"/>
              </a:buClr>
              <a:buFont typeface="Wingdings" pitchFamily="2" charset="2"/>
              <a:buChar char="Ø"/>
            </a:pPr>
            <a:r>
              <a:rPr lang="nl-NL" sz="2400" dirty="0"/>
              <a:t>Veld vrij en checken windrichting;</a:t>
            </a:r>
          </a:p>
          <a:p>
            <a:pPr marL="285750" indent="-285750">
              <a:buClr>
                <a:srgbClr val="FF0000"/>
              </a:buClr>
              <a:buFont typeface="Wingdings" pitchFamily="2" charset="2"/>
              <a:buChar char="Ø"/>
            </a:pPr>
            <a:r>
              <a:rPr lang="nl-NL" sz="2400" dirty="0"/>
              <a:t>Voldoende afstand tot obstakels.</a:t>
            </a:r>
          </a:p>
          <a:p>
            <a:pPr>
              <a:buClr>
                <a:srgbClr val="FF0000"/>
              </a:buClr>
            </a:pPr>
            <a:r>
              <a:rPr lang="nl-NL" sz="2400" dirty="0">
                <a:highlight>
                  <a:srgbClr val="C0C0C0"/>
                </a:highlight>
              </a:rPr>
              <a:t>Tijdens het rollen: </a:t>
            </a:r>
          </a:p>
          <a:p>
            <a:pPr marL="285750" indent="-285750">
              <a:buClr>
                <a:srgbClr val="FF0000"/>
              </a:buClr>
              <a:buFont typeface="Wingdings" pitchFamily="2" charset="2"/>
              <a:buChar char="Ø"/>
            </a:pPr>
            <a:r>
              <a:rPr lang="nl-NL" sz="2400" dirty="0"/>
              <a:t>Vleugels horizontaal houden en propwash opvangen;</a:t>
            </a:r>
          </a:p>
          <a:p>
            <a:pPr marL="285750" indent="-285750">
              <a:buClr>
                <a:srgbClr val="FF0000"/>
              </a:buClr>
              <a:buFont typeface="Wingdings" pitchFamily="2" charset="2"/>
              <a:buChar char="Ø"/>
            </a:pPr>
            <a:r>
              <a:rPr lang="nl-NL" sz="2400" dirty="0"/>
              <a:t>Grote roeruitslagen geven;</a:t>
            </a:r>
          </a:p>
          <a:p>
            <a:pPr marL="285750" indent="-285750">
              <a:buClr>
                <a:srgbClr val="FF0000"/>
              </a:buClr>
              <a:buFont typeface="Wingdings" pitchFamily="2" charset="2"/>
              <a:buChar char="Ø"/>
            </a:pPr>
            <a:r>
              <a:rPr lang="nl-NL" sz="2400" dirty="0"/>
              <a:t>Balanceren op het hoofdwiel;</a:t>
            </a:r>
          </a:p>
          <a:p>
            <a:pPr marL="285750" indent="-285750">
              <a:buClr>
                <a:srgbClr val="FF0000"/>
              </a:buClr>
              <a:buFont typeface="Wingdings" pitchFamily="2" charset="2"/>
              <a:buChar char="Ø"/>
            </a:pPr>
            <a:r>
              <a:rPr lang="nl-NL" sz="2400" dirty="0"/>
              <a:t>Ontkoppelen als het zweefvliegtuig uitbreekt.</a:t>
            </a:r>
          </a:p>
          <a:p>
            <a:pPr>
              <a:buClr>
                <a:srgbClr val="FF0000"/>
              </a:buClr>
            </a:pPr>
            <a:r>
              <a:rPr lang="nl-NL" sz="2400" dirty="0">
                <a:highlight>
                  <a:srgbClr val="C0C0C0"/>
                </a:highlight>
              </a:rPr>
              <a:t>Tijdens het slepen: </a:t>
            </a:r>
          </a:p>
          <a:p>
            <a:pPr marL="285750" indent="-285750">
              <a:buClr>
                <a:srgbClr val="FF0000"/>
              </a:buClr>
              <a:buFont typeface="Wingdings" pitchFamily="2" charset="2"/>
              <a:buChar char="Ø"/>
            </a:pPr>
            <a:r>
              <a:rPr lang="nl-NL" sz="2400" dirty="0"/>
              <a:t>Na het loskomen laag blijven;</a:t>
            </a:r>
          </a:p>
          <a:p>
            <a:pPr marL="285750" indent="-285750">
              <a:buClr>
                <a:srgbClr val="FF0000"/>
              </a:buClr>
              <a:buFont typeface="Wingdings" pitchFamily="2" charset="2"/>
              <a:buChar char="Ø"/>
            </a:pPr>
            <a:r>
              <a:rPr lang="nl-NL" sz="2400" dirty="0"/>
              <a:t>Een bocht niet afsnijden;</a:t>
            </a:r>
          </a:p>
          <a:p>
            <a:pPr marL="285750" indent="-285750">
              <a:buClr>
                <a:srgbClr val="FF0000"/>
              </a:buClr>
              <a:buFont typeface="Wingdings" pitchFamily="2" charset="2"/>
              <a:buChar char="Ø"/>
            </a:pPr>
            <a:r>
              <a:rPr lang="nl-NL" sz="2400" dirty="0"/>
              <a:t>Te slap hangen sleepkabel: iets slippen of kleppen iets open.</a:t>
            </a:r>
          </a:p>
          <a:p>
            <a:pPr>
              <a:buClr>
                <a:srgbClr val="FF0000"/>
              </a:buClr>
            </a:pPr>
            <a:r>
              <a:rPr lang="nl-NL" sz="2400" dirty="0">
                <a:highlight>
                  <a:srgbClr val="C0C0C0"/>
                </a:highlight>
              </a:rPr>
              <a:t>Na het ontkoppelen</a:t>
            </a:r>
            <a:r>
              <a:rPr lang="nl-NL" sz="2400" dirty="0"/>
              <a:t>: </a:t>
            </a:r>
          </a:p>
          <a:p>
            <a:pPr marL="285750" indent="-285750">
              <a:buClr>
                <a:srgbClr val="FF0000"/>
              </a:buClr>
              <a:buFont typeface="Wingdings" pitchFamily="2" charset="2"/>
              <a:buChar char="Ø"/>
            </a:pPr>
            <a:r>
              <a:rPr lang="nl-NL" sz="2400" dirty="0"/>
              <a:t>Kijken of de kabel los is en dan een bocht inzetten.</a:t>
            </a:r>
          </a:p>
        </p:txBody>
      </p:sp>
    </p:spTree>
    <p:extLst>
      <p:ext uri="{BB962C8B-B14F-4D97-AF65-F5344CB8AC3E}">
        <p14:creationId xmlns:p14="http://schemas.microsoft.com/office/powerpoint/2010/main" val="2928862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16045" y="2883708"/>
            <a:ext cx="8965928" cy="3785652"/>
          </a:xfrm>
          <a:prstGeom prst="rect">
            <a:avLst/>
          </a:prstGeom>
        </p:spPr>
        <p:txBody>
          <a:bodyPr wrap="square">
            <a:spAutoFit/>
          </a:bodyPr>
          <a:lstStyle/>
          <a:p>
            <a:pPr marL="285750" indent="-285750">
              <a:buClr>
                <a:srgbClr val="FF0000"/>
              </a:buClr>
              <a:buFont typeface="Wingdings" pitchFamily="2" charset="2"/>
              <a:buChar char="Ø"/>
            </a:pPr>
            <a:r>
              <a:rPr lang="nl-NL" sz="2400" dirty="0"/>
              <a:t>Bij een zweefvliegtuig met een neuswiel bevindt het zwaartepunt zich voor het hoofdwiel. Je moet het </a:t>
            </a:r>
            <a:r>
              <a:rPr lang="nl-NL" sz="2400" dirty="0">
                <a:solidFill>
                  <a:srgbClr val="FF0000"/>
                </a:solidFill>
              </a:rPr>
              <a:t>neuswiel van de grond trekken</a:t>
            </a:r>
            <a:r>
              <a:rPr lang="nl-NL" sz="2400" dirty="0"/>
              <a:t>.</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Een zweefvliegtuig </a:t>
            </a:r>
            <a:r>
              <a:rPr lang="nl-NL" sz="2400" dirty="0">
                <a:solidFill>
                  <a:srgbClr val="FF0000"/>
                </a:solidFill>
              </a:rPr>
              <a:t>zonder neuswiel </a:t>
            </a:r>
            <a:r>
              <a:rPr lang="nl-NL" sz="2400" dirty="0"/>
              <a:t>heeft het zwaartepunt achter het hoofdwiel. Om de staart van de grond te krijgen moet je de </a:t>
            </a:r>
            <a:r>
              <a:rPr lang="nl-NL" sz="2400" dirty="0">
                <a:solidFill>
                  <a:srgbClr val="FF0000"/>
                </a:solidFill>
              </a:rPr>
              <a:t>stuurknuppel naar voren doen</a:t>
            </a:r>
            <a:r>
              <a:rPr lang="nl-NL" sz="2400" dirty="0"/>
              <a:t>.</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De propeller van het sleepvliegtuig veroorzaakt een behoorlijke slipstroom. Om niet in deze propellerslipstroom te komen ga je iets hoger vliegen. Je kiest jouw </a:t>
            </a:r>
            <a:r>
              <a:rPr lang="nl-NL" sz="2400" dirty="0">
                <a:solidFill>
                  <a:srgbClr val="FF0000"/>
                </a:solidFill>
              </a:rPr>
              <a:t>positie iets boven de slipstroom</a:t>
            </a:r>
            <a:r>
              <a:rPr lang="nl-NL" sz="2400" dirty="0"/>
              <a:t>.</a:t>
            </a:r>
          </a:p>
        </p:txBody>
      </p:sp>
      <p:pic>
        <p:nvPicPr>
          <p:cNvPr id="3" name="Afbeelding 2">
            <a:extLst>
              <a:ext uri="{FF2B5EF4-FFF2-40B4-BE49-F238E27FC236}">
                <a16:creationId xmlns:a16="http://schemas.microsoft.com/office/drawing/2014/main" id="{CA4536C1-AF69-FC49-BFB4-E18360822828}"/>
              </a:ext>
            </a:extLst>
          </p:cNvPr>
          <p:cNvPicPr>
            <a:picLocks noChangeAspect="1"/>
          </p:cNvPicPr>
          <p:nvPr/>
        </p:nvPicPr>
        <p:blipFill>
          <a:blip r:embed="rId4"/>
          <a:stretch>
            <a:fillRect/>
          </a:stretch>
        </p:blipFill>
        <p:spPr>
          <a:xfrm>
            <a:off x="16045" y="763612"/>
            <a:ext cx="8965928" cy="1987447"/>
          </a:xfrm>
          <a:prstGeom prst="rect">
            <a:avLst/>
          </a:prstGeom>
        </p:spPr>
      </p:pic>
      <p:sp>
        <p:nvSpPr>
          <p:cNvPr id="12" name="Rechthoek 11">
            <a:extLst>
              <a:ext uri="{FF2B5EF4-FFF2-40B4-BE49-F238E27FC236}">
                <a16:creationId xmlns:a16="http://schemas.microsoft.com/office/drawing/2014/main" id="{76022B68-6799-BF48-9A71-070305B23F78}"/>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sleepstart</a:t>
            </a:r>
          </a:p>
        </p:txBody>
      </p:sp>
    </p:spTree>
    <p:extLst>
      <p:ext uri="{BB962C8B-B14F-4D97-AF65-F5344CB8AC3E}">
        <p14:creationId xmlns:p14="http://schemas.microsoft.com/office/powerpoint/2010/main" val="4401608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14" name="Rechthoek 13">
            <a:extLst>
              <a:ext uri="{FF2B5EF4-FFF2-40B4-BE49-F238E27FC236}">
                <a16:creationId xmlns:a16="http://schemas.microsoft.com/office/drawing/2014/main" id="{CAA43604-A388-5243-9501-A6D44D6AECFB}"/>
              </a:ext>
            </a:extLst>
          </p:cNvPr>
          <p:cNvSpPr/>
          <p:nvPr/>
        </p:nvSpPr>
        <p:spPr>
          <a:xfrm>
            <a:off x="0" y="3328055"/>
            <a:ext cx="3431251" cy="461665"/>
          </a:xfrm>
          <a:prstGeom prst="rect">
            <a:avLst/>
          </a:prstGeom>
          <a:solidFill>
            <a:schemeClr val="accent1"/>
          </a:solidFill>
        </p:spPr>
        <p:txBody>
          <a:bodyPr wrap="square">
            <a:spAutoFit/>
          </a:bodyPr>
          <a:lstStyle/>
          <a:p>
            <a:r>
              <a:rPr lang="nl-NL" sz="2400" dirty="0">
                <a:solidFill>
                  <a:schemeClr val="bg1"/>
                </a:solidFill>
              </a:rPr>
              <a:t>Het maken van een bocht</a:t>
            </a:r>
          </a:p>
        </p:txBody>
      </p:sp>
      <p:sp>
        <p:nvSpPr>
          <p:cNvPr id="2" name="Rechthoek 1">
            <a:extLst>
              <a:ext uri="{FF2B5EF4-FFF2-40B4-BE49-F238E27FC236}">
                <a16:creationId xmlns:a16="http://schemas.microsoft.com/office/drawing/2014/main" id="{6F854A19-43BC-B14A-88DC-795C82A55B3D}"/>
              </a:ext>
            </a:extLst>
          </p:cNvPr>
          <p:cNvSpPr/>
          <p:nvPr/>
        </p:nvSpPr>
        <p:spPr>
          <a:xfrm>
            <a:off x="4976968" y="754208"/>
            <a:ext cx="4152458" cy="5632311"/>
          </a:xfrm>
          <a:prstGeom prst="rect">
            <a:avLst/>
          </a:prstGeom>
        </p:spPr>
        <p:txBody>
          <a:bodyPr wrap="square">
            <a:spAutoFit/>
          </a:bodyPr>
          <a:lstStyle/>
          <a:p>
            <a:pPr marL="285750" indent="-285750">
              <a:buClr>
                <a:srgbClr val="FF0000"/>
              </a:buClr>
              <a:buFont typeface="Wingdings" pitchFamily="2" charset="2"/>
              <a:buChar char="Ø"/>
            </a:pPr>
            <a:r>
              <a:rPr lang="nl-NL" sz="2400" dirty="0"/>
              <a:t>Wanneer het sleepvliegtuig een bocht inzet, probeer je zijn cirkel te volgen.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Ga je binnendoor en dan haal je het sleepvliegtuig in.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 Begin daarom een paar seconden later aan de bocht (1),</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Neem dan dezelfde helling aan als het sleepvliegtuig en richt de neus op de buitenste tip van het sleepvliegtuig (2).</a:t>
            </a:r>
          </a:p>
        </p:txBody>
      </p:sp>
      <p:pic>
        <p:nvPicPr>
          <p:cNvPr id="3" name="Afbeelding 2">
            <a:extLst>
              <a:ext uri="{FF2B5EF4-FFF2-40B4-BE49-F238E27FC236}">
                <a16:creationId xmlns:a16="http://schemas.microsoft.com/office/drawing/2014/main" id="{E387CDE4-181C-994D-B44B-169D436A225B}"/>
              </a:ext>
            </a:extLst>
          </p:cNvPr>
          <p:cNvPicPr>
            <a:picLocks noChangeAspect="1"/>
          </p:cNvPicPr>
          <p:nvPr/>
        </p:nvPicPr>
        <p:blipFill>
          <a:blip r:embed="rId4"/>
          <a:stretch>
            <a:fillRect/>
          </a:stretch>
        </p:blipFill>
        <p:spPr>
          <a:xfrm>
            <a:off x="14574" y="750622"/>
            <a:ext cx="5004048" cy="2337300"/>
          </a:xfrm>
          <a:prstGeom prst="rect">
            <a:avLst/>
          </a:prstGeom>
        </p:spPr>
      </p:pic>
      <p:pic>
        <p:nvPicPr>
          <p:cNvPr id="4" name="Afbeelding 3">
            <a:extLst>
              <a:ext uri="{FF2B5EF4-FFF2-40B4-BE49-F238E27FC236}">
                <a16:creationId xmlns:a16="http://schemas.microsoft.com/office/drawing/2014/main" id="{8B9BBD50-4545-5440-A048-1659CC6A7EB3}"/>
              </a:ext>
            </a:extLst>
          </p:cNvPr>
          <p:cNvPicPr>
            <a:picLocks noChangeAspect="1"/>
          </p:cNvPicPr>
          <p:nvPr/>
        </p:nvPicPr>
        <p:blipFill>
          <a:blip r:embed="rId5"/>
          <a:stretch>
            <a:fillRect/>
          </a:stretch>
        </p:blipFill>
        <p:spPr>
          <a:xfrm>
            <a:off x="0" y="4029853"/>
            <a:ext cx="5018620" cy="2288491"/>
          </a:xfrm>
          <a:prstGeom prst="rect">
            <a:avLst/>
          </a:prstGeom>
        </p:spPr>
      </p:pic>
    </p:spTree>
    <p:extLst>
      <p:ext uri="{BB962C8B-B14F-4D97-AF65-F5344CB8AC3E}">
        <p14:creationId xmlns:p14="http://schemas.microsoft.com/office/powerpoint/2010/main" val="39119346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4703842" y="2916538"/>
            <a:ext cx="4327972" cy="3416320"/>
          </a:xfrm>
          <a:prstGeom prst="rect">
            <a:avLst/>
          </a:prstGeom>
        </p:spPr>
        <p:txBody>
          <a:bodyPr wrap="square">
            <a:spAutoFit/>
          </a:bodyPr>
          <a:lstStyle/>
          <a:p>
            <a:pPr marL="285750" indent="-285750">
              <a:buClr>
                <a:srgbClr val="FF0000"/>
              </a:buClr>
              <a:buFont typeface="Wingdings" pitchFamily="2" charset="2"/>
              <a:buChar char="Ø"/>
            </a:pPr>
            <a:r>
              <a:rPr lang="nl-NL" sz="2400" dirty="0"/>
              <a:t>Hangt de kabel behoorlijk door (1), dan slip je iets.</a:t>
            </a:r>
          </a:p>
          <a:p>
            <a:pPr>
              <a:buClr>
                <a:srgbClr val="FF0000"/>
              </a:buClr>
            </a:pPr>
            <a:r>
              <a:rPr lang="nl-NL" sz="2400" dirty="0"/>
              <a:t> </a:t>
            </a:r>
          </a:p>
          <a:p>
            <a:pPr marL="285750" indent="-285750">
              <a:buClr>
                <a:srgbClr val="FF0000"/>
              </a:buClr>
              <a:buFont typeface="Wingdings" pitchFamily="2" charset="2"/>
              <a:buChar char="Ø"/>
            </a:pPr>
            <a:r>
              <a:rPr lang="nl-NL" sz="2400" dirty="0"/>
              <a:t>Helpt dat onvoldoende dan open je de kleppen iets. </a:t>
            </a:r>
          </a:p>
          <a:p>
            <a:pPr>
              <a:buClr>
                <a:srgbClr val="FF0000"/>
              </a:buClr>
            </a:pPr>
            <a:endParaRPr lang="nl-NL" sz="2400" dirty="0"/>
          </a:p>
          <a:p>
            <a:pPr marL="285750" indent="-285750">
              <a:buClr>
                <a:srgbClr val="FF0000"/>
              </a:buClr>
              <a:buFont typeface="Wingdings" pitchFamily="2" charset="2"/>
              <a:buChar char="Ø"/>
            </a:pPr>
            <a:r>
              <a:rPr lang="nl-NL" sz="2400" dirty="0"/>
              <a:t>Voordat de kabel helemaal strak is, sluit je de kleppen weer (2).</a:t>
            </a:r>
          </a:p>
        </p:txBody>
      </p:sp>
      <p:pic>
        <p:nvPicPr>
          <p:cNvPr id="4" name="Afbeelding 3">
            <a:extLst>
              <a:ext uri="{FF2B5EF4-FFF2-40B4-BE49-F238E27FC236}">
                <a16:creationId xmlns:a16="http://schemas.microsoft.com/office/drawing/2014/main" id="{FC610F88-2D6C-E547-BDE0-DC59094C266E}"/>
              </a:ext>
            </a:extLst>
          </p:cNvPr>
          <p:cNvPicPr>
            <a:picLocks noChangeAspect="1"/>
          </p:cNvPicPr>
          <p:nvPr/>
        </p:nvPicPr>
        <p:blipFill>
          <a:blip r:embed="rId4"/>
          <a:stretch>
            <a:fillRect/>
          </a:stretch>
        </p:blipFill>
        <p:spPr>
          <a:xfrm>
            <a:off x="25168" y="728663"/>
            <a:ext cx="9006646" cy="2161595"/>
          </a:xfrm>
          <a:prstGeom prst="rect">
            <a:avLst/>
          </a:prstGeom>
        </p:spPr>
      </p:pic>
      <p:sp>
        <p:nvSpPr>
          <p:cNvPr id="15" name="Rechthoek 14">
            <a:extLst>
              <a:ext uri="{FF2B5EF4-FFF2-40B4-BE49-F238E27FC236}">
                <a16:creationId xmlns:a16="http://schemas.microsoft.com/office/drawing/2014/main" id="{A07CC93C-1442-324C-927A-1FA269FC83B9}"/>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sleepstart</a:t>
            </a:r>
          </a:p>
        </p:txBody>
      </p:sp>
      <p:pic>
        <p:nvPicPr>
          <p:cNvPr id="6" name="Afbeelding 5">
            <a:extLst>
              <a:ext uri="{FF2B5EF4-FFF2-40B4-BE49-F238E27FC236}">
                <a16:creationId xmlns:a16="http://schemas.microsoft.com/office/drawing/2014/main" id="{82CF4959-43A8-6C4C-A273-FDD2E1A61E7A}"/>
              </a:ext>
            </a:extLst>
          </p:cNvPr>
          <p:cNvPicPr>
            <a:picLocks noChangeAspect="1"/>
          </p:cNvPicPr>
          <p:nvPr/>
        </p:nvPicPr>
        <p:blipFill>
          <a:blip r:embed="rId5"/>
          <a:stretch>
            <a:fillRect/>
          </a:stretch>
        </p:blipFill>
        <p:spPr>
          <a:xfrm>
            <a:off x="54825" y="2916538"/>
            <a:ext cx="4385335" cy="3866404"/>
          </a:xfrm>
          <a:prstGeom prst="rect">
            <a:avLst/>
          </a:prstGeom>
        </p:spPr>
      </p:pic>
    </p:spTree>
    <p:extLst>
      <p:ext uri="{BB962C8B-B14F-4D97-AF65-F5344CB8AC3E}">
        <p14:creationId xmlns:p14="http://schemas.microsoft.com/office/powerpoint/2010/main" val="3418228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2771799" y="739725"/>
            <a:ext cx="6372199"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zorgt ervoor dat bij het starten de overige </a:t>
            </a:r>
            <a:r>
              <a:rPr lang="nl-NL" sz="2400" dirty="0">
                <a:solidFill>
                  <a:srgbClr val="FF0000"/>
                </a:solidFill>
              </a:rPr>
              <a:t>kabels ruim naast de vleugel van het startende zweefvliegtuig liggen en </a:t>
            </a:r>
            <a:r>
              <a:rPr lang="nl-NL" sz="2400" dirty="0"/>
              <a:t>let er mee op dat de </a:t>
            </a:r>
            <a:r>
              <a:rPr lang="nl-NL" sz="2400" dirty="0">
                <a:solidFill>
                  <a:srgbClr val="FF0000"/>
                </a:solidFill>
              </a:rPr>
              <a:t>staartwielen verwijderd zijn</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regelt bij kabelbreuk dat de </a:t>
            </a:r>
            <a:r>
              <a:rPr lang="nl-NL" sz="2400" dirty="0">
                <a:solidFill>
                  <a:srgbClr val="FF0000"/>
                </a:solidFill>
              </a:rPr>
              <a:t>kabel weer gesplitst wordt</a:t>
            </a:r>
            <a:r>
              <a:rPr lang="nl-NL" sz="2400" dirty="0"/>
              <a:t> en vraagt bij breukstukbreuk iemand om de breukstukhouder uit het veld te halen of het breukstuk te vervangen;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zorgt ervoor dat de juiste </a:t>
            </a:r>
            <a:r>
              <a:rPr lang="nl-NL" sz="2400" dirty="0">
                <a:solidFill>
                  <a:srgbClr val="FF0000"/>
                </a:solidFill>
              </a:rPr>
              <a:t>tekens aan de lierman </a:t>
            </a:r>
            <a:r>
              <a:rPr lang="nl-NL" sz="2400" dirty="0"/>
              <a:t>gegeven worden;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wacht met starten indien personen zich te dicht in de buurt van het startende vliegtuig of bij het lierpad bevinden.</a:t>
            </a:r>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11" name="Afbeelding 10" descr="14.jpg">
            <a:extLst>
              <a:ext uri="{FF2B5EF4-FFF2-40B4-BE49-F238E27FC236}">
                <a16:creationId xmlns:a16="http://schemas.microsoft.com/office/drawing/2014/main" id="{3BF4942F-2A11-BD4D-B2C1-81525D67C62F}"/>
              </a:ext>
            </a:extLst>
          </p:cNvPr>
          <p:cNvPicPr>
            <a:picLocks noChangeAspect="1"/>
          </p:cNvPicPr>
          <p:nvPr/>
        </p:nvPicPr>
        <p:blipFill rotWithShape="1">
          <a:blip r:embed="rId4">
            <a:extLst>
              <a:ext uri="{28A0092B-C50C-407E-A947-70E740481C1C}">
                <a14:useLocalDpi xmlns:a14="http://schemas.microsoft.com/office/drawing/2010/main" val="0"/>
              </a:ext>
            </a:extLst>
          </a:blip>
          <a:srcRect l="8409" t="320" r="-7162" b="-320"/>
          <a:stretch/>
        </p:blipFill>
        <p:spPr>
          <a:xfrm>
            <a:off x="143450" y="836712"/>
            <a:ext cx="2844374" cy="5760640"/>
          </a:xfrm>
          <a:prstGeom prst="rect">
            <a:avLst/>
          </a:prstGeom>
        </p:spPr>
      </p:pic>
      <p:sp>
        <p:nvSpPr>
          <p:cNvPr id="13" name="Tekstvak 12">
            <a:extLst>
              <a:ext uri="{FF2B5EF4-FFF2-40B4-BE49-F238E27FC236}">
                <a16:creationId xmlns:a16="http://schemas.microsoft.com/office/drawing/2014/main" id="{027DA73B-D11D-1B4F-A417-1A0D0BC1AF66}"/>
              </a:ext>
            </a:extLst>
          </p:cNvPr>
          <p:cNvSpPr txBox="1"/>
          <p:nvPr/>
        </p:nvSpPr>
        <p:spPr>
          <a:xfrm>
            <a:off x="108493" y="728663"/>
            <a:ext cx="2663306" cy="461665"/>
          </a:xfrm>
          <a:prstGeom prst="rect">
            <a:avLst/>
          </a:prstGeom>
          <a:solidFill>
            <a:schemeClr val="accent1"/>
          </a:solidFill>
        </p:spPr>
        <p:txBody>
          <a:bodyPr wrap="square" rtlCol="0">
            <a:spAutoFit/>
          </a:bodyPr>
          <a:lstStyle/>
          <a:p>
            <a:r>
              <a:rPr lang="nl-NL" altLang="nl-NL" sz="2400" dirty="0">
                <a:solidFill>
                  <a:schemeClr val="bg1"/>
                </a:solidFill>
              </a:rPr>
              <a:t>De startleider:</a:t>
            </a:r>
          </a:p>
        </p:txBody>
      </p:sp>
    </p:spTree>
    <p:extLst>
      <p:ext uri="{BB962C8B-B14F-4D97-AF65-F5344CB8AC3E}">
        <p14:creationId xmlns:p14="http://schemas.microsoft.com/office/powerpoint/2010/main" val="33176882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3794" y="4934503"/>
            <a:ext cx="9120922" cy="1938992"/>
          </a:xfrm>
          <a:prstGeom prst="rect">
            <a:avLst/>
          </a:prstGeom>
        </p:spPr>
        <p:txBody>
          <a:bodyPr wrap="square">
            <a:spAutoFit/>
          </a:bodyPr>
          <a:lstStyle/>
          <a:p>
            <a:pPr marL="285750" indent="-285750">
              <a:buClr>
                <a:srgbClr val="FF0000"/>
              </a:buClr>
              <a:buFont typeface="Wingdings" pitchFamily="2" charset="2"/>
              <a:buChar char="Ø"/>
            </a:pPr>
            <a:r>
              <a:rPr lang="nl-NL" sz="2400" dirty="0"/>
              <a:t>Als de kabel niet wil ontkoppelen meld dat via de </a:t>
            </a:r>
            <a:r>
              <a:rPr lang="nl-NL" sz="2400" dirty="0">
                <a:solidFill>
                  <a:srgbClr val="FF0000"/>
                </a:solidFill>
              </a:rPr>
              <a:t>radio</a:t>
            </a:r>
            <a:r>
              <a:rPr lang="nl-NL" sz="2400" dirty="0"/>
              <a:t> of maak rolbewegingen met de vleugels (</a:t>
            </a:r>
            <a:r>
              <a:rPr lang="nl-NL" sz="2400" dirty="0">
                <a:solidFill>
                  <a:srgbClr val="FF0000"/>
                </a:solidFill>
              </a:rPr>
              <a:t>waggelen</a:t>
            </a:r>
            <a:r>
              <a:rPr lang="nl-NL" sz="2400" dirty="0"/>
              <a:t>) en open de kleppen. </a:t>
            </a:r>
          </a:p>
          <a:p>
            <a:pPr>
              <a:buClr>
                <a:srgbClr val="FF0000"/>
              </a:buClr>
            </a:pPr>
            <a:endParaRPr lang="nl-NL" sz="2400" dirty="0"/>
          </a:p>
          <a:p>
            <a:pPr marL="285750" indent="-285750">
              <a:buClr>
                <a:srgbClr val="FF0000"/>
              </a:buClr>
              <a:buFont typeface="Wingdings" pitchFamily="2" charset="2"/>
              <a:buChar char="Ø"/>
            </a:pPr>
            <a:r>
              <a:rPr lang="nl-NL" sz="2400" dirty="0"/>
              <a:t>De sleepvlieger sleept je dan terug naar het veld en hij ontkoppelt vlak boven de grond.</a:t>
            </a:r>
          </a:p>
        </p:txBody>
      </p:sp>
      <p:pic>
        <p:nvPicPr>
          <p:cNvPr id="3" name="Afbeelding 2">
            <a:extLst>
              <a:ext uri="{FF2B5EF4-FFF2-40B4-BE49-F238E27FC236}">
                <a16:creationId xmlns:a16="http://schemas.microsoft.com/office/drawing/2014/main" id="{E2EBCB14-F01B-B146-A9C0-0B3C525B73F3}"/>
              </a:ext>
            </a:extLst>
          </p:cNvPr>
          <p:cNvPicPr>
            <a:picLocks noChangeAspect="1"/>
          </p:cNvPicPr>
          <p:nvPr/>
        </p:nvPicPr>
        <p:blipFill rotWithShape="1">
          <a:blip r:embed="rId4"/>
          <a:srcRect b="9713"/>
          <a:stretch/>
        </p:blipFill>
        <p:spPr>
          <a:xfrm>
            <a:off x="-19284" y="705682"/>
            <a:ext cx="9144000" cy="4228821"/>
          </a:xfrm>
          <a:prstGeom prst="rect">
            <a:avLst/>
          </a:prstGeom>
        </p:spPr>
      </p:pic>
      <p:sp>
        <p:nvSpPr>
          <p:cNvPr id="12" name="Rechthoek 11">
            <a:extLst>
              <a:ext uri="{FF2B5EF4-FFF2-40B4-BE49-F238E27FC236}">
                <a16:creationId xmlns:a16="http://schemas.microsoft.com/office/drawing/2014/main" id="{CB82FCC3-BC91-7B4A-B270-CBA12C272712}"/>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sleepstart</a:t>
            </a:r>
          </a:p>
        </p:txBody>
      </p:sp>
    </p:spTree>
    <p:extLst>
      <p:ext uri="{BB962C8B-B14F-4D97-AF65-F5344CB8AC3E}">
        <p14:creationId xmlns:p14="http://schemas.microsoft.com/office/powerpoint/2010/main" val="4298821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2" name="Rechthoek 1">
            <a:extLst>
              <a:ext uri="{FF2B5EF4-FFF2-40B4-BE49-F238E27FC236}">
                <a16:creationId xmlns:a16="http://schemas.microsoft.com/office/drawing/2014/main" id="{6F854A19-43BC-B14A-88DC-795C82A55B3D}"/>
              </a:ext>
            </a:extLst>
          </p:cNvPr>
          <p:cNvSpPr/>
          <p:nvPr/>
        </p:nvSpPr>
        <p:spPr>
          <a:xfrm>
            <a:off x="38630" y="2826123"/>
            <a:ext cx="8919493" cy="1200329"/>
          </a:xfrm>
          <a:prstGeom prst="rect">
            <a:avLst/>
          </a:prstGeom>
        </p:spPr>
        <p:txBody>
          <a:bodyPr wrap="square">
            <a:spAutoFit/>
          </a:bodyPr>
          <a:lstStyle/>
          <a:p>
            <a:pPr marL="285750" indent="-285750">
              <a:buClr>
                <a:srgbClr val="FF0000"/>
              </a:buClr>
              <a:buFont typeface="Wingdings" pitchFamily="2" charset="2"/>
              <a:buChar char="Ø"/>
            </a:pPr>
            <a:r>
              <a:rPr lang="nl-NL" sz="2400" dirty="0"/>
              <a:t>Bij de dalende sleepvlucht moet het zweefvliegtuig </a:t>
            </a:r>
            <a:r>
              <a:rPr lang="nl-NL" sz="2400" dirty="0">
                <a:solidFill>
                  <a:srgbClr val="FF0000"/>
                </a:solidFill>
              </a:rPr>
              <a:t>meer en minder remkleppen gebruiken </a:t>
            </a:r>
            <a:r>
              <a:rPr lang="nl-NL" sz="2400" dirty="0"/>
              <a:t>om op de juiste positie achter de sleepkist te blijven en om de sleepkabel strak te houden. </a:t>
            </a:r>
          </a:p>
        </p:txBody>
      </p:sp>
      <p:pic>
        <p:nvPicPr>
          <p:cNvPr id="3" name="Afbeelding 2">
            <a:extLst>
              <a:ext uri="{FF2B5EF4-FFF2-40B4-BE49-F238E27FC236}">
                <a16:creationId xmlns:a16="http://schemas.microsoft.com/office/drawing/2014/main" id="{3A7C7821-5724-9444-B50C-3BBC0112606B}"/>
              </a:ext>
            </a:extLst>
          </p:cNvPr>
          <p:cNvPicPr>
            <a:picLocks noChangeAspect="1"/>
          </p:cNvPicPr>
          <p:nvPr/>
        </p:nvPicPr>
        <p:blipFill rotWithShape="1">
          <a:blip r:embed="rId4"/>
          <a:srcRect t="5741" b="5408"/>
          <a:stretch/>
        </p:blipFill>
        <p:spPr>
          <a:xfrm>
            <a:off x="122981" y="697175"/>
            <a:ext cx="8936668" cy="2130627"/>
          </a:xfrm>
          <a:prstGeom prst="rect">
            <a:avLst/>
          </a:prstGeom>
        </p:spPr>
      </p:pic>
      <p:sp>
        <p:nvSpPr>
          <p:cNvPr id="12" name="Rechthoek 11">
            <a:extLst>
              <a:ext uri="{FF2B5EF4-FFF2-40B4-BE49-F238E27FC236}">
                <a16:creationId xmlns:a16="http://schemas.microsoft.com/office/drawing/2014/main" id="{565BD08A-7884-3945-9740-9D2C7396A81C}"/>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sleepstart</a:t>
            </a:r>
          </a:p>
        </p:txBody>
      </p:sp>
      <p:pic>
        <p:nvPicPr>
          <p:cNvPr id="4" name="Afbeelding 3">
            <a:extLst>
              <a:ext uri="{FF2B5EF4-FFF2-40B4-BE49-F238E27FC236}">
                <a16:creationId xmlns:a16="http://schemas.microsoft.com/office/drawing/2014/main" id="{70C60F42-3D65-6E48-97A9-0AFB9094410C}"/>
              </a:ext>
            </a:extLst>
          </p:cNvPr>
          <p:cNvPicPr>
            <a:picLocks noChangeAspect="1"/>
          </p:cNvPicPr>
          <p:nvPr/>
        </p:nvPicPr>
        <p:blipFill rotWithShape="1">
          <a:blip r:embed="rId5"/>
          <a:srcRect t="26987" b="1269"/>
          <a:stretch/>
        </p:blipFill>
        <p:spPr>
          <a:xfrm>
            <a:off x="94002" y="3968499"/>
            <a:ext cx="8864980" cy="2130627"/>
          </a:xfrm>
          <a:prstGeom prst="rect">
            <a:avLst/>
          </a:prstGeom>
        </p:spPr>
      </p:pic>
      <p:sp>
        <p:nvSpPr>
          <p:cNvPr id="5" name="Tekstvak 4">
            <a:extLst>
              <a:ext uri="{FF2B5EF4-FFF2-40B4-BE49-F238E27FC236}">
                <a16:creationId xmlns:a16="http://schemas.microsoft.com/office/drawing/2014/main" id="{2AA9AFA0-87A3-784C-835B-4537CB56AB16}"/>
              </a:ext>
            </a:extLst>
          </p:cNvPr>
          <p:cNvSpPr txBox="1"/>
          <p:nvPr/>
        </p:nvSpPr>
        <p:spPr>
          <a:xfrm>
            <a:off x="156933" y="6189092"/>
            <a:ext cx="8739117" cy="461665"/>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Na het laagste punt van de doorstart de kleppen weer sluiten.</a:t>
            </a:r>
          </a:p>
        </p:txBody>
      </p:sp>
    </p:spTree>
    <p:extLst>
      <p:ext uri="{BB962C8B-B14F-4D97-AF65-F5344CB8AC3E}">
        <p14:creationId xmlns:p14="http://schemas.microsoft.com/office/powerpoint/2010/main" val="39563535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5622028" y="637520"/>
            <a:ext cx="3629921" cy="6247864"/>
          </a:xfrm>
          <a:prstGeom prst="rect">
            <a:avLst/>
          </a:prstGeom>
          <a:noFill/>
          <a:ln w="9525">
            <a:noFill/>
            <a:miter lim="800000"/>
            <a:headEnd/>
            <a:tailEnd/>
          </a:ln>
        </p:spPr>
        <p:txBody>
          <a:bodyPr wrap="square">
            <a:spAutoFit/>
          </a:bodyPr>
          <a:lstStyle/>
          <a:p>
            <a:pPr marL="342900" indent="-342900">
              <a:buClr>
                <a:srgbClr val="FF0000"/>
              </a:buClr>
              <a:buFont typeface="+mj-lt"/>
              <a:buAutoNum type="arabicPeriod"/>
            </a:pPr>
            <a:r>
              <a:rPr lang="nl-NL" sz="2000" dirty="0">
                <a:solidFill>
                  <a:srgbClr val="FF0000"/>
                </a:solidFill>
              </a:rPr>
              <a:t>Weerhaaneffect (1) opvangen</a:t>
            </a:r>
            <a:r>
              <a:rPr lang="nl-NL" sz="2000" dirty="0"/>
              <a:t> omdat anders het zweefvliegtuig uit zijn koers achter het sleepvliegtuig wordt gedraaid.</a:t>
            </a:r>
          </a:p>
          <a:p>
            <a:pPr marL="342900" indent="-342900">
              <a:buClr>
                <a:srgbClr val="FF0000"/>
              </a:buClr>
              <a:buFont typeface="+mj-lt"/>
              <a:buAutoNum type="arabicPeriod"/>
            </a:pPr>
            <a:r>
              <a:rPr lang="nl-NL" sz="2000" b="1" dirty="0"/>
              <a:t>‘</a:t>
            </a:r>
            <a:r>
              <a:rPr lang="nl-NL" sz="2000" b="1" dirty="0">
                <a:solidFill>
                  <a:srgbClr val="FF0000"/>
                </a:solidFill>
              </a:rPr>
              <a:t>W</a:t>
            </a:r>
            <a:r>
              <a:rPr lang="nl-NL" sz="2000" dirty="0">
                <a:solidFill>
                  <a:srgbClr val="FF0000"/>
                </a:solidFill>
              </a:rPr>
              <a:t>eggezet na loskomen’ (2)</a:t>
            </a:r>
            <a:br>
              <a:rPr lang="nl-NL" sz="2000" dirty="0"/>
            </a:br>
            <a:r>
              <a:rPr lang="nl-NL" sz="2000" dirty="0"/>
              <a:t>Het zweefvliegtuig komt eerst ‘los’ terwijl het sleepvliegtuig nog over de baan rolt. De dwarswind verplaatst dan het zweefvliegtuig opzij.</a:t>
            </a:r>
          </a:p>
          <a:p>
            <a:pPr marL="342900" indent="-342900">
              <a:buClr>
                <a:srgbClr val="FF0000"/>
              </a:buClr>
              <a:buFont typeface="+mj-lt"/>
              <a:buAutoNum type="arabicPeriod"/>
            </a:pPr>
            <a:r>
              <a:rPr lang="nl-NL" sz="2000" dirty="0">
                <a:solidFill>
                  <a:srgbClr val="FF0000"/>
                </a:solidFill>
              </a:rPr>
              <a:t>OPSTUREN (3) </a:t>
            </a:r>
            <a:r>
              <a:rPr lang="nl-NL" sz="2000" dirty="0"/>
              <a:t>Zoveel opsturen dat jouw positie midden boven de baan blijft. Opsturen met het </a:t>
            </a:r>
            <a:r>
              <a:rPr lang="nl-NL" sz="2000" dirty="0" err="1"/>
              <a:t>richtings-roer</a:t>
            </a:r>
            <a:r>
              <a:rPr lang="nl-NL" sz="2000" dirty="0"/>
              <a:t> en weinig helling.</a:t>
            </a:r>
          </a:p>
          <a:p>
            <a:pPr marL="342900" indent="-342900">
              <a:buClr>
                <a:srgbClr val="FF0000"/>
              </a:buClr>
              <a:buFont typeface="+mj-lt"/>
              <a:buAutoNum type="arabicPeriod"/>
            </a:pPr>
            <a:r>
              <a:rPr lang="nl-NL" sz="2000" dirty="0">
                <a:solidFill>
                  <a:srgbClr val="FF0000"/>
                </a:solidFill>
              </a:rPr>
              <a:t>SLEEPVLIEGTUIG VLIEGT (4)</a:t>
            </a:r>
            <a:br>
              <a:rPr lang="nl-NL" sz="2000" dirty="0"/>
            </a:br>
            <a:r>
              <a:rPr lang="nl-NL" sz="2000" dirty="0"/>
              <a:t>De combinatie sleepvliegtuig en zweefvliegtuig stuurt dan als één geheel op.</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DCBC8C3A-9FC3-3D48-B06D-987BEE617BB0}"/>
              </a:ext>
            </a:extLst>
          </p:cNvPr>
          <p:cNvPicPr>
            <a:picLocks noChangeAspect="1"/>
          </p:cNvPicPr>
          <p:nvPr/>
        </p:nvPicPr>
        <p:blipFill>
          <a:blip r:embed="rId4"/>
          <a:stretch>
            <a:fillRect/>
          </a:stretch>
        </p:blipFill>
        <p:spPr>
          <a:xfrm>
            <a:off x="0" y="707901"/>
            <a:ext cx="5622028" cy="6105475"/>
          </a:xfrm>
          <a:prstGeom prst="rect">
            <a:avLst/>
          </a:prstGeom>
        </p:spPr>
      </p:pic>
      <p:sp>
        <p:nvSpPr>
          <p:cNvPr id="11" name="Tekstvak 10">
            <a:extLst>
              <a:ext uri="{FF2B5EF4-FFF2-40B4-BE49-F238E27FC236}">
                <a16:creationId xmlns:a16="http://schemas.microsoft.com/office/drawing/2014/main" id="{6B000818-CBD5-1F4E-AC61-E64865AAB225}"/>
              </a:ext>
            </a:extLst>
          </p:cNvPr>
          <p:cNvSpPr txBox="1"/>
          <p:nvPr/>
        </p:nvSpPr>
        <p:spPr>
          <a:xfrm>
            <a:off x="2555776" y="35365"/>
            <a:ext cx="3643498" cy="584775"/>
          </a:xfrm>
          <a:prstGeom prst="rect">
            <a:avLst/>
          </a:prstGeom>
          <a:noFill/>
        </p:spPr>
        <p:txBody>
          <a:bodyPr wrap="none" rtlCol="0">
            <a:spAutoFit/>
          </a:bodyPr>
          <a:lstStyle/>
          <a:p>
            <a:r>
              <a:rPr lang="nl-NL" sz="3200" dirty="0">
                <a:solidFill>
                  <a:schemeClr val="bg1"/>
                </a:solidFill>
              </a:rPr>
              <a:t>6.2.2 DE SLEEPSTART</a:t>
            </a:r>
          </a:p>
        </p:txBody>
      </p:sp>
      <p:sp>
        <p:nvSpPr>
          <p:cNvPr id="12" name="Rechthoek 11">
            <a:extLst>
              <a:ext uri="{FF2B5EF4-FFF2-40B4-BE49-F238E27FC236}">
                <a16:creationId xmlns:a16="http://schemas.microsoft.com/office/drawing/2014/main" id="{EB9404AC-3480-FB4D-8B23-584A0ED0A094}"/>
              </a:ext>
            </a:extLst>
          </p:cNvPr>
          <p:cNvSpPr/>
          <p:nvPr/>
        </p:nvSpPr>
        <p:spPr>
          <a:xfrm>
            <a:off x="16044" y="697175"/>
            <a:ext cx="3302519" cy="461665"/>
          </a:xfrm>
          <a:prstGeom prst="rect">
            <a:avLst/>
          </a:prstGeom>
          <a:solidFill>
            <a:schemeClr val="accent1"/>
          </a:solidFill>
        </p:spPr>
        <p:txBody>
          <a:bodyPr wrap="square">
            <a:spAutoFit/>
          </a:bodyPr>
          <a:lstStyle/>
          <a:p>
            <a:r>
              <a:rPr lang="nl-NL" sz="2400" dirty="0">
                <a:solidFill>
                  <a:schemeClr val="bg1"/>
                </a:solidFill>
              </a:rPr>
              <a:t>Sleepstart met crosswind</a:t>
            </a:r>
          </a:p>
        </p:txBody>
      </p:sp>
    </p:spTree>
    <p:extLst>
      <p:ext uri="{BB962C8B-B14F-4D97-AF65-F5344CB8AC3E}">
        <p14:creationId xmlns:p14="http://schemas.microsoft.com/office/powerpoint/2010/main" val="29293329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117075" y="3763890"/>
            <a:ext cx="9031376"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Zweefvliegtuigen hebben soms de neiging om na het loskomen het </a:t>
            </a:r>
            <a:r>
              <a:rPr lang="nl-NL" sz="2400" dirty="0">
                <a:solidFill>
                  <a:srgbClr val="FF0000"/>
                </a:solidFill>
              </a:rPr>
              <a:t>sleepvliegtuig op te tillen </a:t>
            </a:r>
            <a:r>
              <a:rPr lang="nl-NL" sz="2400" dirty="0"/>
              <a:t>(situatie 2 op de afbeelding).  Dit moet zo snel mogelijk gecorrigeerd worden. </a:t>
            </a:r>
          </a:p>
          <a:p>
            <a:pPr marL="285750" indent="-285750">
              <a:buClr>
                <a:srgbClr val="FF0000"/>
              </a:buClr>
              <a:buFont typeface="Wingdings" pitchFamily="2" charset="2"/>
              <a:buChar char="Ø"/>
            </a:pPr>
            <a:r>
              <a:rPr lang="nl-NL" sz="2400" dirty="0"/>
              <a:t>Met een </a:t>
            </a:r>
            <a:r>
              <a:rPr lang="nl-NL" sz="2400" dirty="0">
                <a:solidFill>
                  <a:srgbClr val="FF0000"/>
                </a:solidFill>
              </a:rPr>
              <a:t>twee keer zo'n korte sleepkabel </a:t>
            </a:r>
            <a:r>
              <a:rPr lang="nl-NL" sz="2400" dirty="0"/>
              <a:t>(situatie 3 op de afbeelding) wordt het sleepvliegtuig </a:t>
            </a:r>
            <a:r>
              <a:rPr lang="nl-NL" sz="2400" dirty="0">
                <a:solidFill>
                  <a:srgbClr val="FF0000"/>
                </a:solidFill>
              </a:rPr>
              <a:t>twee keer zo hoog bij de staart opgetild</a:t>
            </a:r>
            <a:r>
              <a:rPr lang="nl-NL" sz="2400" dirty="0"/>
              <a:t>. </a:t>
            </a:r>
          </a:p>
          <a:p>
            <a:pPr marL="285750" indent="-285750">
              <a:buClr>
                <a:srgbClr val="FF0000"/>
              </a:buClr>
              <a:buFont typeface="Wingdings" pitchFamily="2" charset="2"/>
              <a:buChar char="Ø"/>
            </a:pPr>
            <a:r>
              <a:rPr lang="nl-NL" sz="2400" dirty="0"/>
              <a:t>Vooral zweefvliegtuigen die aan de </a:t>
            </a:r>
            <a:r>
              <a:rPr lang="nl-NL" sz="2400" dirty="0">
                <a:solidFill>
                  <a:srgbClr val="FF0000"/>
                </a:solidFill>
              </a:rPr>
              <a:t>zwaartepuntshaak</a:t>
            </a:r>
            <a:r>
              <a:rPr lang="nl-NL" sz="2400" dirty="0"/>
              <a:t> worden gesleept hebben de neiging om net als bij de lierstart met de neus omhoog te gaan. </a:t>
            </a:r>
          </a:p>
        </p:txBody>
      </p:sp>
      <p:pic>
        <p:nvPicPr>
          <p:cNvPr id="3" name="Afbeelding 2">
            <a:extLst>
              <a:ext uri="{FF2B5EF4-FFF2-40B4-BE49-F238E27FC236}">
                <a16:creationId xmlns:a16="http://schemas.microsoft.com/office/drawing/2014/main" id="{4595F760-ED7E-8C49-A18E-0681D7ECE3AE}"/>
              </a:ext>
            </a:extLst>
          </p:cNvPr>
          <p:cNvPicPr>
            <a:picLocks noChangeAspect="1"/>
          </p:cNvPicPr>
          <p:nvPr/>
        </p:nvPicPr>
        <p:blipFill>
          <a:blip r:embed="rId4"/>
          <a:stretch>
            <a:fillRect/>
          </a:stretch>
        </p:blipFill>
        <p:spPr>
          <a:xfrm>
            <a:off x="585673" y="759987"/>
            <a:ext cx="8094179" cy="2931892"/>
          </a:xfrm>
          <a:prstGeom prst="rect">
            <a:avLst/>
          </a:prstGeom>
        </p:spPr>
      </p:pic>
      <p:sp>
        <p:nvSpPr>
          <p:cNvPr id="12" name="Rechthoek 11">
            <a:extLst>
              <a:ext uri="{FF2B5EF4-FFF2-40B4-BE49-F238E27FC236}">
                <a16:creationId xmlns:a16="http://schemas.microsoft.com/office/drawing/2014/main" id="{E5FEDC7D-5251-3941-A01C-08ADC9DD3EB7}"/>
              </a:ext>
            </a:extLst>
          </p:cNvPr>
          <p:cNvSpPr/>
          <p:nvPr/>
        </p:nvSpPr>
        <p:spPr>
          <a:xfrm>
            <a:off x="16045" y="697175"/>
            <a:ext cx="2251699" cy="461665"/>
          </a:xfrm>
          <a:prstGeom prst="rect">
            <a:avLst/>
          </a:prstGeom>
          <a:solidFill>
            <a:schemeClr val="accent1"/>
          </a:solidFill>
        </p:spPr>
        <p:txBody>
          <a:bodyPr wrap="square">
            <a:spAutoFit/>
          </a:bodyPr>
          <a:lstStyle/>
          <a:p>
            <a:r>
              <a:rPr lang="nl-NL" sz="2400" dirty="0">
                <a:solidFill>
                  <a:schemeClr val="bg1"/>
                </a:solidFill>
              </a:rPr>
              <a:t>Korte sleepkabel</a:t>
            </a:r>
          </a:p>
        </p:txBody>
      </p:sp>
      <p:sp>
        <p:nvSpPr>
          <p:cNvPr id="13" name="Tekstvak 12">
            <a:extLst>
              <a:ext uri="{FF2B5EF4-FFF2-40B4-BE49-F238E27FC236}">
                <a16:creationId xmlns:a16="http://schemas.microsoft.com/office/drawing/2014/main" id="{87E71AF1-9EB3-224D-9538-20A1614BA32E}"/>
              </a:ext>
            </a:extLst>
          </p:cNvPr>
          <p:cNvSpPr txBox="1"/>
          <p:nvPr/>
        </p:nvSpPr>
        <p:spPr>
          <a:xfrm>
            <a:off x="2555776" y="35365"/>
            <a:ext cx="4018664" cy="584775"/>
          </a:xfrm>
          <a:prstGeom prst="rect">
            <a:avLst/>
          </a:prstGeom>
          <a:noFill/>
        </p:spPr>
        <p:txBody>
          <a:bodyPr wrap="none" rtlCol="0">
            <a:spAutoFit/>
          </a:bodyPr>
          <a:lstStyle/>
          <a:p>
            <a:r>
              <a:rPr lang="nl-NL" sz="3200" dirty="0">
                <a:solidFill>
                  <a:schemeClr val="bg1"/>
                </a:solidFill>
              </a:rPr>
              <a:t>6.2.3 DE SLEEPVLIEGER</a:t>
            </a:r>
          </a:p>
        </p:txBody>
      </p:sp>
    </p:spTree>
    <p:extLst>
      <p:ext uri="{BB962C8B-B14F-4D97-AF65-F5344CB8AC3E}">
        <p14:creationId xmlns:p14="http://schemas.microsoft.com/office/powerpoint/2010/main" val="39745077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4018664" cy="584775"/>
          </a:xfrm>
          <a:prstGeom prst="rect">
            <a:avLst/>
          </a:prstGeom>
          <a:noFill/>
        </p:spPr>
        <p:txBody>
          <a:bodyPr wrap="none" rtlCol="0">
            <a:spAutoFit/>
          </a:bodyPr>
          <a:lstStyle/>
          <a:p>
            <a:r>
              <a:rPr lang="nl-NL" sz="3200" dirty="0">
                <a:solidFill>
                  <a:schemeClr val="bg1"/>
                </a:solidFill>
              </a:rPr>
              <a:t>6.2.3 DE SLEEPVLIEGER</a:t>
            </a:r>
          </a:p>
        </p:txBody>
      </p:sp>
      <p:sp>
        <p:nvSpPr>
          <p:cNvPr id="2" name="Rechthoek 1">
            <a:extLst>
              <a:ext uri="{FF2B5EF4-FFF2-40B4-BE49-F238E27FC236}">
                <a16:creationId xmlns:a16="http://schemas.microsoft.com/office/drawing/2014/main" id="{6F854A19-43BC-B14A-88DC-795C82A55B3D}"/>
              </a:ext>
            </a:extLst>
          </p:cNvPr>
          <p:cNvSpPr/>
          <p:nvPr/>
        </p:nvSpPr>
        <p:spPr>
          <a:xfrm>
            <a:off x="149835" y="3744164"/>
            <a:ext cx="9036496"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Wanneer het sleepvliegtuig loskomt, dan moet hij laag boven de baan blijven totdat de snelheid minimaal 110 km/h is.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Zware zweefvliegtuigen met water komen pas bij een hoge snelheid los.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Wanneer de sleepkist eerst los komt en direct begint te klimmen, dan krijgt hij bovendien vaak te maken met de windgradiënt.</a:t>
            </a:r>
          </a:p>
        </p:txBody>
      </p:sp>
      <p:pic>
        <p:nvPicPr>
          <p:cNvPr id="3" name="Afbeelding 2">
            <a:extLst>
              <a:ext uri="{FF2B5EF4-FFF2-40B4-BE49-F238E27FC236}">
                <a16:creationId xmlns:a16="http://schemas.microsoft.com/office/drawing/2014/main" id="{38597A66-3457-944F-897F-05CAB4BB2092}"/>
              </a:ext>
            </a:extLst>
          </p:cNvPr>
          <p:cNvPicPr>
            <a:picLocks noChangeAspect="1"/>
          </p:cNvPicPr>
          <p:nvPr/>
        </p:nvPicPr>
        <p:blipFill rotWithShape="1">
          <a:blip r:embed="rId4"/>
          <a:srcRect t="8302"/>
          <a:stretch/>
        </p:blipFill>
        <p:spPr>
          <a:xfrm>
            <a:off x="219153" y="697175"/>
            <a:ext cx="8213836" cy="3046989"/>
          </a:xfrm>
          <a:prstGeom prst="rect">
            <a:avLst/>
          </a:prstGeom>
        </p:spPr>
      </p:pic>
      <p:sp>
        <p:nvSpPr>
          <p:cNvPr id="12" name="Rechthoek 11">
            <a:extLst>
              <a:ext uri="{FF2B5EF4-FFF2-40B4-BE49-F238E27FC236}">
                <a16:creationId xmlns:a16="http://schemas.microsoft.com/office/drawing/2014/main" id="{EE921D06-AD91-034E-8533-D2FEF01A02D9}"/>
              </a:ext>
            </a:extLst>
          </p:cNvPr>
          <p:cNvSpPr/>
          <p:nvPr/>
        </p:nvSpPr>
        <p:spPr>
          <a:xfrm>
            <a:off x="107504" y="692696"/>
            <a:ext cx="3076496" cy="830997"/>
          </a:xfrm>
          <a:prstGeom prst="rect">
            <a:avLst/>
          </a:prstGeom>
          <a:solidFill>
            <a:schemeClr val="accent1"/>
          </a:solidFill>
        </p:spPr>
        <p:txBody>
          <a:bodyPr wrap="square">
            <a:spAutoFit/>
          </a:bodyPr>
          <a:lstStyle/>
          <a:p>
            <a:r>
              <a:rPr lang="nl-NL" sz="2400" dirty="0">
                <a:solidFill>
                  <a:schemeClr val="bg1"/>
                </a:solidFill>
              </a:rPr>
              <a:t>Sleepvliegen en windgradiënt</a:t>
            </a:r>
          </a:p>
        </p:txBody>
      </p:sp>
    </p:spTree>
    <p:extLst>
      <p:ext uri="{BB962C8B-B14F-4D97-AF65-F5344CB8AC3E}">
        <p14:creationId xmlns:p14="http://schemas.microsoft.com/office/powerpoint/2010/main" val="22551671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3"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4"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5455780" y="764704"/>
            <a:ext cx="3672175" cy="6001643"/>
          </a:xfrm>
          <a:prstGeom prst="rect">
            <a:avLst/>
          </a:prstGeom>
        </p:spPr>
        <p:txBody>
          <a:bodyPr wrap="square">
            <a:spAutoFit/>
          </a:bodyPr>
          <a:lstStyle/>
          <a:p>
            <a:pPr marL="285750" indent="-285750">
              <a:buClr>
                <a:srgbClr val="FF0000"/>
              </a:buClr>
              <a:buFont typeface="Wingdings" pitchFamily="2" charset="2"/>
              <a:buChar char="Ø"/>
            </a:pPr>
            <a:r>
              <a:rPr lang="nl-NL" sz="2400" dirty="0"/>
              <a:t>Beweegt de sleepvlieger snel achterelkaar het </a:t>
            </a:r>
            <a:r>
              <a:rPr lang="nl-NL" sz="2400" dirty="0">
                <a:solidFill>
                  <a:srgbClr val="FF0000"/>
                </a:solidFill>
              </a:rPr>
              <a:t>richtingsroer heen en weer</a:t>
            </a:r>
            <a:r>
              <a:rPr lang="nl-NL" sz="2400" dirty="0"/>
              <a:t>. Dan is er iets met het zweefvliegtuig aan de hand is.</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Als het (op een ongebruikelijke hoogte overduidelijk gaat waggelen) ontkoppel dan direct. </a:t>
            </a:r>
          </a:p>
          <a:p>
            <a:pPr marL="285750" indent="-285750">
              <a:buClr>
                <a:srgbClr val="FF0000"/>
              </a:buClr>
              <a:buFont typeface="Wingdings" pitchFamily="2" charset="2"/>
              <a:buChar char="Ø"/>
            </a:pPr>
            <a:r>
              <a:rPr lang="nl-NL" sz="2400" dirty="0"/>
              <a:t>Gebeurt dit op een hoogte onder de 75 meter landt dan ergens in de richting van de wind.</a:t>
            </a:r>
          </a:p>
        </p:txBody>
      </p:sp>
      <p:pic>
        <p:nvPicPr>
          <p:cNvPr id="3" name="Afbeelding 2">
            <a:extLst>
              <a:ext uri="{FF2B5EF4-FFF2-40B4-BE49-F238E27FC236}">
                <a16:creationId xmlns:a16="http://schemas.microsoft.com/office/drawing/2014/main" id="{DD6FEA39-0705-D64B-A9D0-7FA9F4F7E6A8}"/>
              </a:ext>
            </a:extLst>
          </p:cNvPr>
          <p:cNvPicPr>
            <a:picLocks noChangeAspect="1"/>
          </p:cNvPicPr>
          <p:nvPr/>
        </p:nvPicPr>
        <p:blipFill rotWithShape="1">
          <a:blip r:embed="rId5"/>
          <a:srcRect t="12595" b="8949"/>
          <a:stretch/>
        </p:blipFill>
        <p:spPr>
          <a:xfrm>
            <a:off x="0" y="799928"/>
            <a:ext cx="5468260" cy="3072533"/>
          </a:xfrm>
          <a:prstGeom prst="rect">
            <a:avLst/>
          </a:prstGeom>
        </p:spPr>
      </p:pic>
      <p:sp>
        <p:nvSpPr>
          <p:cNvPr id="13" name="Rechthoek 12">
            <a:extLst>
              <a:ext uri="{FF2B5EF4-FFF2-40B4-BE49-F238E27FC236}">
                <a16:creationId xmlns:a16="http://schemas.microsoft.com/office/drawing/2014/main" id="{9F0E1E4E-31D5-094B-A6A8-AD3BCA9ED86D}"/>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Tekens bij de sleepstart</a:t>
            </a:r>
          </a:p>
        </p:txBody>
      </p:sp>
      <p:pic>
        <p:nvPicPr>
          <p:cNvPr id="4" name="Afbeelding 3">
            <a:extLst>
              <a:ext uri="{FF2B5EF4-FFF2-40B4-BE49-F238E27FC236}">
                <a16:creationId xmlns:a16="http://schemas.microsoft.com/office/drawing/2014/main" id="{8A4B4580-D448-EA44-920F-5076E0553B04}"/>
              </a:ext>
            </a:extLst>
          </p:cNvPr>
          <p:cNvPicPr>
            <a:picLocks noChangeAspect="1"/>
          </p:cNvPicPr>
          <p:nvPr/>
        </p:nvPicPr>
        <p:blipFill>
          <a:blip r:embed="rId6"/>
          <a:stretch>
            <a:fillRect/>
          </a:stretch>
        </p:blipFill>
        <p:spPr>
          <a:xfrm>
            <a:off x="-12480" y="3079213"/>
            <a:ext cx="5468260" cy="3778787"/>
          </a:xfrm>
          <a:prstGeom prst="rect">
            <a:avLst/>
          </a:prstGeom>
        </p:spPr>
      </p:pic>
      <p:sp>
        <p:nvSpPr>
          <p:cNvPr id="15" name="Tekstvak 14">
            <a:extLst>
              <a:ext uri="{FF2B5EF4-FFF2-40B4-BE49-F238E27FC236}">
                <a16:creationId xmlns:a16="http://schemas.microsoft.com/office/drawing/2014/main" id="{7B43D977-9ABE-FF4A-A7C2-007124907F7A}"/>
              </a:ext>
            </a:extLst>
          </p:cNvPr>
          <p:cNvSpPr txBox="1"/>
          <p:nvPr/>
        </p:nvSpPr>
        <p:spPr>
          <a:xfrm>
            <a:off x="2555776" y="35365"/>
            <a:ext cx="4018664" cy="584775"/>
          </a:xfrm>
          <a:prstGeom prst="rect">
            <a:avLst/>
          </a:prstGeom>
          <a:noFill/>
        </p:spPr>
        <p:txBody>
          <a:bodyPr wrap="none" rtlCol="0">
            <a:spAutoFit/>
          </a:bodyPr>
          <a:lstStyle/>
          <a:p>
            <a:r>
              <a:rPr lang="nl-NL" sz="3200" dirty="0">
                <a:solidFill>
                  <a:schemeClr val="bg1"/>
                </a:solidFill>
              </a:rPr>
              <a:t>6.2.3 DE SLEEPVLIEGER</a:t>
            </a:r>
          </a:p>
        </p:txBody>
      </p:sp>
    </p:spTree>
    <p:extLst>
      <p:ext uri="{BB962C8B-B14F-4D97-AF65-F5344CB8AC3E}">
        <p14:creationId xmlns:p14="http://schemas.microsoft.com/office/powerpoint/2010/main" val="22811799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4018664" cy="584775"/>
          </a:xfrm>
          <a:prstGeom prst="rect">
            <a:avLst/>
          </a:prstGeom>
          <a:noFill/>
        </p:spPr>
        <p:txBody>
          <a:bodyPr wrap="none" rtlCol="0">
            <a:spAutoFit/>
          </a:bodyPr>
          <a:lstStyle/>
          <a:p>
            <a:r>
              <a:rPr lang="nl-NL" sz="3200" dirty="0">
                <a:solidFill>
                  <a:schemeClr val="bg1"/>
                </a:solidFill>
              </a:rPr>
              <a:t>6.2.3 DE SLEEPVLIEGER</a:t>
            </a:r>
          </a:p>
        </p:txBody>
      </p:sp>
      <p:sp>
        <p:nvSpPr>
          <p:cNvPr id="14" name="Rechthoek 13">
            <a:extLst>
              <a:ext uri="{FF2B5EF4-FFF2-40B4-BE49-F238E27FC236}">
                <a16:creationId xmlns:a16="http://schemas.microsoft.com/office/drawing/2014/main" id="{CAA43604-A388-5243-9501-A6D44D6AECFB}"/>
              </a:ext>
            </a:extLst>
          </p:cNvPr>
          <p:cNvSpPr/>
          <p:nvPr/>
        </p:nvSpPr>
        <p:spPr>
          <a:xfrm>
            <a:off x="16045" y="697175"/>
            <a:ext cx="3403828" cy="461665"/>
          </a:xfrm>
          <a:prstGeom prst="rect">
            <a:avLst/>
          </a:prstGeom>
          <a:solidFill>
            <a:schemeClr val="accent1"/>
          </a:solidFill>
        </p:spPr>
        <p:txBody>
          <a:bodyPr wrap="square">
            <a:spAutoFit/>
          </a:bodyPr>
          <a:lstStyle/>
          <a:p>
            <a:r>
              <a:rPr lang="nl-NL" sz="2400" dirty="0" err="1">
                <a:solidFill>
                  <a:schemeClr val="bg1"/>
                </a:solidFill>
              </a:rPr>
              <a:t>Slingshot</a:t>
            </a:r>
            <a:r>
              <a:rPr lang="nl-NL" sz="2400" dirty="0">
                <a:solidFill>
                  <a:schemeClr val="bg1"/>
                </a:solidFill>
              </a:rPr>
              <a:t> en kappen kabel </a:t>
            </a:r>
          </a:p>
        </p:txBody>
      </p:sp>
      <p:sp>
        <p:nvSpPr>
          <p:cNvPr id="2" name="Rechthoek 1">
            <a:extLst>
              <a:ext uri="{FF2B5EF4-FFF2-40B4-BE49-F238E27FC236}">
                <a16:creationId xmlns:a16="http://schemas.microsoft.com/office/drawing/2014/main" id="{6F854A19-43BC-B14A-88DC-795C82A55B3D}"/>
              </a:ext>
            </a:extLst>
          </p:cNvPr>
          <p:cNvSpPr/>
          <p:nvPr/>
        </p:nvSpPr>
        <p:spPr>
          <a:xfrm>
            <a:off x="23078" y="4982558"/>
            <a:ext cx="9120922" cy="1569660"/>
          </a:xfrm>
          <a:prstGeom prst="rect">
            <a:avLst/>
          </a:prstGeom>
        </p:spPr>
        <p:txBody>
          <a:bodyPr wrap="square">
            <a:spAutoFit/>
          </a:bodyPr>
          <a:lstStyle/>
          <a:p>
            <a:pPr marL="285750" indent="-285750">
              <a:buClr>
                <a:srgbClr val="FF0000"/>
              </a:buClr>
              <a:buFont typeface="Wingdings" pitchFamily="2" charset="2"/>
              <a:buChar char="Ø"/>
            </a:pPr>
            <a:r>
              <a:rPr lang="nl-NL" sz="2400" dirty="0"/>
              <a:t>Zodra de sleepvlieger merkt dat het zweefvliegtuig zijn </a:t>
            </a:r>
            <a:r>
              <a:rPr lang="nl-NL" sz="2400" dirty="0">
                <a:solidFill>
                  <a:srgbClr val="FF0000"/>
                </a:solidFill>
              </a:rPr>
              <a:t>staart optilt</a:t>
            </a:r>
            <a:r>
              <a:rPr lang="nl-NL" sz="2400" dirty="0"/>
              <a:t>, dus de neus van het sleepvliegtuig naar beneden drukt en de sleepvlieger kan dit niet meer herstellen met zijn hoogteroer, dan moet de sleepvlieger </a:t>
            </a:r>
            <a:r>
              <a:rPr lang="nl-NL" sz="2400" dirty="0">
                <a:solidFill>
                  <a:srgbClr val="FF0000"/>
                </a:solidFill>
              </a:rPr>
              <a:t>direct de kabel kappen of ontkoppelen</a:t>
            </a:r>
            <a:r>
              <a:rPr lang="nl-NL" sz="2400" dirty="0"/>
              <a:t>.</a:t>
            </a:r>
          </a:p>
        </p:txBody>
      </p:sp>
      <p:pic>
        <p:nvPicPr>
          <p:cNvPr id="3" name="Afbeelding 2">
            <a:extLst>
              <a:ext uri="{FF2B5EF4-FFF2-40B4-BE49-F238E27FC236}">
                <a16:creationId xmlns:a16="http://schemas.microsoft.com/office/drawing/2014/main" id="{6BE99A39-6746-A64F-9F2C-A8EA4AE7A355}"/>
              </a:ext>
            </a:extLst>
          </p:cNvPr>
          <p:cNvPicPr>
            <a:picLocks noChangeAspect="1"/>
          </p:cNvPicPr>
          <p:nvPr/>
        </p:nvPicPr>
        <p:blipFill>
          <a:blip r:embed="rId4"/>
          <a:stretch>
            <a:fillRect/>
          </a:stretch>
        </p:blipFill>
        <p:spPr>
          <a:xfrm>
            <a:off x="-9166" y="1179408"/>
            <a:ext cx="9144000" cy="3657600"/>
          </a:xfrm>
          <a:prstGeom prst="rect">
            <a:avLst/>
          </a:prstGeom>
        </p:spPr>
      </p:pic>
    </p:spTree>
    <p:extLst>
      <p:ext uri="{BB962C8B-B14F-4D97-AF65-F5344CB8AC3E}">
        <p14:creationId xmlns:p14="http://schemas.microsoft.com/office/powerpoint/2010/main" val="11729875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55776" y="35365"/>
            <a:ext cx="4018664" cy="584775"/>
          </a:xfrm>
          <a:prstGeom prst="rect">
            <a:avLst/>
          </a:prstGeom>
          <a:noFill/>
        </p:spPr>
        <p:txBody>
          <a:bodyPr wrap="none" rtlCol="0">
            <a:spAutoFit/>
          </a:bodyPr>
          <a:lstStyle/>
          <a:p>
            <a:r>
              <a:rPr lang="nl-NL" sz="3200" dirty="0">
                <a:solidFill>
                  <a:schemeClr val="bg1"/>
                </a:solidFill>
              </a:rPr>
              <a:t>6.2.3 DE SLEEPVLIEGER</a:t>
            </a:r>
          </a:p>
        </p:txBody>
      </p:sp>
      <p:sp>
        <p:nvSpPr>
          <p:cNvPr id="2" name="Rechthoek 1">
            <a:extLst>
              <a:ext uri="{FF2B5EF4-FFF2-40B4-BE49-F238E27FC236}">
                <a16:creationId xmlns:a16="http://schemas.microsoft.com/office/drawing/2014/main" id="{6F854A19-43BC-B14A-88DC-795C82A55B3D}"/>
              </a:ext>
            </a:extLst>
          </p:cNvPr>
          <p:cNvSpPr/>
          <p:nvPr/>
        </p:nvSpPr>
        <p:spPr>
          <a:xfrm>
            <a:off x="5510502" y="689955"/>
            <a:ext cx="3743075" cy="2677656"/>
          </a:xfrm>
          <a:prstGeom prst="rect">
            <a:avLst/>
          </a:prstGeom>
        </p:spPr>
        <p:txBody>
          <a:bodyPr wrap="square">
            <a:spAutoFit/>
          </a:bodyPr>
          <a:lstStyle/>
          <a:p>
            <a:pPr marL="285750" indent="-285750">
              <a:buClr>
                <a:srgbClr val="FF0000"/>
              </a:buClr>
              <a:buFont typeface="Wingdings" pitchFamily="2" charset="2"/>
              <a:buChar char="Ø"/>
            </a:pPr>
            <a:r>
              <a:rPr lang="nl-NL" sz="2400" dirty="0"/>
              <a:t>Wanneer de zweefvlieger </a:t>
            </a:r>
            <a:r>
              <a:rPr lang="nl-NL" sz="2400" dirty="0">
                <a:solidFill>
                  <a:srgbClr val="FF0000"/>
                </a:solidFill>
              </a:rPr>
              <a:t>te laat en onvoldoende helling aanneemt </a:t>
            </a:r>
            <a:r>
              <a:rPr lang="nl-NL" sz="2400" dirty="0"/>
              <a:t>en het sleepvliegtuig juist nog meer helling aanneemt, dan wordt de afwijking snel groter. </a:t>
            </a:r>
          </a:p>
        </p:txBody>
      </p:sp>
      <p:pic>
        <p:nvPicPr>
          <p:cNvPr id="3" name="Afbeelding 2">
            <a:extLst>
              <a:ext uri="{FF2B5EF4-FFF2-40B4-BE49-F238E27FC236}">
                <a16:creationId xmlns:a16="http://schemas.microsoft.com/office/drawing/2014/main" id="{A7D986BD-3EA0-DC44-A2CF-C80F7D92A77E}"/>
              </a:ext>
            </a:extLst>
          </p:cNvPr>
          <p:cNvPicPr>
            <a:picLocks noChangeAspect="1"/>
          </p:cNvPicPr>
          <p:nvPr/>
        </p:nvPicPr>
        <p:blipFill>
          <a:blip r:embed="rId4"/>
          <a:stretch>
            <a:fillRect/>
          </a:stretch>
        </p:blipFill>
        <p:spPr>
          <a:xfrm>
            <a:off x="-7339" y="748593"/>
            <a:ext cx="5573917" cy="2546615"/>
          </a:xfrm>
          <a:prstGeom prst="rect">
            <a:avLst/>
          </a:prstGeom>
        </p:spPr>
      </p:pic>
      <p:sp>
        <p:nvSpPr>
          <p:cNvPr id="12" name="Rechthoek 11">
            <a:extLst>
              <a:ext uri="{FF2B5EF4-FFF2-40B4-BE49-F238E27FC236}">
                <a16:creationId xmlns:a16="http://schemas.microsoft.com/office/drawing/2014/main" id="{83893020-FA60-574B-B34F-335581BFC4EB}"/>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Te laat bocht inzetten</a:t>
            </a:r>
          </a:p>
        </p:txBody>
      </p:sp>
      <p:pic>
        <p:nvPicPr>
          <p:cNvPr id="4" name="Afbeelding 3">
            <a:extLst>
              <a:ext uri="{FF2B5EF4-FFF2-40B4-BE49-F238E27FC236}">
                <a16:creationId xmlns:a16="http://schemas.microsoft.com/office/drawing/2014/main" id="{A6064610-0F98-4948-BA50-3EA68AEF0ECA}"/>
              </a:ext>
            </a:extLst>
          </p:cNvPr>
          <p:cNvPicPr>
            <a:picLocks noChangeAspect="1"/>
          </p:cNvPicPr>
          <p:nvPr/>
        </p:nvPicPr>
        <p:blipFill>
          <a:blip r:embed="rId5"/>
          <a:stretch>
            <a:fillRect/>
          </a:stretch>
        </p:blipFill>
        <p:spPr>
          <a:xfrm>
            <a:off x="537145" y="3367611"/>
            <a:ext cx="8606855" cy="3478837"/>
          </a:xfrm>
          <a:prstGeom prst="rect">
            <a:avLst/>
          </a:prstGeom>
        </p:spPr>
      </p:pic>
    </p:spTree>
    <p:extLst>
      <p:ext uri="{BB962C8B-B14F-4D97-AF65-F5344CB8AC3E}">
        <p14:creationId xmlns:p14="http://schemas.microsoft.com/office/powerpoint/2010/main" val="42327373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195736" y="39913"/>
            <a:ext cx="5152501" cy="584775"/>
          </a:xfrm>
          <a:prstGeom prst="rect">
            <a:avLst/>
          </a:prstGeom>
          <a:noFill/>
        </p:spPr>
        <p:txBody>
          <a:bodyPr wrap="none" rtlCol="0">
            <a:spAutoFit/>
          </a:bodyPr>
          <a:lstStyle/>
          <a:p>
            <a:r>
              <a:rPr lang="nl-NL" sz="3200" dirty="0">
                <a:solidFill>
                  <a:schemeClr val="bg1"/>
                </a:solidFill>
              </a:rPr>
              <a:t>6.2.4 DE ZELFSTARTMETHODE</a:t>
            </a:r>
          </a:p>
        </p:txBody>
      </p:sp>
      <p:pic>
        <p:nvPicPr>
          <p:cNvPr id="3" name="Afbeelding 2">
            <a:extLst>
              <a:ext uri="{FF2B5EF4-FFF2-40B4-BE49-F238E27FC236}">
                <a16:creationId xmlns:a16="http://schemas.microsoft.com/office/drawing/2014/main" id="{6A4F730D-0C96-4A4E-AAB7-26DE2D06C91D}"/>
              </a:ext>
            </a:extLst>
          </p:cNvPr>
          <p:cNvPicPr>
            <a:picLocks noChangeAspect="1"/>
          </p:cNvPicPr>
          <p:nvPr/>
        </p:nvPicPr>
        <p:blipFill rotWithShape="1">
          <a:blip r:embed="rId4"/>
          <a:srcRect t="15476" b="20729"/>
          <a:stretch/>
        </p:blipFill>
        <p:spPr>
          <a:xfrm>
            <a:off x="219153" y="727100"/>
            <a:ext cx="8385493" cy="2917913"/>
          </a:xfrm>
          <a:prstGeom prst="rect">
            <a:avLst/>
          </a:prstGeom>
        </p:spPr>
      </p:pic>
      <p:pic>
        <p:nvPicPr>
          <p:cNvPr id="4" name="Afbeelding 3">
            <a:extLst>
              <a:ext uri="{FF2B5EF4-FFF2-40B4-BE49-F238E27FC236}">
                <a16:creationId xmlns:a16="http://schemas.microsoft.com/office/drawing/2014/main" id="{0DEB0E05-E8F8-754F-B01C-BDE4F4B10E62}"/>
              </a:ext>
            </a:extLst>
          </p:cNvPr>
          <p:cNvPicPr>
            <a:picLocks noChangeAspect="1"/>
          </p:cNvPicPr>
          <p:nvPr/>
        </p:nvPicPr>
        <p:blipFill>
          <a:blip r:embed="rId5"/>
          <a:stretch>
            <a:fillRect/>
          </a:stretch>
        </p:blipFill>
        <p:spPr>
          <a:xfrm>
            <a:off x="201411" y="3063239"/>
            <a:ext cx="2095500" cy="3644900"/>
          </a:xfrm>
          <a:prstGeom prst="rect">
            <a:avLst/>
          </a:prstGeom>
        </p:spPr>
      </p:pic>
      <p:sp>
        <p:nvSpPr>
          <p:cNvPr id="13" name="Rechthoek 12">
            <a:extLst>
              <a:ext uri="{FF2B5EF4-FFF2-40B4-BE49-F238E27FC236}">
                <a16:creationId xmlns:a16="http://schemas.microsoft.com/office/drawing/2014/main" id="{3C4D3A92-7EF7-8D44-95B5-EE172FD949C0}"/>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zelfstart</a:t>
            </a:r>
          </a:p>
        </p:txBody>
      </p:sp>
      <p:sp>
        <p:nvSpPr>
          <p:cNvPr id="15" name="Rechthoek 14">
            <a:extLst>
              <a:ext uri="{FF2B5EF4-FFF2-40B4-BE49-F238E27FC236}">
                <a16:creationId xmlns:a16="http://schemas.microsoft.com/office/drawing/2014/main" id="{DDF0934A-DE4A-4842-BE99-AC2626E76D18}"/>
              </a:ext>
            </a:extLst>
          </p:cNvPr>
          <p:cNvSpPr/>
          <p:nvPr/>
        </p:nvSpPr>
        <p:spPr>
          <a:xfrm>
            <a:off x="2286000" y="3809168"/>
            <a:ext cx="6686550"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De meeste zelfstarters en thuisbrengers hebben een </a:t>
            </a:r>
            <a:r>
              <a:rPr lang="nl-NL" sz="2400" dirty="0">
                <a:solidFill>
                  <a:srgbClr val="FF0000"/>
                </a:solidFill>
              </a:rPr>
              <a:t>tweetaktmotor</a:t>
            </a:r>
            <a:r>
              <a:rPr lang="nl-NL" sz="2400" dirty="0"/>
              <a:t>. Zo’n motor kan meer arbeid verrichten dan een even grote viertaktmotor. </a:t>
            </a:r>
          </a:p>
          <a:p>
            <a:pPr marL="285750" indent="-285750">
              <a:buClr>
                <a:srgbClr val="FF0000"/>
              </a:buClr>
              <a:buFont typeface="Wingdings" pitchFamily="2" charset="2"/>
              <a:buChar char="Ø"/>
            </a:pPr>
            <a:r>
              <a:rPr lang="nl-NL" sz="2400" dirty="0"/>
              <a:t>Een tweetaktmotor is een zuigermotor die bij elke neergaande beweging arbeid verricht. </a:t>
            </a:r>
          </a:p>
          <a:p>
            <a:pPr marL="285750" indent="-285750">
              <a:buClr>
                <a:srgbClr val="FF0000"/>
              </a:buClr>
              <a:buFont typeface="Wingdings" pitchFamily="2" charset="2"/>
              <a:buChar char="Ø"/>
            </a:pPr>
            <a:r>
              <a:rPr lang="nl-NL" sz="2400" dirty="0"/>
              <a:t>Zo'n motor gebruikt </a:t>
            </a:r>
            <a:r>
              <a:rPr lang="nl-NL" sz="2400" dirty="0">
                <a:solidFill>
                  <a:srgbClr val="FF0000"/>
                </a:solidFill>
              </a:rPr>
              <a:t>mengsmering</a:t>
            </a:r>
            <a:r>
              <a:rPr lang="nl-NL" sz="2400" dirty="0"/>
              <a:t> (een mengsel van benzine en een paar procent olie) om de motor te smeren.</a:t>
            </a:r>
          </a:p>
        </p:txBody>
      </p:sp>
    </p:spTree>
    <p:extLst>
      <p:ext uri="{BB962C8B-B14F-4D97-AF65-F5344CB8AC3E}">
        <p14:creationId xmlns:p14="http://schemas.microsoft.com/office/powerpoint/2010/main" val="27304589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195736" y="39913"/>
            <a:ext cx="5152501" cy="584775"/>
          </a:xfrm>
          <a:prstGeom prst="rect">
            <a:avLst/>
          </a:prstGeom>
          <a:noFill/>
        </p:spPr>
        <p:txBody>
          <a:bodyPr wrap="none" rtlCol="0">
            <a:spAutoFit/>
          </a:bodyPr>
          <a:lstStyle/>
          <a:p>
            <a:r>
              <a:rPr lang="nl-NL" sz="3200" dirty="0">
                <a:solidFill>
                  <a:schemeClr val="bg1"/>
                </a:solidFill>
              </a:rPr>
              <a:t>6.2.4 DE ZELFSTARTMETHODE</a:t>
            </a:r>
          </a:p>
        </p:txBody>
      </p:sp>
      <p:sp>
        <p:nvSpPr>
          <p:cNvPr id="15" name="Rechthoek 14">
            <a:extLst>
              <a:ext uri="{FF2B5EF4-FFF2-40B4-BE49-F238E27FC236}">
                <a16:creationId xmlns:a16="http://schemas.microsoft.com/office/drawing/2014/main" id="{DDF0934A-DE4A-4842-BE99-AC2626E76D18}"/>
              </a:ext>
            </a:extLst>
          </p:cNvPr>
          <p:cNvSpPr/>
          <p:nvPr/>
        </p:nvSpPr>
        <p:spPr>
          <a:xfrm>
            <a:off x="4440160" y="697175"/>
            <a:ext cx="4668344"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Veel turbo's starten door </a:t>
            </a:r>
            <a:r>
              <a:rPr lang="nl-NL" sz="2400" dirty="0" err="1"/>
              <a:t>aanduiken</a:t>
            </a:r>
            <a:r>
              <a:rPr lang="nl-NL" sz="2400" dirty="0"/>
              <a:t>. Bij het </a:t>
            </a:r>
            <a:r>
              <a:rPr lang="nl-NL" sz="2400" dirty="0" err="1"/>
              <a:t>aanduiken</a:t>
            </a:r>
            <a:r>
              <a:rPr lang="nl-NL" sz="2400" dirty="0"/>
              <a:t> wordt de propeller door </a:t>
            </a:r>
            <a:r>
              <a:rPr lang="nl-NL" sz="2400" dirty="0" err="1">
                <a:solidFill>
                  <a:srgbClr val="FF0000"/>
                </a:solidFill>
              </a:rPr>
              <a:t>windmilling</a:t>
            </a:r>
            <a:r>
              <a:rPr lang="nl-NL" sz="2400" dirty="0"/>
              <a:t> op gang gebracht.</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 Dit kost zo'n 60 tot 80 m hoogte. Zo'n motor dient daarom </a:t>
            </a:r>
            <a:r>
              <a:rPr lang="nl-NL" sz="2400" dirty="0">
                <a:solidFill>
                  <a:srgbClr val="FF0000"/>
                </a:solidFill>
              </a:rPr>
              <a:t>boven de 300 meter</a:t>
            </a:r>
            <a:r>
              <a:rPr lang="nl-NL" sz="2400" dirty="0"/>
              <a:t> gestart te worden.</a:t>
            </a:r>
          </a:p>
        </p:txBody>
      </p:sp>
      <p:pic>
        <p:nvPicPr>
          <p:cNvPr id="6" name="Afbeelding 5">
            <a:extLst>
              <a:ext uri="{FF2B5EF4-FFF2-40B4-BE49-F238E27FC236}">
                <a16:creationId xmlns:a16="http://schemas.microsoft.com/office/drawing/2014/main" id="{F51CFCF1-FF18-984D-807B-4B4D588147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4456" y="3738987"/>
            <a:ext cx="5004048" cy="3127530"/>
          </a:xfrm>
          <a:prstGeom prst="rect">
            <a:avLst/>
          </a:prstGeom>
        </p:spPr>
      </p:pic>
      <p:pic>
        <p:nvPicPr>
          <p:cNvPr id="17" name="Afbeelding 16">
            <a:extLst>
              <a:ext uri="{FF2B5EF4-FFF2-40B4-BE49-F238E27FC236}">
                <a16:creationId xmlns:a16="http://schemas.microsoft.com/office/drawing/2014/main" id="{EE6ECBA0-F34E-844A-B930-DFA5796A6B67}"/>
              </a:ext>
            </a:extLst>
          </p:cNvPr>
          <p:cNvPicPr>
            <a:picLocks noChangeAspect="1"/>
          </p:cNvPicPr>
          <p:nvPr/>
        </p:nvPicPr>
        <p:blipFill>
          <a:blip r:embed="rId5"/>
          <a:stretch>
            <a:fillRect/>
          </a:stretch>
        </p:blipFill>
        <p:spPr>
          <a:xfrm>
            <a:off x="5487" y="723100"/>
            <a:ext cx="4362555" cy="6117492"/>
          </a:xfrm>
          <a:prstGeom prst="rect">
            <a:avLst/>
          </a:prstGeom>
        </p:spPr>
      </p:pic>
      <p:sp>
        <p:nvSpPr>
          <p:cNvPr id="18" name="Rechthoek 17">
            <a:extLst>
              <a:ext uri="{FF2B5EF4-FFF2-40B4-BE49-F238E27FC236}">
                <a16:creationId xmlns:a16="http://schemas.microsoft.com/office/drawing/2014/main" id="{F1D66C26-0F28-9C4C-A791-A360F1A356D5}"/>
              </a:ext>
            </a:extLst>
          </p:cNvPr>
          <p:cNvSpPr/>
          <p:nvPr/>
        </p:nvSpPr>
        <p:spPr>
          <a:xfrm>
            <a:off x="9565" y="755516"/>
            <a:ext cx="3076496" cy="461665"/>
          </a:xfrm>
          <a:prstGeom prst="rect">
            <a:avLst/>
          </a:prstGeom>
          <a:solidFill>
            <a:schemeClr val="accent1"/>
          </a:solidFill>
        </p:spPr>
        <p:txBody>
          <a:bodyPr wrap="square">
            <a:spAutoFit/>
          </a:bodyPr>
          <a:lstStyle/>
          <a:p>
            <a:r>
              <a:rPr lang="nl-NL" sz="2400" dirty="0">
                <a:solidFill>
                  <a:schemeClr val="bg1"/>
                </a:solidFill>
              </a:rPr>
              <a:t>Procedures zelfstart</a:t>
            </a:r>
          </a:p>
        </p:txBody>
      </p:sp>
    </p:spTree>
    <p:extLst>
      <p:ext uri="{BB962C8B-B14F-4D97-AF65-F5344CB8AC3E}">
        <p14:creationId xmlns:p14="http://schemas.microsoft.com/office/powerpoint/2010/main" val="1378127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graphicFrame>
        <p:nvGraphicFramePr>
          <p:cNvPr id="2" name="Tabel 1">
            <a:extLst>
              <a:ext uri="{FF2B5EF4-FFF2-40B4-BE49-F238E27FC236}">
                <a16:creationId xmlns:a16="http://schemas.microsoft.com/office/drawing/2014/main" id="{D5A1B3E3-0163-4A41-B5F5-DF8C2A97448F}"/>
              </a:ext>
            </a:extLst>
          </p:cNvPr>
          <p:cNvGraphicFramePr>
            <a:graphicFrameLocks noGrp="1"/>
          </p:cNvGraphicFramePr>
          <p:nvPr>
            <p:extLst>
              <p:ext uri="{D42A27DB-BD31-4B8C-83A1-F6EECF244321}">
                <p14:modId xmlns:p14="http://schemas.microsoft.com/office/powerpoint/2010/main" val="3037982164"/>
              </p:ext>
            </p:extLst>
          </p:nvPr>
        </p:nvGraphicFramePr>
        <p:xfrm>
          <a:off x="0" y="4991386"/>
          <a:ext cx="9143998" cy="1737360"/>
        </p:xfrm>
        <a:graphic>
          <a:graphicData uri="http://schemas.openxmlformats.org/drawingml/2006/table">
            <a:tbl>
              <a:tblPr/>
              <a:tblGrid>
                <a:gridCol w="4571999">
                  <a:extLst>
                    <a:ext uri="{9D8B030D-6E8A-4147-A177-3AD203B41FA5}">
                      <a16:colId xmlns:a16="http://schemas.microsoft.com/office/drawing/2014/main" val="3941654332"/>
                    </a:ext>
                  </a:extLst>
                </a:gridCol>
                <a:gridCol w="4571999">
                  <a:extLst>
                    <a:ext uri="{9D8B030D-6E8A-4147-A177-3AD203B41FA5}">
                      <a16:colId xmlns:a16="http://schemas.microsoft.com/office/drawing/2014/main" val="1150711685"/>
                    </a:ext>
                  </a:extLst>
                </a:gridCol>
              </a:tblGrid>
              <a:tr h="0">
                <a:tc>
                  <a:txBody>
                    <a:bodyPr/>
                    <a:lstStyle/>
                    <a:p>
                      <a:r>
                        <a:rPr lang="nl-NL" b="1" dirty="0">
                          <a:solidFill>
                            <a:srgbClr val="FFFFFF"/>
                          </a:solidFill>
                          <a:effectLst/>
                          <a:latin typeface="arial" panose="020B0604020202020204" pitchFamily="34" charset="0"/>
                        </a:rPr>
                        <a:t>Lichtseinen</a:t>
                      </a:r>
                      <a:endParaRPr lang="nl-NL" dirty="0">
                        <a:effectLst/>
                      </a:endParaRPr>
                    </a:p>
                  </a:txBody>
                  <a:tcPr anchor="ctr">
                    <a:lnL>
                      <a:noFill/>
                    </a:lnL>
                    <a:lnR>
                      <a:noFill/>
                    </a:lnR>
                    <a:lnT>
                      <a:noFill/>
                    </a:lnT>
                    <a:lnB w="12700" cap="flat" cmpd="sng" algn="ctr">
                      <a:solidFill>
                        <a:srgbClr val="000000"/>
                      </a:solidFill>
                      <a:prstDash val="solid"/>
                      <a:round/>
                      <a:headEnd type="none" w="med" len="med"/>
                      <a:tailEnd type="none" w="med" len="med"/>
                    </a:lnB>
                    <a:solidFill>
                      <a:srgbClr val="2D6987"/>
                    </a:solidFill>
                  </a:tcPr>
                </a:tc>
                <a:tc>
                  <a:txBody>
                    <a:bodyPr/>
                    <a:lstStyle/>
                    <a:p>
                      <a:r>
                        <a:rPr lang="nl-NL" b="1" dirty="0">
                          <a:solidFill>
                            <a:srgbClr val="FFFFFF"/>
                          </a:solidFill>
                          <a:effectLst/>
                          <a:latin typeface="arial" panose="020B0604020202020204" pitchFamily="34" charset="0"/>
                        </a:rPr>
                        <a:t>Betekenis voor de lierman</a:t>
                      </a:r>
                      <a:endParaRPr lang="nl-NL" dirty="0">
                        <a:effectLst/>
                      </a:endParaRPr>
                    </a:p>
                  </a:txBody>
                  <a:tcPr anchor="ctr">
                    <a:lnL>
                      <a:noFill/>
                    </a:lnL>
                    <a:lnR>
                      <a:noFill/>
                    </a:lnR>
                    <a:lnT>
                      <a:noFill/>
                    </a:lnT>
                    <a:lnB w="12700" cap="flat" cmpd="sng" algn="ctr">
                      <a:solidFill>
                        <a:srgbClr val="000000"/>
                      </a:solidFill>
                      <a:prstDash val="solid"/>
                      <a:round/>
                      <a:headEnd type="none" w="med" len="med"/>
                      <a:tailEnd type="none" w="med" len="med"/>
                    </a:lnB>
                    <a:solidFill>
                      <a:srgbClr val="2D6987"/>
                    </a:solidFill>
                  </a:tcPr>
                </a:tc>
                <a:extLst>
                  <a:ext uri="{0D108BD9-81ED-4DB2-BD59-A6C34878D82A}">
                    <a16:rowId xmlns:a16="http://schemas.microsoft.com/office/drawing/2014/main" val="938041697"/>
                  </a:ext>
                </a:extLst>
              </a:tr>
              <a:tr h="0">
                <a:tc>
                  <a:txBody>
                    <a:bodyPr/>
                    <a:lstStyle/>
                    <a:p>
                      <a:r>
                        <a:rPr lang="nl-NL">
                          <a:effectLst/>
                          <a:latin typeface="arial" panose="020B0604020202020204" pitchFamily="34" charset="0"/>
                        </a:rPr>
                        <a:t>Licht knippert</a:t>
                      </a:r>
                      <a:endParaRPr lang="nl-NL">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a:effectLst/>
                          <a:latin typeface="arial" panose="020B0604020202020204" pitchFamily="34" charset="0"/>
                        </a:rPr>
                        <a:t>Kabel voorzichtig aantrekken</a:t>
                      </a:r>
                      <a:endParaRPr lang="nl-NL">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937948"/>
                  </a:ext>
                </a:extLst>
              </a:tr>
              <a:tr h="0">
                <a:tc>
                  <a:txBody>
                    <a:bodyPr/>
                    <a:lstStyle/>
                    <a:p>
                      <a:r>
                        <a:rPr lang="nl-NL" dirty="0">
                          <a:effectLst/>
                          <a:latin typeface="arial" panose="020B0604020202020204" pitchFamily="34" charset="0"/>
                        </a:rPr>
                        <a:t>Licht aan en blijft aan tot 100 m hoogte</a:t>
                      </a:r>
                      <a:endParaRPr lang="nl-NL" dirty="0">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a:effectLst/>
                          <a:latin typeface="arial" panose="020B0604020202020204" pitchFamily="34" charset="0"/>
                        </a:rPr>
                        <a:t>Kabel staat strak, nu doorgaan met starten</a:t>
                      </a:r>
                      <a:endParaRPr lang="nl-NL">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7265881"/>
                  </a:ext>
                </a:extLst>
              </a:tr>
              <a:tr h="0">
                <a:tc>
                  <a:txBody>
                    <a:bodyPr/>
                    <a:lstStyle/>
                    <a:p>
                      <a:r>
                        <a:rPr lang="nl-NL">
                          <a:effectLst/>
                          <a:latin typeface="arial" panose="020B0604020202020204" pitchFamily="34" charset="0"/>
                        </a:rPr>
                        <a:t>Licht uit in het begin van de start</a:t>
                      </a:r>
                      <a:endParaRPr lang="nl-NL">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nl-NL" dirty="0">
                          <a:effectLst/>
                          <a:latin typeface="arial" panose="020B0604020202020204" pitchFamily="34" charset="0"/>
                        </a:rPr>
                        <a:t>Direct stoppen met lieren en wachten op nadere orders</a:t>
                      </a:r>
                      <a:endParaRPr lang="nl-NL" dirty="0">
                        <a:effectLst/>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36106"/>
                  </a:ext>
                </a:extLst>
              </a:tr>
            </a:tbl>
          </a:graphicData>
        </a:graphic>
      </p:graphicFrame>
      <p:pic>
        <p:nvPicPr>
          <p:cNvPr id="5" name="Afbeelding 4">
            <a:extLst>
              <a:ext uri="{FF2B5EF4-FFF2-40B4-BE49-F238E27FC236}">
                <a16:creationId xmlns:a16="http://schemas.microsoft.com/office/drawing/2014/main" id="{702C05AA-5F14-EA45-B747-802D222A86E9}"/>
              </a:ext>
            </a:extLst>
          </p:cNvPr>
          <p:cNvPicPr>
            <a:picLocks noChangeAspect="1"/>
          </p:cNvPicPr>
          <p:nvPr/>
        </p:nvPicPr>
        <p:blipFill rotWithShape="1">
          <a:blip r:embed="rId4"/>
          <a:srcRect l="2270" t="2008" r="28304" b="-2008"/>
          <a:stretch/>
        </p:blipFill>
        <p:spPr>
          <a:xfrm>
            <a:off x="0" y="742219"/>
            <a:ext cx="2854902" cy="4029943"/>
          </a:xfrm>
          <a:prstGeom prst="rect">
            <a:avLst/>
          </a:prstGeom>
        </p:spPr>
      </p:pic>
      <p:sp>
        <p:nvSpPr>
          <p:cNvPr id="6" name="Tekstvak 5">
            <a:extLst>
              <a:ext uri="{FF2B5EF4-FFF2-40B4-BE49-F238E27FC236}">
                <a16:creationId xmlns:a16="http://schemas.microsoft.com/office/drawing/2014/main" id="{7F34D3CE-CDAF-5E46-AB0E-1F60FFFDD3C2}"/>
              </a:ext>
            </a:extLst>
          </p:cNvPr>
          <p:cNvSpPr txBox="1"/>
          <p:nvPr/>
        </p:nvSpPr>
        <p:spPr>
          <a:xfrm>
            <a:off x="2830459" y="1173106"/>
            <a:ext cx="6337982" cy="3785652"/>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‘Aantrekken’ geef je door aan de lierman op een teken van de tiploper of veldleider.</a:t>
            </a:r>
          </a:p>
          <a:p>
            <a:pPr marL="285750" indent="-285750">
              <a:buClr>
                <a:srgbClr val="FF0000"/>
              </a:buClr>
              <a:buFont typeface="Wingdings" pitchFamily="2" charset="2"/>
              <a:buChar char="Ø"/>
            </a:pPr>
            <a:r>
              <a:rPr lang="nl-NL" sz="2400" dirty="0"/>
              <a:t>Kijk ook zelf of er veilig gestart kan worden. Lierpad vrij, geen personen of zweefvliegtuigen in de lierbaan en geen landende zweefvliegtuigen die te dicht bij kunnen komen.</a:t>
            </a:r>
          </a:p>
          <a:p>
            <a:pPr marL="285750" indent="-285750">
              <a:buClr>
                <a:srgbClr val="FF0000"/>
              </a:buClr>
              <a:buFont typeface="Wingdings" pitchFamily="2" charset="2"/>
              <a:buChar char="Ø"/>
            </a:pPr>
            <a:r>
              <a:rPr lang="nl-NL" sz="2400" dirty="0"/>
              <a:t>Pas hierna geef je het sein “</a:t>
            </a:r>
            <a:r>
              <a:rPr lang="nl-NL" sz="2400" dirty="0">
                <a:solidFill>
                  <a:srgbClr val="FF0000"/>
                </a:solidFill>
              </a:rPr>
              <a:t>aantrekken</a:t>
            </a:r>
            <a:r>
              <a:rPr lang="nl-NL" sz="2400" dirty="0"/>
              <a:t>” door. Bij het sein </a:t>
            </a:r>
            <a:r>
              <a:rPr lang="nl-NL" sz="2400" dirty="0">
                <a:solidFill>
                  <a:srgbClr val="FF0000"/>
                </a:solidFill>
              </a:rPr>
              <a:t>strak</a:t>
            </a:r>
            <a:r>
              <a:rPr lang="nl-NL" sz="2400" dirty="0"/>
              <a:t>, geef je </a:t>
            </a:r>
            <a:r>
              <a:rPr lang="nl-NL" sz="2400" dirty="0">
                <a:solidFill>
                  <a:srgbClr val="FF0000"/>
                </a:solidFill>
              </a:rPr>
              <a:t>constant licht</a:t>
            </a:r>
            <a:r>
              <a:rPr lang="nl-NL" sz="2400" dirty="0"/>
              <a:t> en kijk je het vliegtuig na </a:t>
            </a:r>
            <a:r>
              <a:rPr lang="nl-NL" sz="2400" dirty="0">
                <a:solidFill>
                  <a:srgbClr val="FF0000"/>
                </a:solidFill>
              </a:rPr>
              <a:t>tot zo’n 100 m </a:t>
            </a:r>
            <a:r>
              <a:rPr lang="nl-NL" sz="2400" dirty="0"/>
              <a:t>hoogte.</a:t>
            </a:r>
          </a:p>
        </p:txBody>
      </p:sp>
      <p:sp>
        <p:nvSpPr>
          <p:cNvPr id="16" name="Tekstvak 15">
            <a:extLst>
              <a:ext uri="{FF2B5EF4-FFF2-40B4-BE49-F238E27FC236}">
                <a16:creationId xmlns:a16="http://schemas.microsoft.com/office/drawing/2014/main" id="{0F5562CC-8B3F-8F4F-9194-14E7E63B6604}"/>
              </a:ext>
            </a:extLst>
          </p:cNvPr>
          <p:cNvSpPr txBox="1"/>
          <p:nvPr/>
        </p:nvSpPr>
        <p:spPr>
          <a:xfrm>
            <a:off x="2854902" y="719836"/>
            <a:ext cx="6289096" cy="430887"/>
          </a:xfrm>
          <a:prstGeom prst="rect">
            <a:avLst/>
          </a:prstGeom>
          <a:solidFill>
            <a:schemeClr val="accent1"/>
          </a:solidFill>
        </p:spPr>
        <p:txBody>
          <a:bodyPr wrap="square" rtlCol="0">
            <a:spAutoFit/>
          </a:bodyPr>
          <a:lstStyle/>
          <a:p>
            <a:pPr>
              <a:buClr>
                <a:srgbClr val="FF0000"/>
              </a:buClr>
            </a:pPr>
            <a:r>
              <a:rPr lang="nl-NL" sz="2200" b="1" dirty="0">
                <a:solidFill>
                  <a:schemeClr val="bg1"/>
                </a:solidFill>
                <a:latin typeface="Arial-BoldMT"/>
              </a:rPr>
              <a:t>Seinen aan de lier geven</a:t>
            </a:r>
            <a:endParaRPr lang="nl-NL" sz="2200" dirty="0">
              <a:solidFill>
                <a:schemeClr val="bg1"/>
              </a:solidFill>
            </a:endParaRPr>
          </a:p>
        </p:txBody>
      </p:sp>
    </p:spTree>
    <p:extLst>
      <p:ext uri="{BB962C8B-B14F-4D97-AF65-F5344CB8AC3E}">
        <p14:creationId xmlns:p14="http://schemas.microsoft.com/office/powerpoint/2010/main" val="38933516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195736" y="39913"/>
            <a:ext cx="5152501" cy="584775"/>
          </a:xfrm>
          <a:prstGeom prst="rect">
            <a:avLst/>
          </a:prstGeom>
          <a:noFill/>
        </p:spPr>
        <p:txBody>
          <a:bodyPr wrap="none" rtlCol="0">
            <a:spAutoFit/>
          </a:bodyPr>
          <a:lstStyle/>
          <a:p>
            <a:r>
              <a:rPr lang="nl-NL" sz="3200" dirty="0">
                <a:solidFill>
                  <a:schemeClr val="bg1"/>
                </a:solidFill>
              </a:rPr>
              <a:t>6.2.4 DE ZELFSTARTMETHODE</a:t>
            </a:r>
          </a:p>
        </p:txBody>
      </p:sp>
      <p:sp>
        <p:nvSpPr>
          <p:cNvPr id="2" name="Rechthoek 1">
            <a:extLst>
              <a:ext uri="{FF2B5EF4-FFF2-40B4-BE49-F238E27FC236}">
                <a16:creationId xmlns:a16="http://schemas.microsoft.com/office/drawing/2014/main" id="{6F854A19-43BC-B14A-88DC-795C82A55B3D}"/>
              </a:ext>
            </a:extLst>
          </p:cNvPr>
          <p:cNvSpPr/>
          <p:nvPr/>
        </p:nvSpPr>
        <p:spPr>
          <a:xfrm>
            <a:off x="3935267" y="755319"/>
            <a:ext cx="5201912" cy="1569660"/>
          </a:xfrm>
          <a:prstGeom prst="rect">
            <a:avLst/>
          </a:prstGeom>
        </p:spPr>
        <p:txBody>
          <a:bodyPr wrap="square">
            <a:spAutoFit/>
          </a:bodyPr>
          <a:lstStyle/>
          <a:p>
            <a:pPr marL="285750" indent="-285750">
              <a:buClr>
                <a:srgbClr val="FF0000"/>
              </a:buClr>
              <a:buFont typeface="Wingdings" pitchFamily="2" charset="2"/>
              <a:buChar char="Ø"/>
            </a:pPr>
            <a:r>
              <a:rPr lang="nl-NL" sz="2400" dirty="0"/>
              <a:t>De uitgeklapte motor wordt voor de landing ingeklapt en de zelfstarter landt als een zweefvliegtuig zonder motor. </a:t>
            </a:r>
          </a:p>
        </p:txBody>
      </p:sp>
      <p:pic>
        <p:nvPicPr>
          <p:cNvPr id="3" name="Afbeelding 2">
            <a:extLst>
              <a:ext uri="{FF2B5EF4-FFF2-40B4-BE49-F238E27FC236}">
                <a16:creationId xmlns:a16="http://schemas.microsoft.com/office/drawing/2014/main" id="{3159CD3F-3A25-2E41-925C-4305A535B46E}"/>
              </a:ext>
            </a:extLst>
          </p:cNvPr>
          <p:cNvPicPr>
            <a:picLocks noChangeAspect="1"/>
          </p:cNvPicPr>
          <p:nvPr/>
        </p:nvPicPr>
        <p:blipFill>
          <a:blip r:embed="rId4"/>
          <a:stretch>
            <a:fillRect/>
          </a:stretch>
        </p:blipFill>
        <p:spPr>
          <a:xfrm>
            <a:off x="49849" y="718076"/>
            <a:ext cx="3874079" cy="2518151"/>
          </a:xfrm>
          <a:prstGeom prst="rect">
            <a:avLst/>
          </a:prstGeom>
        </p:spPr>
      </p:pic>
      <p:sp>
        <p:nvSpPr>
          <p:cNvPr id="12" name="Rechthoek 11">
            <a:extLst>
              <a:ext uri="{FF2B5EF4-FFF2-40B4-BE49-F238E27FC236}">
                <a16:creationId xmlns:a16="http://schemas.microsoft.com/office/drawing/2014/main" id="{48C9EC2A-FF01-B54A-866D-47CCE868F115}"/>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zelfstart</a:t>
            </a:r>
          </a:p>
        </p:txBody>
      </p:sp>
      <p:sp>
        <p:nvSpPr>
          <p:cNvPr id="4" name="Tekstvak 3">
            <a:extLst>
              <a:ext uri="{FF2B5EF4-FFF2-40B4-BE49-F238E27FC236}">
                <a16:creationId xmlns:a16="http://schemas.microsoft.com/office/drawing/2014/main" id="{B195149C-5B5A-9042-8195-9FC3C38EF6CE}"/>
              </a:ext>
            </a:extLst>
          </p:cNvPr>
          <p:cNvSpPr txBox="1"/>
          <p:nvPr/>
        </p:nvSpPr>
        <p:spPr>
          <a:xfrm>
            <a:off x="0" y="3193051"/>
            <a:ext cx="9113073"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een thuisbrenger gaat het uitklappen van de motor vrijwel automatisch. </a:t>
            </a:r>
          </a:p>
          <a:p>
            <a:pPr marL="342900" indent="-342900">
              <a:buClr>
                <a:srgbClr val="FF0000"/>
              </a:buClr>
              <a:buFont typeface="Wingdings" pitchFamily="2" charset="2"/>
              <a:buChar char="Ø"/>
            </a:pPr>
            <a:r>
              <a:rPr lang="nl-NL" sz="2400" dirty="0"/>
              <a:t>Door een schakelaar omhoog te plaatsen komt de motor uit de romp. Zodra de motor volledig uitgeklapt is, geeft een groen licht dit aan en verschijnt in de display het woord </a:t>
            </a:r>
            <a:r>
              <a:rPr lang="nl-NL" sz="2400" dirty="0" err="1"/>
              <a:t>deko</a:t>
            </a:r>
            <a:r>
              <a:rPr lang="nl-NL" sz="2400" dirty="0"/>
              <a:t>. </a:t>
            </a:r>
          </a:p>
          <a:p>
            <a:pPr marL="342900" indent="-342900">
              <a:buClr>
                <a:srgbClr val="FF0000"/>
              </a:buClr>
              <a:buFont typeface="Wingdings" pitchFamily="2" charset="2"/>
              <a:buChar char="Ø"/>
            </a:pPr>
            <a:r>
              <a:rPr lang="nl-NL" sz="2400" dirty="0"/>
              <a:t>Door aan de decompressie hendel te trekken begint de propeller door het </a:t>
            </a:r>
            <a:r>
              <a:rPr lang="nl-NL" sz="2400" dirty="0" err="1"/>
              <a:t>windmill</a:t>
            </a:r>
            <a:r>
              <a:rPr lang="nl-NL" sz="2400" dirty="0"/>
              <a:t> effect te draaien. Dan laat je de decompressie-hendel los en de motor loopt. </a:t>
            </a:r>
          </a:p>
          <a:p>
            <a:pPr marL="342900" indent="-342900">
              <a:buClr>
                <a:srgbClr val="FF0000"/>
              </a:buClr>
              <a:buFont typeface="Wingdings" pitchFamily="2" charset="2"/>
              <a:buChar char="Ø"/>
            </a:pPr>
            <a:r>
              <a:rPr lang="nl-NL" sz="2400" dirty="0"/>
              <a:t>De motor uitdoen gaat nog eenvoudiger. Je doet de schakelaar naar beneden, de motor stopt en wordt automatisch ingeklapt.</a:t>
            </a:r>
          </a:p>
        </p:txBody>
      </p:sp>
    </p:spTree>
    <p:extLst>
      <p:ext uri="{BB962C8B-B14F-4D97-AF65-F5344CB8AC3E}">
        <p14:creationId xmlns:p14="http://schemas.microsoft.com/office/powerpoint/2010/main" val="4163022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195736" y="39913"/>
            <a:ext cx="5152501" cy="584775"/>
          </a:xfrm>
          <a:prstGeom prst="rect">
            <a:avLst/>
          </a:prstGeom>
          <a:noFill/>
        </p:spPr>
        <p:txBody>
          <a:bodyPr wrap="none" rtlCol="0">
            <a:spAutoFit/>
          </a:bodyPr>
          <a:lstStyle/>
          <a:p>
            <a:r>
              <a:rPr lang="nl-NL" sz="3200" dirty="0">
                <a:solidFill>
                  <a:schemeClr val="bg1"/>
                </a:solidFill>
              </a:rPr>
              <a:t>6.2.4 DE ZELFSTARTMETHODE</a:t>
            </a:r>
          </a:p>
        </p:txBody>
      </p:sp>
      <p:sp>
        <p:nvSpPr>
          <p:cNvPr id="14" name="Rechthoek 13">
            <a:extLst>
              <a:ext uri="{FF2B5EF4-FFF2-40B4-BE49-F238E27FC236}">
                <a16:creationId xmlns:a16="http://schemas.microsoft.com/office/drawing/2014/main" id="{CAA43604-A388-5243-9501-A6D44D6AECFB}"/>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zelfstart</a:t>
            </a:r>
          </a:p>
        </p:txBody>
      </p:sp>
      <p:sp>
        <p:nvSpPr>
          <p:cNvPr id="2" name="Rechthoek 1">
            <a:extLst>
              <a:ext uri="{FF2B5EF4-FFF2-40B4-BE49-F238E27FC236}">
                <a16:creationId xmlns:a16="http://schemas.microsoft.com/office/drawing/2014/main" id="{6F854A19-43BC-B14A-88DC-795C82A55B3D}"/>
              </a:ext>
            </a:extLst>
          </p:cNvPr>
          <p:cNvSpPr/>
          <p:nvPr/>
        </p:nvSpPr>
        <p:spPr>
          <a:xfrm>
            <a:off x="123824" y="3936352"/>
            <a:ext cx="8848725" cy="2677656"/>
          </a:xfrm>
          <a:prstGeom prst="rect">
            <a:avLst/>
          </a:prstGeom>
        </p:spPr>
        <p:txBody>
          <a:bodyPr wrap="square">
            <a:spAutoFit/>
          </a:bodyPr>
          <a:lstStyle/>
          <a:p>
            <a:pPr marL="285750" indent="-285750">
              <a:buClr>
                <a:srgbClr val="FF0000"/>
              </a:buClr>
              <a:buFont typeface="Wingdings" pitchFamily="2" charset="2"/>
              <a:buChar char="Ø"/>
            </a:pPr>
            <a:r>
              <a:rPr lang="nl-NL" sz="2400" dirty="0"/>
              <a:t>Tijdens het klimmen naar een veilige hoogte kies je zo'n route dat mocht de motor weigeren, dat je dan </a:t>
            </a:r>
            <a:r>
              <a:rPr lang="nl-NL" sz="2400" dirty="0">
                <a:solidFill>
                  <a:srgbClr val="FF0000"/>
                </a:solidFill>
              </a:rPr>
              <a:t>gemakkelijk terug naar de landingsbaan</a:t>
            </a:r>
            <a:r>
              <a:rPr lang="nl-NL" sz="2400" dirty="0"/>
              <a:t> kunt glijden.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Kies bij voorkeur een </a:t>
            </a:r>
            <a:r>
              <a:rPr lang="nl-NL" sz="2400" dirty="0">
                <a:solidFill>
                  <a:srgbClr val="FF0000"/>
                </a:solidFill>
              </a:rPr>
              <a:t>route tegen de wind </a:t>
            </a:r>
            <a:r>
              <a:rPr lang="nl-NL" sz="2400" dirty="0"/>
              <a:t>in, dit geeft het meeste stijgen en de afstand tot het veld blijft kleiner wat bij een eventuele motorstoring een voordeel is.</a:t>
            </a:r>
          </a:p>
        </p:txBody>
      </p:sp>
      <p:pic>
        <p:nvPicPr>
          <p:cNvPr id="3" name="Afbeelding 2">
            <a:extLst>
              <a:ext uri="{FF2B5EF4-FFF2-40B4-BE49-F238E27FC236}">
                <a16:creationId xmlns:a16="http://schemas.microsoft.com/office/drawing/2014/main" id="{81E77F41-F214-F64C-87F1-1CF7D3C20F1C}"/>
              </a:ext>
            </a:extLst>
          </p:cNvPr>
          <p:cNvPicPr>
            <a:picLocks noChangeAspect="1"/>
          </p:cNvPicPr>
          <p:nvPr/>
        </p:nvPicPr>
        <p:blipFill rotWithShape="1">
          <a:blip r:embed="rId4"/>
          <a:srcRect t="30052" b="26858"/>
          <a:stretch/>
        </p:blipFill>
        <p:spPr>
          <a:xfrm>
            <a:off x="16044" y="1170936"/>
            <a:ext cx="9093185" cy="2618100"/>
          </a:xfrm>
          <a:prstGeom prst="rect">
            <a:avLst/>
          </a:prstGeom>
        </p:spPr>
      </p:pic>
    </p:spTree>
    <p:extLst>
      <p:ext uri="{BB962C8B-B14F-4D97-AF65-F5344CB8AC3E}">
        <p14:creationId xmlns:p14="http://schemas.microsoft.com/office/powerpoint/2010/main" val="9946601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195736" y="39913"/>
            <a:ext cx="5152501" cy="584775"/>
          </a:xfrm>
          <a:prstGeom prst="rect">
            <a:avLst/>
          </a:prstGeom>
          <a:noFill/>
        </p:spPr>
        <p:txBody>
          <a:bodyPr wrap="none" rtlCol="0">
            <a:spAutoFit/>
          </a:bodyPr>
          <a:lstStyle/>
          <a:p>
            <a:r>
              <a:rPr lang="nl-NL" sz="3200" dirty="0">
                <a:solidFill>
                  <a:schemeClr val="bg1"/>
                </a:solidFill>
              </a:rPr>
              <a:t>6.2.4 DE ZELFSTARTMETHODE</a:t>
            </a:r>
          </a:p>
        </p:txBody>
      </p:sp>
      <p:sp>
        <p:nvSpPr>
          <p:cNvPr id="14" name="Rechthoek 13">
            <a:extLst>
              <a:ext uri="{FF2B5EF4-FFF2-40B4-BE49-F238E27FC236}">
                <a16:creationId xmlns:a16="http://schemas.microsoft.com/office/drawing/2014/main" id="{CAA43604-A388-5243-9501-A6D44D6AECFB}"/>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Procedures zelfstart</a:t>
            </a:r>
          </a:p>
        </p:txBody>
      </p:sp>
      <p:sp>
        <p:nvSpPr>
          <p:cNvPr id="2" name="Rechthoek 1">
            <a:extLst>
              <a:ext uri="{FF2B5EF4-FFF2-40B4-BE49-F238E27FC236}">
                <a16:creationId xmlns:a16="http://schemas.microsoft.com/office/drawing/2014/main" id="{6F854A19-43BC-B14A-88DC-795C82A55B3D}"/>
              </a:ext>
            </a:extLst>
          </p:cNvPr>
          <p:cNvSpPr/>
          <p:nvPr/>
        </p:nvSpPr>
        <p:spPr>
          <a:xfrm>
            <a:off x="123824" y="4945080"/>
            <a:ext cx="8848725" cy="1938992"/>
          </a:xfrm>
          <a:prstGeom prst="rect">
            <a:avLst/>
          </a:prstGeom>
        </p:spPr>
        <p:txBody>
          <a:bodyPr wrap="square">
            <a:spAutoFit/>
          </a:bodyPr>
          <a:lstStyle/>
          <a:p>
            <a:pPr marL="285750" indent="-285750">
              <a:buClr>
                <a:srgbClr val="FF0000"/>
              </a:buClr>
              <a:buFont typeface="Wingdings" pitchFamily="2" charset="2"/>
              <a:buChar char="Ø"/>
            </a:pPr>
            <a:r>
              <a:rPr lang="nl-NL" sz="2400" dirty="0"/>
              <a:t>De motor wordt uitsluitend gestart op een hoogte en een positie waar je ook een veilige </a:t>
            </a:r>
            <a:r>
              <a:rPr lang="nl-NL" sz="2400" dirty="0">
                <a:solidFill>
                  <a:srgbClr val="FF0000"/>
                </a:solidFill>
              </a:rPr>
              <a:t>buitenlanding kunt maken</a:t>
            </a:r>
            <a:r>
              <a:rPr lang="nl-NL" sz="2400" dirty="0"/>
              <a:t>.</a:t>
            </a:r>
          </a:p>
          <a:p>
            <a:pPr marL="285750" indent="-285750">
              <a:buClr>
                <a:srgbClr val="FF0000"/>
              </a:buClr>
              <a:buFont typeface="Wingdings" pitchFamily="2" charset="2"/>
              <a:buChar char="Ø"/>
            </a:pPr>
            <a:r>
              <a:rPr lang="nl-NL" sz="2400" dirty="0"/>
              <a:t>Tijdens het starten van de motor houd je het </a:t>
            </a:r>
            <a:r>
              <a:rPr lang="nl-NL" sz="2400" dirty="0">
                <a:solidFill>
                  <a:srgbClr val="FF0000"/>
                </a:solidFill>
              </a:rPr>
              <a:t>landingsveld in zicht</a:t>
            </a:r>
            <a:r>
              <a:rPr lang="nl-NL" sz="2400" dirty="0"/>
              <a:t>.</a:t>
            </a:r>
          </a:p>
          <a:p>
            <a:pPr marL="285750" indent="-285750">
              <a:buClr>
                <a:srgbClr val="FF0000"/>
              </a:buClr>
              <a:buFont typeface="Wingdings" pitchFamily="2" charset="2"/>
              <a:buChar char="Ø"/>
            </a:pPr>
            <a:r>
              <a:rPr lang="nl-NL" sz="2400" dirty="0"/>
              <a:t> Klimmen met de motor aan doe je in de buurt van een buitenlandingsveld.</a:t>
            </a:r>
          </a:p>
        </p:txBody>
      </p:sp>
      <p:pic>
        <p:nvPicPr>
          <p:cNvPr id="3" name="Afbeelding 2">
            <a:extLst>
              <a:ext uri="{FF2B5EF4-FFF2-40B4-BE49-F238E27FC236}">
                <a16:creationId xmlns:a16="http://schemas.microsoft.com/office/drawing/2014/main" id="{054EA65E-AABD-DE41-B9FA-1F404DCDE3E6}"/>
              </a:ext>
            </a:extLst>
          </p:cNvPr>
          <p:cNvPicPr>
            <a:picLocks noChangeAspect="1"/>
          </p:cNvPicPr>
          <p:nvPr/>
        </p:nvPicPr>
        <p:blipFill>
          <a:blip r:embed="rId4"/>
          <a:stretch>
            <a:fillRect/>
          </a:stretch>
        </p:blipFill>
        <p:spPr>
          <a:xfrm>
            <a:off x="16045" y="1158839"/>
            <a:ext cx="8908802" cy="3786241"/>
          </a:xfrm>
          <a:prstGeom prst="rect">
            <a:avLst/>
          </a:prstGeom>
        </p:spPr>
      </p:pic>
    </p:spTree>
    <p:extLst>
      <p:ext uri="{BB962C8B-B14F-4D97-AF65-F5344CB8AC3E}">
        <p14:creationId xmlns:p14="http://schemas.microsoft.com/office/powerpoint/2010/main" val="37627667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123824" y="4058453"/>
            <a:ext cx="9020176" cy="2677656"/>
          </a:xfrm>
          <a:prstGeom prst="rect">
            <a:avLst/>
          </a:prstGeom>
        </p:spPr>
        <p:txBody>
          <a:bodyPr wrap="square">
            <a:spAutoFit/>
          </a:bodyPr>
          <a:lstStyle/>
          <a:p>
            <a:pPr marL="285750" indent="-285750">
              <a:buClr>
                <a:srgbClr val="FF0000"/>
              </a:buClr>
              <a:buFont typeface="Wingdings" pitchFamily="2" charset="2"/>
              <a:buChar char="Ø"/>
            </a:pPr>
            <a:r>
              <a:rPr lang="nl-NL" sz="2400" dirty="0">
                <a:solidFill>
                  <a:srgbClr val="FF0000"/>
                </a:solidFill>
              </a:rPr>
              <a:t>Dezelfde draairichting </a:t>
            </a:r>
            <a:r>
              <a:rPr lang="nl-NL" sz="2400" dirty="0"/>
              <a:t>aannemen van degene die voor je in de bel zit;</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solidFill>
                  <a:srgbClr val="FF0000"/>
                </a:solidFill>
              </a:rPr>
              <a:t>Recht tegenover iemand invoegen </a:t>
            </a:r>
            <a:r>
              <a:rPr lang="nl-NL" sz="2400" dirty="0"/>
              <a:t>en tegenover hem blijven vliegen;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Boven of onder iemand vliegen alleen met </a:t>
            </a:r>
            <a:r>
              <a:rPr lang="nl-NL" sz="2400" dirty="0">
                <a:solidFill>
                  <a:srgbClr val="FF0000"/>
                </a:solidFill>
              </a:rPr>
              <a:t>grote verticale afstand</a:t>
            </a:r>
            <a:r>
              <a:rPr lang="nl-NL" sz="2400" dirty="0"/>
              <a:t>;</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Niet binnendoor draaien en goed om je heen kijken.</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41827C84-E447-9F4E-BDA9-D7EC68DC2DF5}"/>
              </a:ext>
            </a:extLst>
          </p:cNvPr>
          <p:cNvPicPr>
            <a:picLocks noChangeAspect="1"/>
          </p:cNvPicPr>
          <p:nvPr/>
        </p:nvPicPr>
        <p:blipFill>
          <a:blip r:embed="rId4"/>
          <a:stretch>
            <a:fillRect/>
          </a:stretch>
        </p:blipFill>
        <p:spPr>
          <a:xfrm>
            <a:off x="120779" y="727100"/>
            <a:ext cx="8902441" cy="3225800"/>
          </a:xfrm>
          <a:prstGeom prst="rect">
            <a:avLst/>
          </a:prstGeom>
        </p:spPr>
      </p:pic>
      <p:sp>
        <p:nvSpPr>
          <p:cNvPr id="15" name="Rechthoek 14">
            <a:extLst>
              <a:ext uri="{FF2B5EF4-FFF2-40B4-BE49-F238E27FC236}">
                <a16:creationId xmlns:a16="http://schemas.microsoft.com/office/drawing/2014/main" id="{88266D37-6DC7-7F4F-B13A-2DECE3078905}"/>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Veilig thermiekvliegen</a:t>
            </a:r>
          </a:p>
        </p:txBody>
      </p:sp>
    </p:spTree>
    <p:extLst>
      <p:ext uri="{BB962C8B-B14F-4D97-AF65-F5344CB8AC3E}">
        <p14:creationId xmlns:p14="http://schemas.microsoft.com/office/powerpoint/2010/main" val="14566429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5127596" y="748396"/>
            <a:ext cx="3844887" cy="5262979"/>
          </a:xfrm>
          <a:prstGeom prst="rect">
            <a:avLst/>
          </a:prstGeom>
        </p:spPr>
        <p:txBody>
          <a:bodyPr wrap="square">
            <a:spAutoFit/>
          </a:bodyPr>
          <a:lstStyle/>
          <a:p>
            <a:pPr marL="285750" indent="-285750">
              <a:buClr>
                <a:srgbClr val="FF0000"/>
              </a:buClr>
              <a:buFont typeface="Wingdings" pitchFamily="2" charset="2"/>
              <a:buChar char="Ø"/>
            </a:pPr>
            <a:r>
              <a:rPr lang="nl-NL" sz="2400" dirty="0"/>
              <a:t>Zowel bij gewoon vliegen als bij thermiekvliegen geldt dat je een flinke verticale afstand moet nemen voordat je boven of onder iemand gaat vliegen.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 Deze afstand moet meer dan 50 m zijn.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Ga ook niet boven iemand vliegen, want wie boven vliegt ziet degene onder hem niet. </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88C0850D-FCF6-6046-962B-FE6C997BD878}"/>
              </a:ext>
            </a:extLst>
          </p:cNvPr>
          <p:cNvPicPr>
            <a:picLocks noChangeAspect="1"/>
          </p:cNvPicPr>
          <p:nvPr/>
        </p:nvPicPr>
        <p:blipFill rotWithShape="1">
          <a:blip r:embed="rId4"/>
          <a:srcRect l="15804" r="4770"/>
          <a:stretch/>
        </p:blipFill>
        <p:spPr>
          <a:xfrm>
            <a:off x="37436" y="757983"/>
            <a:ext cx="5090160" cy="4774454"/>
          </a:xfrm>
          <a:prstGeom prst="rect">
            <a:avLst/>
          </a:prstGeom>
        </p:spPr>
      </p:pic>
      <p:sp>
        <p:nvSpPr>
          <p:cNvPr id="13" name="Rechthoek 12">
            <a:extLst>
              <a:ext uri="{FF2B5EF4-FFF2-40B4-BE49-F238E27FC236}">
                <a16:creationId xmlns:a16="http://schemas.microsoft.com/office/drawing/2014/main" id="{C2B89163-B12B-554C-8DA1-10D9704B0A22}"/>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Veilig thermiekvliegen</a:t>
            </a:r>
          </a:p>
        </p:txBody>
      </p:sp>
    </p:spTree>
    <p:extLst>
      <p:ext uri="{BB962C8B-B14F-4D97-AF65-F5344CB8AC3E}">
        <p14:creationId xmlns:p14="http://schemas.microsoft.com/office/powerpoint/2010/main" val="628360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4805402" y="660024"/>
            <a:ext cx="4353811" cy="4893647"/>
          </a:xfrm>
          <a:prstGeom prst="rect">
            <a:avLst/>
          </a:prstGeom>
        </p:spPr>
        <p:txBody>
          <a:bodyPr wrap="square">
            <a:spAutoFit/>
          </a:bodyPr>
          <a:lstStyle/>
          <a:p>
            <a:pPr marL="342900" indent="-342900">
              <a:buClr>
                <a:srgbClr val="FF0000"/>
              </a:buClr>
              <a:buFont typeface="Wingdings" pitchFamily="2" charset="2"/>
              <a:buChar char="Ø"/>
            </a:pPr>
            <a:r>
              <a:rPr lang="nl-NL" sz="2400" dirty="0"/>
              <a:t>Het is beter </a:t>
            </a:r>
            <a:r>
              <a:rPr lang="nl-NL" sz="2400" dirty="0">
                <a:solidFill>
                  <a:srgbClr val="FF0000"/>
                </a:solidFill>
              </a:rPr>
              <a:t>met z'n allen niet optimaal hoogte te winnen </a:t>
            </a:r>
            <a:r>
              <a:rPr lang="nl-NL" sz="2400" dirty="0"/>
              <a:t>dan de mogelijkheid te creëren dat iemand het niet kan navertellen.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Ben je niet bereid om je aan te passen verlaat de bel dan. Dit geldt ook voor degene die als eerste in de bel kwam.</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 Thermiekbellen hebben geen eigenaar. </a:t>
            </a:r>
          </a:p>
        </p:txBody>
      </p:sp>
      <p:pic>
        <p:nvPicPr>
          <p:cNvPr id="11" name="Afbeelding 10">
            <a:extLst>
              <a:ext uri="{FF2B5EF4-FFF2-40B4-BE49-F238E27FC236}">
                <a16:creationId xmlns:a16="http://schemas.microsoft.com/office/drawing/2014/main" id="{EC2859F3-C49C-4E40-B7CA-91C855BDBD51}"/>
              </a:ext>
            </a:extLst>
          </p:cNvPr>
          <p:cNvPicPr>
            <a:picLocks noChangeAspect="1"/>
          </p:cNvPicPr>
          <p:nvPr/>
        </p:nvPicPr>
        <p:blipFill>
          <a:blip r:embed="rId4"/>
          <a:stretch>
            <a:fillRect/>
          </a:stretch>
        </p:blipFill>
        <p:spPr>
          <a:xfrm>
            <a:off x="31258" y="727487"/>
            <a:ext cx="4853447" cy="6090597"/>
          </a:xfrm>
          <a:prstGeom prst="rect">
            <a:avLst/>
          </a:prstGeom>
        </p:spPr>
      </p:pic>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sp>
        <p:nvSpPr>
          <p:cNvPr id="13" name="Rechthoek 12">
            <a:extLst>
              <a:ext uri="{FF2B5EF4-FFF2-40B4-BE49-F238E27FC236}">
                <a16:creationId xmlns:a16="http://schemas.microsoft.com/office/drawing/2014/main" id="{C8F71AB9-9FC5-3147-A357-76603DB94583}"/>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Veilig thermiekvliegen</a:t>
            </a:r>
          </a:p>
        </p:txBody>
      </p:sp>
    </p:spTree>
    <p:extLst>
      <p:ext uri="{BB962C8B-B14F-4D97-AF65-F5344CB8AC3E}">
        <p14:creationId xmlns:p14="http://schemas.microsoft.com/office/powerpoint/2010/main" val="31479943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20688"/>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5494537" y="620688"/>
            <a:ext cx="3556855" cy="6370975"/>
          </a:xfrm>
          <a:prstGeom prst="rect">
            <a:avLst/>
          </a:prstGeom>
        </p:spPr>
        <p:txBody>
          <a:bodyPr wrap="square">
            <a:spAutoFit/>
          </a:bodyPr>
          <a:lstStyle/>
          <a:p>
            <a:pPr marL="285750" indent="-285750">
              <a:buClr>
                <a:srgbClr val="FF0000"/>
              </a:buClr>
              <a:buFont typeface="Wingdings" pitchFamily="2" charset="2"/>
              <a:buChar char="Ø"/>
            </a:pPr>
            <a:r>
              <a:rPr lang="nl-NL" sz="2400" dirty="0"/>
              <a:t> Houd bij het vliegen je </a:t>
            </a:r>
            <a:r>
              <a:rPr lang="nl-NL" sz="2400" dirty="0">
                <a:solidFill>
                  <a:srgbClr val="FF0000"/>
                </a:solidFill>
              </a:rPr>
              <a:t>positie en je hoogte </a:t>
            </a:r>
            <a:r>
              <a:rPr lang="nl-NL" sz="2400" dirty="0"/>
              <a:t>in de gaten.</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solidFill>
                  <a:srgbClr val="FF0000"/>
                </a:solidFill>
              </a:rPr>
              <a:t>Zoek bovenwinds </a:t>
            </a:r>
            <a:r>
              <a:rPr lang="nl-NL" sz="2400" dirty="0"/>
              <a:t>naar thermiek en let op in welke richting de wind je wegzet.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Je mag natuurlijk </a:t>
            </a:r>
            <a:r>
              <a:rPr lang="nl-NL" sz="2400" dirty="0">
                <a:solidFill>
                  <a:srgbClr val="FF0000"/>
                </a:solidFill>
              </a:rPr>
              <a:t>niet boven de lier</a:t>
            </a:r>
            <a:r>
              <a:rPr lang="nl-NL" sz="2400" dirty="0"/>
              <a:t> of in de buurt van de lierbaan thermieken.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Houd </a:t>
            </a:r>
            <a:r>
              <a:rPr lang="nl-NL" sz="2400" dirty="0">
                <a:solidFill>
                  <a:srgbClr val="FF0000"/>
                </a:solidFill>
              </a:rPr>
              <a:t>ruime marges </a:t>
            </a:r>
            <a:r>
              <a:rPr lang="nl-NL" sz="2400" dirty="0"/>
              <a:t>aan en verlaat eventueel de bel tijdig.</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612C0068-62F3-4543-848E-45AC916BD13B}"/>
              </a:ext>
            </a:extLst>
          </p:cNvPr>
          <p:cNvPicPr>
            <a:picLocks noChangeAspect="1"/>
          </p:cNvPicPr>
          <p:nvPr/>
        </p:nvPicPr>
        <p:blipFill rotWithShape="1">
          <a:blip r:embed="rId4"/>
          <a:srcRect l="2502" r="4736"/>
          <a:stretch/>
        </p:blipFill>
        <p:spPr>
          <a:xfrm>
            <a:off x="16045" y="735413"/>
            <a:ext cx="5492059" cy="5101678"/>
          </a:xfrm>
          <a:prstGeom prst="rect">
            <a:avLst/>
          </a:prstGeom>
        </p:spPr>
      </p:pic>
      <p:sp>
        <p:nvSpPr>
          <p:cNvPr id="13" name="Rechthoek 12">
            <a:extLst>
              <a:ext uri="{FF2B5EF4-FFF2-40B4-BE49-F238E27FC236}">
                <a16:creationId xmlns:a16="http://schemas.microsoft.com/office/drawing/2014/main" id="{9A3D7710-1819-C748-9B04-3176D6350521}"/>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Veilig thermiekvliegen</a:t>
            </a:r>
          </a:p>
        </p:txBody>
      </p:sp>
    </p:spTree>
    <p:extLst>
      <p:ext uri="{BB962C8B-B14F-4D97-AF65-F5344CB8AC3E}">
        <p14:creationId xmlns:p14="http://schemas.microsoft.com/office/powerpoint/2010/main" val="13358014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106948" y="4941168"/>
            <a:ext cx="9020175" cy="1938992"/>
          </a:xfrm>
          <a:prstGeom prst="rect">
            <a:avLst/>
          </a:prstGeom>
        </p:spPr>
        <p:txBody>
          <a:bodyPr wrap="square">
            <a:spAutoFit/>
          </a:bodyPr>
          <a:lstStyle/>
          <a:p>
            <a:pPr marL="285750" indent="-285750">
              <a:buClr>
                <a:srgbClr val="FF0000"/>
              </a:buClr>
              <a:buFont typeface="Wingdings" pitchFamily="2" charset="2"/>
              <a:buChar char="Ø"/>
            </a:pPr>
            <a:r>
              <a:rPr lang="nl-NL" sz="2400" dirty="0"/>
              <a:t>Bij terugvliegen kom je door </a:t>
            </a:r>
            <a:r>
              <a:rPr lang="nl-NL" sz="2400" dirty="0">
                <a:solidFill>
                  <a:srgbClr val="FF0000"/>
                </a:solidFill>
              </a:rPr>
              <a:t>gebieden waar je dalen hebt </a:t>
            </a:r>
            <a:r>
              <a:rPr lang="nl-NL" sz="2400" dirty="0"/>
              <a:t>en gebieden waar je </a:t>
            </a:r>
            <a:r>
              <a:rPr lang="nl-NL" sz="2400" dirty="0">
                <a:solidFill>
                  <a:srgbClr val="FF0000"/>
                </a:solidFill>
              </a:rPr>
              <a:t>stijgen</a:t>
            </a:r>
            <a:r>
              <a:rPr lang="nl-NL" sz="2400" dirty="0"/>
              <a:t> ondervindt. </a:t>
            </a:r>
          </a:p>
          <a:p>
            <a:pPr marL="285750" indent="-285750">
              <a:buClr>
                <a:srgbClr val="FF0000"/>
              </a:buClr>
              <a:buFont typeface="Wingdings" pitchFamily="2" charset="2"/>
              <a:buChar char="Ø"/>
            </a:pPr>
            <a:r>
              <a:rPr lang="nl-NL" sz="2400" dirty="0"/>
              <a:t> Wanneer je de daalwindgebieden met verhoogde snelheid oversteekt, en de gebieden met stijgen met normale vliegsnelheid, verbruik je minder hoogte. Daarvoor gebruik je </a:t>
            </a:r>
            <a:r>
              <a:rPr lang="nl-NL" sz="2400" dirty="0">
                <a:solidFill>
                  <a:srgbClr val="FF0000"/>
                </a:solidFill>
              </a:rPr>
              <a:t>de MacCreadyring</a:t>
            </a:r>
            <a:r>
              <a:rPr lang="nl-NL" sz="2400" dirty="0"/>
              <a:t>.</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78F4520B-7234-9247-A0E0-6326D768CD7F}"/>
              </a:ext>
            </a:extLst>
          </p:cNvPr>
          <p:cNvPicPr>
            <a:picLocks noChangeAspect="1"/>
          </p:cNvPicPr>
          <p:nvPr/>
        </p:nvPicPr>
        <p:blipFill rotWithShape="1">
          <a:blip r:embed="rId4"/>
          <a:srcRect t="4009" b="6647"/>
          <a:stretch/>
        </p:blipFill>
        <p:spPr>
          <a:xfrm>
            <a:off x="106948" y="718076"/>
            <a:ext cx="8916037" cy="4248469"/>
          </a:xfrm>
          <a:prstGeom prst="rect">
            <a:avLst/>
          </a:prstGeom>
        </p:spPr>
      </p:pic>
      <p:sp>
        <p:nvSpPr>
          <p:cNvPr id="13" name="Rechthoek 12">
            <a:extLst>
              <a:ext uri="{FF2B5EF4-FFF2-40B4-BE49-F238E27FC236}">
                <a16:creationId xmlns:a16="http://schemas.microsoft.com/office/drawing/2014/main" id="{1B280297-024B-CB4D-87A7-43E642536E34}"/>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Veilig thermiekvliegen</a:t>
            </a:r>
          </a:p>
        </p:txBody>
      </p:sp>
    </p:spTree>
    <p:extLst>
      <p:ext uri="{BB962C8B-B14F-4D97-AF65-F5344CB8AC3E}">
        <p14:creationId xmlns:p14="http://schemas.microsoft.com/office/powerpoint/2010/main" val="28293413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4564967" y="6093296"/>
            <a:ext cx="4572000" cy="369332"/>
          </a:xfrm>
          <a:prstGeom prst="rect">
            <a:avLst/>
          </a:prstGeom>
        </p:spPr>
        <p:txBody>
          <a:bodyPr>
            <a:spAutoFit/>
          </a:bodyPr>
          <a:lstStyle/>
          <a:p>
            <a:pPr marL="285750" indent="-285750">
              <a:buClr>
                <a:srgbClr val="FF0000"/>
              </a:buClr>
              <a:buFont typeface="Wingdings" pitchFamily="2" charset="2"/>
              <a:buChar char="Ø"/>
            </a:pPr>
            <a:r>
              <a:rPr lang="nl-NL" dirty="0"/>
              <a:t>Opsturen</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0705503D-50F7-5249-9862-6E567BC09DEF}"/>
              </a:ext>
            </a:extLst>
          </p:cNvPr>
          <p:cNvPicPr>
            <a:picLocks noChangeAspect="1"/>
          </p:cNvPicPr>
          <p:nvPr/>
        </p:nvPicPr>
        <p:blipFill>
          <a:blip r:embed="rId4"/>
          <a:stretch>
            <a:fillRect/>
          </a:stretch>
        </p:blipFill>
        <p:spPr>
          <a:xfrm>
            <a:off x="16045" y="785361"/>
            <a:ext cx="9144000" cy="5998418"/>
          </a:xfrm>
          <a:prstGeom prst="rect">
            <a:avLst/>
          </a:prstGeom>
        </p:spPr>
      </p:pic>
      <p:sp>
        <p:nvSpPr>
          <p:cNvPr id="13" name="Rechthoek 12">
            <a:extLst>
              <a:ext uri="{FF2B5EF4-FFF2-40B4-BE49-F238E27FC236}">
                <a16:creationId xmlns:a16="http://schemas.microsoft.com/office/drawing/2014/main" id="{9188BAD4-DF43-4046-8BA7-D5C0A45281BC}"/>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41533508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sp>
        <p:nvSpPr>
          <p:cNvPr id="3" name="Tekstvak 2">
            <a:extLst>
              <a:ext uri="{FF2B5EF4-FFF2-40B4-BE49-F238E27FC236}">
                <a16:creationId xmlns:a16="http://schemas.microsoft.com/office/drawing/2014/main" id="{30BA0A9C-22AE-0840-B5A4-804B9146EC5F}"/>
              </a:ext>
            </a:extLst>
          </p:cNvPr>
          <p:cNvSpPr txBox="1"/>
          <p:nvPr/>
        </p:nvSpPr>
        <p:spPr>
          <a:xfrm>
            <a:off x="4659313" y="706722"/>
            <a:ext cx="4484687" cy="6278642"/>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Bestudeer de </a:t>
            </a:r>
            <a:r>
              <a:rPr lang="nl-NL" sz="2400" dirty="0">
                <a:solidFill>
                  <a:srgbClr val="FF0000"/>
                </a:solidFill>
              </a:rPr>
              <a:t>literatuur</a:t>
            </a:r>
            <a:r>
              <a:rPr lang="nl-NL" sz="2400" dirty="0"/>
              <a:t>.</a:t>
            </a:r>
          </a:p>
          <a:p>
            <a:pPr marL="285750" indent="-285750">
              <a:buClr>
                <a:srgbClr val="FF0000"/>
              </a:buClr>
              <a:buFont typeface="Wingdings" pitchFamily="2" charset="2"/>
              <a:buChar char="Ø"/>
            </a:pPr>
            <a:r>
              <a:rPr lang="nl-NL" sz="2400" dirty="0"/>
              <a:t>Neem voldoende </a:t>
            </a:r>
            <a:r>
              <a:rPr lang="nl-NL" sz="2400" dirty="0">
                <a:solidFill>
                  <a:srgbClr val="FF0000"/>
                </a:solidFill>
              </a:rPr>
              <a:t>checkstarts bij bergvlieginstructeurs</a:t>
            </a:r>
            <a:r>
              <a:rPr lang="nl-NL" sz="2400" dirty="0"/>
              <a:t>.</a:t>
            </a:r>
          </a:p>
          <a:p>
            <a:pPr marL="285750" indent="-285750">
              <a:buClr>
                <a:srgbClr val="FF0000"/>
              </a:buClr>
              <a:buFont typeface="Wingdings" pitchFamily="2" charset="2"/>
              <a:buChar char="Ø"/>
            </a:pPr>
            <a:r>
              <a:rPr lang="nl-NL" sz="2400" dirty="0"/>
              <a:t>Laat je voor een solostart in de bergen </a:t>
            </a:r>
            <a:r>
              <a:rPr lang="nl-NL" sz="2400" dirty="0">
                <a:solidFill>
                  <a:srgbClr val="FF0000"/>
                </a:solidFill>
              </a:rPr>
              <a:t>uitgebreid briefen </a:t>
            </a:r>
            <a:r>
              <a:rPr lang="nl-NL" sz="2400" dirty="0"/>
              <a:t>en houd radiocontact.</a:t>
            </a:r>
          </a:p>
          <a:p>
            <a:pPr marL="285750" indent="-285750">
              <a:buClr>
                <a:srgbClr val="FF0000"/>
              </a:buClr>
              <a:buFont typeface="Wingdings" pitchFamily="2" charset="2"/>
              <a:buChar char="Ø"/>
            </a:pPr>
            <a:r>
              <a:rPr lang="nl-NL" sz="2400" dirty="0"/>
              <a:t>Zorg altijd voor een </a:t>
            </a:r>
            <a:r>
              <a:rPr lang="nl-NL" sz="2400" dirty="0">
                <a:solidFill>
                  <a:srgbClr val="FF0000"/>
                </a:solidFill>
              </a:rPr>
              <a:t>veilige vliegsnelheid</a:t>
            </a:r>
            <a:r>
              <a:rPr lang="nl-NL" sz="2400" dirty="0"/>
              <a:t> en vlieg gecoördineerd.</a:t>
            </a:r>
          </a:p>
          <a:p>
            <a:pPr marL="285750" indent="-285750">
              <a:buClr>
                <a:srgbClr val="FF0000"/>
              </a:buClr>
              <a:buFont typeface="Wingdings" pitchFamily="2" charset="2"/>
              <a:buChar char="Ø"/>
            </a:pPr>
            <a:r>
              <a:rPr lang="nl-NL" sz="2400" dirty="0"/>
              <a:t>Vlieg </a:t>
            </a:r>
            <a:r>
              <a:rPr lang="nl-NL" sz="2400" dirty="0">
                <a:solidFill>
                  <a:srgbClr val="FF0000"/>
                </a:solidFill>
              </a:rPr>
              <a:t>schuin op de helling af </a:t>
            </a:r>
            <a:r>
              <a:rPr lang="nl-NL" sz="2400" dirty="0"/>
              <a:t>en draai altijd van de berg af (achten).</a:t>
            </a:r>
          </a:p>
          <a:p>
            <a:pPr marL="285750" indent="-285750">
              <a:buClr>
                <a:srgbClr val="FF0000"/>
              </a:buClr>
              <a:buFont typeface="Wingdings" pitchFamily="2" charset="2"/>
              <a:buChar char="Ø"/>
            </a:pPr>
            <a:r>
              <a:rPr lang="nl-NL" sz="2400" dirty="0"/>
              <a:t>Houd altijd rekening met behoorlijke turbulentie en ga </a:t>
            </a:r>
            <a:r>
              <a:rPr lang="nl-NL" sz="2400" dirty="0">
                <a:solidFill>
                  <a:srgbClr val="FF0000"/>
                </a:solidFill>
              </a:rPr>
              <a:t>sneller vliegen dan de normale thermieksnelheid</a:t>
            </a:r>
            <a:r>
              <a:rPr lang="nl-NL" sz="2400" dirty="0"/>
              <a:t>.</a:t>
            </a:r>
          </a:p>
          <a:p>
            <a:endParaRPr lang="nl-NL" dirty="0"/>
          </a:p>
        </p:txBody>
      </p:sp>
      <p:pic>
        <p:nvPicPr>
          <p:cNvPr id="4" name="Afbeelding 3">
            <a:extLst>
              <a:ext uri="{FF2B5EF4-FFF2-40B4-BE49-F238E27FC236}">
                <a16:creationId xmlns:a16="http://schemas.microsoft.com/office/drawing/2014/main" id="{187FBA33-BE80-9B40-8168-E1881A835D79}"/>
              </a:ext>
            </a:extLst>
          </p:cNvPr>
          <p:cNvPicPr>
            <a:picLocks noChangeAspect="1"/>
          </p:cNvPicPr>
          <p:nvPr/>
        </p:nvPicPr>
        <p:blipFill rotWithShape="1">
          <a:blip r:embed="rId4"/>
          <a:srcRect r="5430"/>
          <a:stretch/>
        </p:blipFill>
        <p:spPr>
          <a:xfrm>
            <a:off x="242239" y="786997"/>
            <a:ext cx="4329761" cy="6098387"/>
          </a:xfrm>
          <a:prstGeom prst="rect">
            <a:avLst/>
          </a:prstGeom>
        </p:spPr>
      </p:pic>
      <p:sp>
        <p:nvSpPr>
          <p:cNvPr id="15" name="Rechthoek 14">
            <a:extLst>
              <a:ext uri="{FF2B5EF4-FFF2-40B4-BE49-F238E27FC236}">
                <a16:creationId xmlns:a16="http://schemas.microsoft.com/office/drawing/2014/main" id="{1C103903-F896-FB49-9695-273AD60F3E75}"/>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3856747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3" name="Afbeelding 2">
            <a:extLst>
              <a:ext uri="{FF2B5EF4-FFF2-40B4-BE49-F238E27FC236}">
                <a16:creationId xmlns:a16="http://schemas.microsoft.com/office/drawing/2014/main" id="{B455D736-040A-3E49-8D68-4F1921346309}"/>
              </a:ext>
            </a:extLst>
          </p:cNvPr>
          <p:cNvPicPr>
            <a:picLocks noChangeAspect="1"/>
          </p:cNvPicPr>
          <p:nvPr/>
        </p:nvPicPr>
        <p:blipFill rotWithShape="1">
          <a:blip r:embed="rId4"/>
          <a:srcRect t="5711" b="5546"/>
          <a:stretch/>
        </p:blipFill>
        <p:spPr>
          <a:xfrm>
            <a:off x="3995936" y="908720"/>
            <a:ext cx="5014238" cy="2521515"/>
          </a:xfrm>
          <a:prstGeom prst="rect">
            <a:avLst/>
          </a:prstGeom>
        </p:spPr>
      </p:pic>
      <p:pic>
        <p:nvPicPr>
          <p:cNvPr id="5" name="Afbeelding 4">
            <a:extLst>
              <a:ext uri="{FF2B5EF4-FFF2-40B4-BE49-F238E27FC236}">
                <a16:creationId xmlns:a16="http://schemas.microsoft.com/office/drawing/2014/main" id="{4E285331-5957-7740-8D11-B1931B5EC887}"/>
              </a:ext>
            </a:extLst>
          </p:cNvPr>
          <p:cNvPicPr>
            <a:picLocks noChangeAspect="1"/>
          </p:cNvPicPr>
          <p:nvPr/>
        </p:nvPicPr>
        <p:blipFill>
          <a:blip r:embed="rId5"/>
          <a:stretch>
            <a:fillRect/>
          </a:stretch>
        </p:blipFill>
        <p:spPr>
          <a:xfrm>
            <a:off x="76159" y="1196752"/>
            <a:ext cx="3919777" cy="5544616"/>
          </a:xfrm>
          <a:prstGeom prst="rect">
            <a:avLst/>
          </a:prstGeom>
        </p:spPr>
      </p:pic>
      <p:sp>
        <p:nvSpPr>
          <p:cNvPr id="6" name="Tekstvak 5">
            <a:extLst>
              <a:ext uri="{FF2B5EF4-FFF2-40B4-BE49-F238E27FC236}">
                <a16:creationId xmlns:a16="http://schemas.microsoft.com/office/drawing/2014/main" id="{848353AD-4DD4-3E4B-9256-3964A4E62956}"/>
              </a:ext>
            </a:extLst>
          </p:cNvPr>
          <p:cNvSpPr txBox="1"/>
          <p:nvPr/>
        </p:nvSpPr>
        <p:spPr>
          <a:xfrm>
            <a:off x="3998021" y="3407394"/>
            <a:ext cx="5145979" cy="3416320"/>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Een zweefvliegtuig duwen we meestal achteruit naar de startplaats. </a:t>
            </a:r>
          </a:p>
          <a:p>
            <a:pPr marL="342900" indent="-342900">
              <a:buClr>
                <a:srgbClr val="FF0000"/>
              </a:buClr>
              <a:buFont typeface="Wingdings" pitchFamily="2" charset="2"/>
              <a:buChar char="Ø"/>
            </a:pPr>
            <a:r>
              <a:rPr lang="nl-NL" sz="2400" dirty="0"/>
              <a:t>Duw tegen de dikke voorkant van de vleugel zo dicht mogelijk bij de romp. </a:t>
            </a:r>
          </a:p>
          <a:p>
            <a:pPr marL="342900" indent="-342900">
              <a:buClr>
                <a:srgbClr val="FF0000"/>
              </a:buClr>
              <a:buFont typeface="Wingdings" pitchFamily="2" charset="2"/>
              <a:buChar char="Ø"/>
            </a:pPr>
            <a:r>
              <a:rPr lang="nl-NL" sz="2400" dirty="0"/>
              <a:t>Vermijd het aanraken van de kap. </a:t>
            </a:r>
          </a:p>
          <a:p>
            <a:pPr marL="342900" indent="-342900">
              <a:buClr>
                <a:srgbClr val="FF0000"/>
              </a:buClr>
              <a:buFont typeface="Wingdings" pitchFamily="2" charset="2"/>
              <a:buChar char="Ø"/>
            </a:pPr>
            <a:r>
              <a:rPr lang="nl-NL" sz="2400" dirty="0"/>
              <a:t>Eén persoon loopt bij een vleugeltip bij obstakels bij elke tip iemand. </a:t>
            </a:r>
          </a:p>
          <a:p>
            <a:pPr marL="342900" indent="-342900">
              <a:buClr>
                <a:srgbClr val="FF0000"/>
              </a:buClr>
              <a:buFont typeface="Wingdings" pitchFamily="2" charset="2"/>
              <a:buChar char="Ø"/>
            </a:pPr>
            <a:r>
              <a:rPr lang="nl-NL" sz="2400" dirty="0"/>
              <a:t>Niet op het wiel draaien.</a:t>
            </a:r>
          </a:p>
        </p:txBody>
      </p:sp>
      <p:sp>
        <p:nvSpPr>
          <p:cNvPr id="4" name="Tekstvak 3">
            <a:extLst>
              <a:ext uri="{FF2B5EF4-FFF2-40B4-BE49-F238E27FC236}">
                <a16:creationId xmlns:a16="http://schemas.microsoft.com/office/drawing/2014/main" id="{500DACC5-D561-7641-9393-38FB516411BC}"/>
              </a:ext>
            </a:extLst>
          </p:cNvPr>
          <p:cNvSpPr txBox="1"/>
          <p:nvPr/>
        </p:nvSpPr>
        <p:spPr>
          <a:xfrm>
            <a:off x="35496" y="773168"/>
            <a:ext cx="6381555" cy="461665"/>
          </a:xfrm>
          <a:prstGeom prst="rect">
            <a:avLst/>
          </a:prstGeom>
          <a:solidFill>
            <a:schemeClr val="accent1"/>
          </a:solidFill>
        </p:spPr>
        <p:txBody>
          <a:bodyPr wrap="none" rtlCol="0">
            <a:spAutoFit/>
          </a:bodyPr>
          <a:lstStyle/>
          <a:p>
            <a:r>
              <a:rPr lang="nl-NL" altLang="nl-NL" sz="2400" dirty="0">
                <a:solidFill>
                  <a:schemeClr val="bg1"/>
                </a:solidFill>
              </a:rPr>
              <a:t>Waar kun je een zweefvliegtuig het beste duwen?</a:t>
            </a:r>
            <a:endParaRPr lang="nl-NL" sz="2400" dirty="0">
              <a:solidFill>
                <a:schemeClr val="bg1"/>
              </a:solidFill>
            </a:endParaRPr>
          </a:p>
        </p:txBody>
      </p:sp>
      <p:sp>
        <p:nvSpPr>
          <p:cNvPr id="15" name="Tekstvak 14">
            <a:extLst>
              <a:ext uri="{FF2B5EF4-FFF2-40B4-BE49-F238E27FC236}">
                <a16:creationId xmlns:a16="http://schemas.microsoft.com/office/drawing/2014/main" id="{D36C241A-BDE0-D341-9B25-12B071154DA8}"/>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Tree>
    <p:extLst>
      <p:ext uri="{BB962C8B-B14F-4D97-AF65-F5344CB8AC3E}">
        <p14:creationId xmlns:p14="http://schemas.microsoft.com/office/powerpoint/2010/main" val="1197596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4440161" y="715077"/>
            <a:ext cx="4687794" cy="5847755"/>
          </a:xfrm>
          <a:prstGeom prst="rect">
            <a:avLst/>
          </a:prstGeom>
        </p:spPr>
        <p:txBody>
          <a:bodyPr wrap="square">
            <a:spAutoFit/>
          </a:bodyPr>
          <a:lstStyle/>
          <a:p>
            <a:pPr marL="285750" indent="-285750">
              <a:buClr>
                <a:srgbClr val="FF0000"/>
              </a:buClr>
              <a:buFont typeface="Wingdings" pitchFamily="2" charset="2"/>
              <a:buChar char="Ø"/>
            </a:pPr>
            <a:r>
              <a:rPr lang="nl-NL" sz="2200" dirty="0"/>
              <a:t>Let goed op andere </a:t>
            </a:r>
            <a:r>
              <a:rPr lang="nl-NL" sz="2200" dirty="0" err="1"/>
              <a:t>zweefvlieg-tuigen</a:t>
            </a:r>
            <a:r>
              <a:rPr lang="nl-NL" sz="2200" dirty="0"/>
              <a:t>, paragliders, kabels, enz.</a:t>
            </a:r>
          </a:p>
          <a:p>
            <a:pPr marL="285750" indent="-285750">
              <a:buClr>
                <a:srgbClr val="FF0000"/>
              </a:buClr>
              <a:buFont typeface="Wingdings" pitchFamily="2" charset="2"/>
              <a:buChar char="Ø"/>
            </a:pPr>
            <a:r>
              <a:rPr lang="nl-NL" sz="2200" dirty="0"/>
              <a:t>Wijk tijdig uit, een zweefvliegtuig met de rechtervleugel bij de helling (</a:t>
            </a:r>
            <a:r>
              <a:rPr lang="nl-NL" sz="2200" dirty="0" err="1">
                <a:solidFill>
                  <a:srgbClr val="FF0000"/>
                </a:solidFill>
              </a:rPr>
              <a:t>ridge</a:t>
            </a:r>
            <a:r>
              <a:rPr lang="nl-NL" sz="2200" dirty="0">
                <a:solidFill>
                  <a:srgbClr val="FF0000"/>
                </a:solidFill>
              </a:rPr>
              <a:t> on </a:t>
            </a:r>
            <a:r>
              <a:rPr lang="nl-NL" sz="2200" dirty="0" err="1">
                <a:solidFill>
                  <a:srgbClr val="FF0000"/>
                </a:solidFill>
              </a:rPr>
              <a:t>the</a:t>
            </a:r>
            <a:r>
              <a:rPr lang="nl-NL" sz="2200" dirty="0">
                <a:solidFill>
                  <a:srgbClr val="FF0000"/>
                </a:solidFill>
              </a:rPr>
              <a:t> right</a:t>
            </a:r>
            <a:r>
              <a:rPr lang="nl-NL" sz="2200" dirty="0"/>
              <a:t>) heeft voorrang.</a:t>
            </a:r>
          </a:p>
          <a:p>
            <a:pPr marL="285750" indent="-285750">
              <a:buClr>
                <a:srgbClr val="FF0000"/>
              </a:buClr>
              <a:buFont typeface="Wingdings" pitchFamily="2" charset="2"/>
              <a:buChar char="Ø"/>
            </a:pPr>
            <a:r>
              <a:rPr lang="nl-NL" sz="2200" dirty="0"/>
              <a:t>Let goed op bij inhalen, een ander zweefvliegtuig kan plotseling van richting kan veranderen</a:t>
            </a:r>
          </a:p>
          <a:p>
            <a:pPr marL="285750" indent="-285750">
              <a:buClr>
                <a:srgbClr val="FF0000"/>
              </a:buClr>
              <a:buFont typeface="Wingdings" pitchFamily="2" charset="2"/>
              <a:buChar char="Ø"/>
            </a:pPr>
            <a:r>
              <a:rPr lang="nl-NL" sz="2200" dirty="0"/>
              <a:t>Zorg ervoor dat je altijd </a:t>
            </a:r>
            <a:r>
              <a:rPr lang="nl-NL" sz="2200" dirty="0">
                <a:solidFill>
                  <a:srgbClr val="FF0000"/>
                </a:solidFill>
              </a:rPr>
              <a:t>richting het dal kunt ontsnappen.</a:t>
            </a:r>
          </a:p>
          <a:p>
            <a:pPr marL="285750" indent="-285750">
              <a:buClr>
                <a:srgbClr val="FF0000"/>
              </a:buClr>
              <a:buFont typeface="Wingdings" pitchFamily="2" charset="2"/>
              <a:buChar char="Ø"/>
            </a:pPr>
            <a:r>
              <a:rPr lang="nl-NL" sz="2200" dirty="0"/>
              <a:t>Houd rekening met zeer zware </a:t>
            </a:r>
            <a:r>
              <a:rPr lang="nl-NL" sz="2200" dirty="0">
                <a:solidFill>
                  <a:srgbClr val="FF0000"/>
                </a:solidFill>
              </a:rPr>
              <a:t>turbulentie</a:t>
            </a:r>
            <a:r>
              <a:rPr lang="nl-NL" sz="2200" dirty="0"/>
              <a:t> in de rotor.</a:t>
            </a:r>
          </a:p>
          <a:p>
            <a:pPr marL="285750" indent="-285750">
              <a:buClr>
                <a:srgbClr val="FF0000"/>
              </a:buClr>
              <a:buFont typeface="Wingdings" pitchFamily="2" charset="2"/>
              <a:buChar char="Ø"/>
            </a:pPr>
            <a:r>
              <a:rPr lang="nl-NL" sz="2200" dirty="0"/>
              <a:t>Land voor de </a:t>
            </a:r>
            <a:r>
              <a:rPr lang="nl-NL" sz="2200" dirty="0">
                <a:solidFill>
                  <a:srgbClr val="FF0000"/>
                </a:solidFill>
              </a:rPr>
              <a:t>lokale zonsondergang</a:t>
            </a:r>
            <a:r>
              <a:rPr lang="nl-NL" sz="2200" dirty="0"/>
              <a:t>.</a:t>
            </a:r>
          </a:p>
          <a:p>
            <a:pPr marL="285750" indent="-285750">
              <a:buClr>
                <a:srgbClr val="FF0000"/>
              </a:buClr>
              <a:buFont typeface="Wingdings" pitchFamily="2" charset="2"/>
              <a:buChar char="Ø"/>
            </a:pPr>
            <a:r>
              <a:rPr lang="nl-NL" sz="2200" dirty="0"/>
              <a:t>Raadpleeg het handboek van het vliegtuig over </a:t>
            </a:r>
            <a:r>
              <a:rPr lang="nl-NL" sz="2200" dirty="0">
                <a:solidFill>
                  <a:srgbClr val="FF0000"/>
                </a:solidFill>
              </a:rPr>
              <a:t>maximale snelheden bij grote hoogte</a:t>
            </a:r>
            <a:r>
              <a:rPr lang="nl-NL" sz="2200" dirty="0"/>
              <a:t>.</a:t>
            </a:r>
          </a:p>
          <a:p>
            <a:pPr marL="285750" indent="-285750">
              <a:buClr>
                <a:srgbClr val="FF0000"/>
              </a:buClr>
              <a:buFont typeface="Wingdings" pitchFamily="2" charset="2"/>
              <a:buChar char="Ø"/>
            </a:pPr>
            <a:r>
              <a:rPr lang="nl-NL" sz="2200" dirty="0"/>
              <a:t>Boven  </a:t>
            </a:r>
            <a:r>
              <a:rPr lang="nl-NL" sz="2200" dirty="0">
                <a:solidFill>
                  <a:srgbClr val="FF0000"/>
                </a:solidFill>
              </a:rPr>
              <a:t>3000 m</a:t>
            </a:r>
            <a:r>
              <a:rPr lang="nl-NL" sz="2200" dirty="0"/>
              <a:t> </a:t>
            </a:r>
            <a:r>
              <a:rPr lang="nl-NL" sz="2200" dirty="0">
                <a:solidFill>
                  <a:srgbClr val="FF0000"/>
                </a:solidFill>
              </a:rPr>
              <a:t>zuurstof</a:t>
            </a:r>
            <a:r>
              <a:rPr lang="nl-NL" sz="2200" dirty="0"/>
              <a:t> gebruiken.</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CC3700B0-62CD-5348-930E-207EB742DBBF}"/>
              </a:ext>
            </a:extLst>
          </p:cNvPr>
          <p:cNvPicPr>
            <a:picLocks noChangeAspect="1"/>
          </p:cNvPicPr>
          <p:nvPr/>
        </p:nvPicPr>
        <p:blipFill rotWithShape="1">
          <a:blip r:embed="rId4"/>
          <a:srcRect l="34285" r="14962"/>
          <a:stretch/>
        </p:blipFill>
        <p:spPr>
          <a:xfrm>
            <a:off x="28455" y="747597"/>
            <a:ext cx="4446211" cy="5705740"/>
          </a:xfrm>
          <a:prstGeom prst="rect">
            <a:avLst/>
          </a:prstGeom>
        </p:spPr>
      </p:pic>
      <p:sp>
        <p:nvSpPr>
          <p:cNvPr id="13" name="Rechthoek 12">
            <a:extLst>
              <a:ext uri="{FF2B5EF4-FFF2-40B4-BE49-F238E27FC236}">
                <a16:creationId xmlns:a16="http://schemas.microsoft.com/office/drawing/2014/main" id="{6DC8D73C-C0C7-4448-9BCD-CE917D5B3EDB}"/>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15141835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4564967" y="6093296"/>
            <a:ext cx="4572000" cy="369332"/>
          </a:xfrm>
          <a:prstGeom prst="rect">
            <a:avLst/>
          </a:prstGeom>
        </p:spPr>
        <p:txBody>
          <a:bodyPr>
            <a:spAutoFit/>
          </a:bodyPr>
          <a:lstStyle/>
          <a:p>
            <a:pPr marL="285750" indent="-285750">
              <a:buClr>
                <a:srgbClr val="FF0000"/>
              </a:buClr>
              <a:buFont typeface="Wingdings" pitchFamily="2" charset="2"/>
              <a:buChar char="Ø"/>
            </a:pPr>
            <a:r>
              <a:rPr lang="nl-NL" dirty="0"/>
              <a:t>Opsturen</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4" name="Afbeelding 3">
            <a:extLst>
              <a:ext uri="{FF2B5EF4-FFF2-40B4-BE49-F238E27FC236}">
                <a16:creationId xmlns:a16="http://schemas.microsoft.com/office/drawing/2014/main" id="{2B7221EA-EDE8-334E-B1BA-FAB8F0089383}"/>
              </a:ext>
            </a:extLst>
          </p:cNvPr>
          <p:cNvPicPr>
            <a:picLocks noChangeAspect="1"/>
          </p:cNvPicPr>
          <p:nvPr/>
        </p:nvPicPr>
        <p:blipFill>
          <a:blip r:embed="rId4"/>
          <a:stretch>
            <a:fillRect/>
          </a:stretch>
        </p:blipFill>
        <p:spPr>
          <a:xfrm>
            <a:off x="35855" y="822194"/>
            <a:ext cx="9144000" cy="5775158"/>
          </a:xfrm>
          <a:prstGeom prst="rect">
            <a:avLst/>
          </a:prstGeom>
        </p:spPr>
      </p:pic>
      <p:sp>
        <p:nvSpPr>
          <p:cNvPr id="13" name="Rechthoek 12">
            <a:extLst>
              <a:ext uri="{FF2B5EF4-FFF2-40B4-BE49-F238E27FC236}">
                <a16:creationId xmlns:a16="http://schemas.microsoft.com/office/drawing/2014/main" id="{55F51F66-19F6-964A-8DCF-78916410681F}"/>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10142034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14754" y="4581128"/>
            <a:ext cx="9144000" cy="2308324"/>
          </a:xfrm>
          <a:prstGeom prst="rect">
            <a:avLst/>
          </a:prstGeom>
        </p:spPr>
        <p:txBody>
          <a:bodyPr wrap="square">
            <a:spAutoFit/>
          </a:bodyPr>
          <a:lstStyle/>
          <a:p>
            <a:pPr marL="285750" indent="-285750">
              <a:buClr>
                <a:srgbClr val="FF0000"/>
              </a:buClr>
              <a:buFont typeface="Wingdings" pitchFamily="2" charset="2"/>
              <a:buChar char="Ø"/>
            </a:pPr>
            <a:r>
              <a:rPr lang="nl-NL" sz="2400" dirty="0"/>
              <a:t> Zorg er bij het cirkelen voor dat je aan de </a:t>
            </a:r>
            <a:r>
              <a:rPr lang="nl-NL" sz="2400" dirty="0">
                <a:solidFill>
                  <a:srgbClr val="FF0000"/>
                </a:solidFill>
              </a:rPr>
              <a:t>windzijde</a:t>
            </a:r>
            <a:r>
              <a:rPr lang="nl-NL" sz="2400" dirty="0"/>
              <a:t> blijft en verleg steeds naar die kant.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 Houd altijd een </a:t>
            </a:r>
            <a:r>
              <a:rPr lang="nl-NL" sz="2400" dirty="0">
                <a:solidFill>
                  <a:srgbClr val="FF0000"/>
                </a:solidFill>
              </a:rPr>
              <a:t>ruime verticale afstand tot de kam</a:t>
            </a:r>
            <a:r>
              <a:rPr lang="nl-NL" sz="2400" dirty="0"/>
              <a: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Aan de </a:t>
            </a:r>
            <a:r>
              <a:rPr lang="nl-NL" sz="2400" dirty="0">
                <a:solidFill>
                  <a:srgbClr val="FF0000"/>
                </a:solidFill>
              </a:rPr>
              <a:t>lijzijde</a:t>
            </a:r>
            <a:r>
              <a:rPr lang="nl-NL" sz="2400" dirty="0"/>
              <a:t> van de berg cirkelen is </a:t>
            </a:r>
            <a:r>
              <a:rPr lang="nl-NL" sz="2400" dirty="0">
                <a:solidFill>
                  <a:srgbClr val="FF0000"/>
                </a:solidFill>
              </a:rPr>
              <a:t>gevaarlijk</a:t>
            </a:r>
            <a:r>
              <a:rPr lang="nl-NL" sz="2400" dirty="0"/>
              <a:t>.</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3DFCE8D3-E016-6E4C-B7DE-2C6ECF24BE1C}"/>
              </a:ext>
            </a:extLst>
          </p:cNvPr>
          <p:cNvPicPr>
            <a:picLocks noChangeAspect="1"/>
          </p:cNvPicPr>
          <p:nvPr/>
        </p:nvPicPr>
        <p:blipFill rotWithShape="1">
          <a:blip r:embed="rId4"/>
          <a:srcRect t="12333"/>
          <a:stretch/>
        </p:blipFill>
        <p:spPr>
          <a:xfrm>
            <a:off x="17244" y="727100"/>
            <a:ext cx="9144000" cy="3855227"/>
          </a:xfrm>
          <a:prstGeom prst="rect">
            <a:avLst/>
          </a:prstGeom>
        </p:spPr>
      </p:pic>
      <p:sp>
        <p:nvSpPr>
          <p:cNvPr id="13" name="Rechthoek 12">
            <a:extLst>
              <a:ext uri="{FF2B5EF4-FFF2-40B4-BE49-F238E27FC236}">
                <a16:creationId xmlns:a16="http://schemas.microsoft.com/office/drawing/2014/main" id="{3E991089-2D3A-9E45-9395-8E1549449C0B}"/>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40644155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4" name="Rechthoek 13">
            <a:extLst>
              <a:ext uri="{FF2B5EF4-FFF2-40B4-BE49-F238E27FC236}">
                <a16:creationId xmlns:a16="http://schemas.microsoft.com/office/drawing/2014/main" id="{CAA43604-A388-5243-9501-A6D44D6AECFB}"/>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
        <p:nvSpPr>
          <p:cNvPr id="2" name="Rechthoek 1">
            <a:extLst>
              <a:ext uri="{FF2B5EF4-FFF2-40B4-BE49-F238E27FC236}">
                <a16:creationId xmlns:a16="http://schemas.microsoft.com/office/drawing/2014/main" id="{6F854A19-43BC-B14A-88DC-795C82A55B3D}"/>
              </a:ext>
            </a:extLst>
          </p:cNvPr>
          <p:cNvSpPr/>
          <p:nvPr/>
        </p:nvSpPr>
        <p:spPr>
          <a:xfrm>
            <a:off x="0" y="5085184"/>
            <a:ext cx="9127955" cy="1785104"/>
          </a:xfrm>
          <a:prstGeom prst="rect">
            <a:avLst/>
          </a:prstGeom>
        </p:spPr>
        <p:txBody>
          <a:bodyPr wrap="square">
            <a:spAutoFit/>
          </a:bodyPr>
          <a:lstStyle/>
          <a:p>
            <a:pPr>
              <a:buClr>
                <a:srgbClr val="FF0000"/>
              </a:buClr>
            </a:pPr>
            <a:r>
              <a:rPr lang="nl-NL" sz="2200" dirty="0"/>
              <a:t>Voorwaarden voor golf zijn:</a:t>
            </a:r>
          </a:p>
          <a:p>
            <a:pPr marL="457200" indent="-457200">
              <a:buClr>
                <a:srgbClr val="FF0000"/>
              </a:buClr>
              <a:buFont typeface="+mj-lt"/>
              <a:buAutoNum type="arabicPeriod"/>
            </a:pPr>
            <a:r>
              <a:rPr lang="nl-NL" sz="2200" dirty="0"/>
              <a:t>een krachtige bovenwind vrijwel loodrecht op een bergketen;</a:t>
            </a:r>
          </a:p>
          <a:p>
            <a:pPr marL="457200" indent="-457200">
              <a:buClr>
                <a:srgbClr val="FF0000"/>
              </a:buClr>
              <a:buFont typeface="+mj-lt"/>
              <a:buAutoNum type="arabicPeriod"/>
            </a:pPr>
            <a:r>
              <a:rPr lang="nl-NL" sz="2200" dirty="0"/>
              <a:t>een onstabiele onderste laag die niet ver boven de toppen uit mag komen;</a:t>
            </a:r>
          </a:p>
          <a:p>
            <a:pPr marL="457200" indent="-457200">
              <a:buClr>
                <a:srgbClr val="FF0000"/>
              </a:buClr>
              <a:buFont typeface="+mj-lt"/>
              <a:buAutoNum type="arabicPeriod"/>
            </a:pPr>
            <a:r>
              <a:rPr lang="nl-NL" sz="2200" dirty="0"/>
              <a:t>gevolgd door een dikke stabiele laag waarin de windsnelheid met de hoogte toeneemt; daarboven weer een onstabiele laag.</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3" name="Afbeelding 2">
            <a:extLst>
              <a:ext uri="{FF2B5EF4-FFF2-40B4-BE49-F238E27FC236}">
                <a16:creationId xmlns:a16="http://schemas.microsoft.com/office/drawing/2014/main" id="{8FB1BE11-DBE6-1142-A6F5-7D1B62AFDA62}"/>
              </a:ext>
            </a:extLst>
          </p:cNvPr>
          <p:cNvPicPr>
            <a:picLocks noChangeAspect="1"/>
          </p:cNvPicPr>
          <p:nvPr/>
        </p:nvPicPr>
        <p:blipFill rotWithShape="1">
          <a:blip r:embed="rId4"/>
          <a:srcRect t="9381"/>
          <a:stretch/>
        </p:blipFill>
        <p:spPr>
          <a:xfrm>
            <a:off x="0" y="-27384"/>
            <a:ext cx="9144000" cy="5437798"/>
          </a:xfrm>
          <a:prstGeom prst="rect">
            <a:avLst/>
          </a:prstGeom>
        </p:spPr>
      </p:pic>
      <p:sp>
        <p:nvSpPr>
          <p:cNvPr id="13" name="Rechthoek 12">
            <a:extLst>
              <a:ext uri="{FF2B5EF4-FFF2-40B4-BE49-F238E27FC236}">
                <a16:creationId xmlns:a16="http://schemas.microsoft.com/office/drawing/2014/main" id="{BB2FCCBD-D3B3-7D4E-966D-A23122BB95F7}"/>
              </a:ext>
            </a:extLst>
          </p:cNvPr>
          <p:cNvSpPr/>
          <p:nvPr/>
        </p:nvSpPr>
        <p:spPr>
          <a:xfrm>
            <a:off x="16045" y="-27549"/>
            <a:ext cx="3076496" cy="461665"/>
          </a:xfrm>
          <a:prstGeom prst="rect">
            <a:avLst/>
          </a:prstGeom>
          <a:solidFill>
            <a:schemeClr val="accent1"/>
          </a:solidFill>
        </p:spPr>
        <p:txBody>
          <a:bodyPr wrap="square">
            <a:spAutoFit/>
          </a:bodyPr>
          <a:lstStyle/>
          <a:p>
            <a:r>
              <a:rPr lang="nl-NL" sz="2400" dirty="0">
                <a:solidFill>
                  <a:schemeClr val="bg1"/>
                </a:solidFill>
              </a:rPr>
              <a:t>Voorwaarden voor golf</a:t>
            </a:r>
          </a:p>
        </p:txBody>
      </p:sp>
    </p:spTree>
    <p:extLst>
      <p:ext uri="{BB962C8B-B14F-4D97-AF65-F5344CB8AC3E}">
        <p14:creationId xmlns:p14="http://schemas.microsoft.com/office/powerpoint/2010/main" val="32348737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6F854A19-43BC-B14A-88DC-795C82A55B3D}"/>
              </a:ext>
            </a:extLst>
          </p:cNvPr>
          <p:cNvSpPr/>
          <p:nvPr/>
        </p:nvSpPr>
        <p:spPr>
          <a:xfrm>
            <a:off x="34503" y="3894264"/>
            <a:ext cx="9144000"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 Boven </a:t>
            </a:r>
            <a:r>
              <a:rPr lang="nl-NL" sz="2400" dirty="0">
                <a:solidFill>
                  <a:srgbClr val="FF0000"/>
                </a:solidFill>
              </a:rPr>
              <a:t>3000 m</a:t>
            </a:r>
            <a:r>
              <a:rPr lang="nl-NL" sz="2400" dirty="0"/>
              <a:t> wordt met </a:t>
            </a:r>
            <a:r>
              <a:rPr lang="nl-NL" sz="2400" dirty="0">
                <a:solidFill>
                  <a:srgbClr val="FF0000"/>
                </a:solidFill>
              </a:rPr>
              <a:t>zuurstof</a:t>
            </a:r>
            <a:r>
              <a:rPr lang="nl-NL" sz="2400" dirty="0"/>
              <a:t> gevlogen. </a:t>
            </a:r>
          </a:p>
          <a:p>
            <a:pPr marL="285750" indent="-285750">
              <a:buClr>
                <a:srgbClr val="FF0000"/>
              </a:buClr>
              <a:buFont typeface="Wingdings" pitchFamily="2" charset="2"/>
              <a:buChar char="Ø"/>
            </a:pPr>
            <a:r>
              <a:rPr lang="nl-NL" sz="2400" dirty="0"/>
              <a:t>Controleer voor de start of de kraan van de </a:t>
            </a:r>
            <a:r>
              <a:rPr lang="nl-NL" sz="2400" dirty="0">
                <a:solidFill>
                  <a:srgbClr val="FF0000"/>
                </a:solidFill>
              </a:rPr>
              <a:t>fles open </a:t>
            </a:r>
            <a:r>
              <a:rPr lang="nl-NL" sz="2400" dirty="0"/>
              <a:t>staat en het systeem lekvrij is en zorg ervoor dat slangen niet afgekneld worden. </a:t>
            </a:r>
          </a:p>
          <a:p>
            <a:pPr marL="285750" indent="-285750">
              <a:buClr>
                <a:srgbClr val="FF0000"/>
              </a:buClr>
              <a:buFont typeface="Wingdings" pitchFamily="2" charset="2"/>
              <a:buChar char="Ø"/>
            </a:pPr>
            <a:r>
              <a:rPr lang="nl-NL" sz="2400" dirty="0"/>
              <a:t>Houd de inhoud van je fles in de gaten. </a:t>
            </a:r>
          </a:p>
          <a:p>
            <a:pPr marL="285750" indent="-285750">
              <a:buClr>
                <a:srgbClr val="FF0000"/>
              </a:buClr>
              <a:buFont typeface="Wingdings" pitchFamily="2" charset="2"/>
              <a:buChar char="Ø"/>
            </a:pPr>
            <a:r>
              <a:rPr lang="nl-NL" sz="2400" dirty="0"/>
              <a:t>Mocht de installatie op zo'n 7000 m het opgeven dan volgt na tien minuten </a:t>
            </a:r>
            <a:r>
              <a:rPr lang="nl-NL" sz="2400" dirty="0">
                <a:solidFill>
                  <a:srgbClr val="FF0000"/>
                </a:solidFill>
              </a:rPr>
              <a:t>bewusteloosheid</a:t>
            </a:r>
            <a:r>
              <a:rPr lang="nl-NL" sz="2400" dirty="0"/>
              <a:t>. </a:t>
            </a:r>
          </a:p>
          <a:p>
            <a:pPr marL="285750" indent="-285750">
              <a:buClr>
                <a:srgbClr val="FF0000"/>
              </a:buClr>
              <a:buFont typeface="Wingdings" pitchFamily="2" charset="2"/>
              <a:buChar char="Ø"/>
            </a:pPr>
            <a:r>
              <a:rPr lang="nl-NL" sz="2400" dirty="0"/>
              <a:t> </a:t>
            </a:r>
            <a:r>
              <a:rPr lang="nl-NL" sz="2400" dirty="0">
                <a:solidFill>
                  <a:srgbClr val="FF0000"/>
                </a:solidFill>
              </a:rPr>
              <a:t>Bij hapering </a:t>
            </a:r>
            <a:r>
              <a:rPr lang="nl-NL" sz="2400" dirty="0"/>
              <a:t>van de zuurstofinstallatie is er maar een remedie: zo snel mogelijk </a:t>
            </a:r>
            <a:r>
              <a:rPr lang="nl-NL" sz="2400" dirty="0">
                <a:solidFill>
                  <a:srgbClr val="FF0000"/>
                </a:solidFill>
              </a:rPr>
              <a:t>naar beneden!</a:t>
            </a:r>
          </a:p>
        </p:txBody>
      </p:sp>
      <p:sp>
        <p:nvSpPr>
          <p:cNvPr id="12" name="Tekstvak 11">
            <a:extLst>
              <a:ext uri="{FF2B5EF4-FFF2-40B4-BE49-F238E27FC236}">
                <a16:creationId xmlns:a16="http://schemas.microsoft.com/office/drawing/2014/main" id="{E700266F-1A16-8644-80D0-599FD2EEEA63}"/>
              </a:ext>
            </a:extLst>
          </p:cNvPr>
          <p:cNvSpPr txBox="1"/>
          <p:nvPr/>
        </p:nvSpPr>
        <p:spPr>
          <a:xfrm>
            <a:off x="2093998" y="39913"/>
            <a:ext cx="5646354" cy="584775"/>
          </a:xfrm>
          <a:prstGeom prst="rect">
            <a:avLst/>
          </a:prstGeom>
          <a:noFill/>
        </p:spPr>
        <p:txBody>
          <a:bodyPr wrap="none" rtlCol="0">
            <a:spAutoFit/>
          </a:bodyPr>
          <a:lstStyle/>
          <a:p>
            <a:r>
              <a:rPr lang="nl-NL" sz="3200" dirty="0">
                <a:solidFill>
                  <a:schemeClr val="bg1"/>
                </a:solidFill>
              </a:rPr>
              <a:t>6.3 THERMIEK- EN BERGVLIEGEN</a:t>
            </a:r>
          </a:p>
        </p:txBody>
      </p:sp>
      <p:pic>
        <p:nvPicPr>
          <p:cNvPr id="4" name="Afbeelding 3">
            <a:extLst>
              <a:ext uri="{FF2B5EF4-FFF2-40B4-BE49-F238E27FC236}">
                <a16:creationId xmlns:a16="http://schemas.microsoft.com/office/drawing/2014/main" id="{9D340F68-597E-D844-A509-926E0F186720}"/>
              </a:ext>
            </a:extLst>
          </p:cNvPr>
          <p:cNvPicPr>
            <a:picLocks noChangeAspect="1"/>
          </p:cNvPicPr>
          <p:nvPr/>
        </p:nvPicPr>
        <p:blipFill>
          <a:blip r:embed="rId4"/>
          <a:stretch>
            <a:fillRect/>
          </a:stretch>
        </p:blipFill>
        <p:spPr>
          <a:xfrm>
            <a:off x="5446860" y="738595"/>
            <a:ext cx="3587563" cy="3227821"/>
          </a:xfrm>
          <a:prstGeom prst="rect">
            <a:avLst/>
          </a:prstGeom>
        </p:spPr>
      </p:pic>
      <p:pic>
        <p:nvPicPr>
          <p:cNvPr id="5" name="Afbeelding 4">
            <a:extLst>
              <a:ext uri="{FF2B5EF4-FFF2-40B4-BE49-F238E27FC236}">
                <a16:creationId xmlns:a16="http://schemas.microsoft.com/office/drawing/2014/main" id="{8406F50F-6B4C-4245-B016-A639AC35CA35}"/>
              </a:ext>
            </a:extLst>
          </p:cNvPr>
          <p:cNvPicPr>
            <a:picLocks noChangeAspect="1"/>
          </p:cNvPicPr>
          <p:nvPr/>
        </p:nvPicPr>
        <p:blipFill rotWithShape="1">
          <a:blip r:embed="rId5"/>
          <a:srcRect r="1734" b="18819"/>
          <a:stretch/>
        </p:blipFill>
        <p:spPr>
          <a:xfrm>
            <a:off x="80848" y="727100"/>
            <a:ext cx="5256436" cy="3227818"/>
          </a:xfrm>
          <a:prstGeom prst="rect">
            <a:avLst/>
          </a:prstGeom>
        </p:spPr>
      </p:pic>
      <p:sp>
        <p:nvSpPr>
          <p:cNvPr id="14" name="Rechthoek 13">
            <a:extLst>
              <a:ext uri="{FF2B5EF4-FFF2-40B4-BE49-F238E27FC236}">
                <a16:creationId xmlns:a16="http://schemas.microsoft.com/office/drawing/2014/main" id="{18830EB9-6FE5-EB48-AFAC-6EFC8B76A59D}"/>
              </a:ext>
            </a:extLst>
          </p:cNvPr>
          <p:cNvSpPr/>
          <p:nvPr/>
        </p:nvSpPr>
        <p:spPr>
          <a:xfrm>
            <a:off x="16045" y="697175"/>
            <a:ext cx="1675635" cy="461665"/>
          </a:xfrm>
          <a:prstGeom prst="rect">
            <a:avLst/>
          </a:prstGeom>
          <a:solidFill>
            <a:schemeClr val="accent1"/>
          </a:solidFill>
        </p:spPr>
        <p:txBody>
          <a:bodyPr wrap="square">
            <a:spAutoFit/>
          </a:bodyPr>
          <a:lstStyle/>
          <a:p>
            <a:r>
              <a:rPr lang="nl-NL" sz="2400" dirty="0">
                <a:solidFill>
                  <a:schemeClr val="bg1"/>
                </a:solidFill>
              </a:rPr>
              <a:t>Bergvliegen</a:t>
            </a:r>
          </a:p>
        </p:txBody>
      </p:sp>
    </p:spTree>
    <p:extLst>
      <p:ext uri="{BB962C8B-B14F-4D97-AF65-F5344CB8AC3E}">
        <p14:creationId xmlns:p14="http://schemas.microsoft.com/office/powerpoint/2010/main" val="4552320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pic>
        <p:nvPicPr>
          <p:cNvPr id="2" name="Afbeelding 1">
            <a:extLst>
              <a:ext uri="{FF2B5EF4-FFF2-40B4-BE49-F238E27FC236}">
                <a16:creationId xmlns:a16="http://schemas.microsoft.com/office/drawing/2014/main" id="{12F11805-0AB4-3E4D-B104-64A6DBB05F21}"/>
              </a:ext>
            </a:extLst>
          </p:cNvPr>
          <p:cNvPicPr>
            <a:picLocks noChangeAspect="1"/>
          </p:cNvPicPr>
          <p:nvPr/>
        </p:nvPicPr>
        <p:blipFill>
          <a:blip r:embed="rId4"/>
          <a:stretch>
            <a:fillRect/>
          </a:stretch>
        </p:blipFill>
        <p:spPr>
          <a:xfrm>
            <a:off x="0" y="678669"/>
            <a:ext cx="9144000" cy="2655469"/>
          </a:xfrm>
          <a:prstGeom prst="rect">
            <a:avLst/>
          </a:prstGeom>
        </p:spPr>
      </p:pic>
      <p:sp>
        <p:nvSpPr>
          <p:cNvPr id="3" name="Tekstvak 2">
            <a:extLst>
              <a:ext uri="{FF2B5EF4-FFF2-40B4-BE49-F238E27FC236}">
                <a16:creationId xmlns:a16="http://schemas.microsoft.com/office/drawing/2014/main" id="{4F17F3A0-AE73-0447-ADF1-E62AC95EFADC}"/>
              </a:ext>
            </a:extLst>
          </p:cNvPr>
          <p:cNvSpPr txBox="1"/>
          <p:nvPr/>
        </p:nvSpPr>
        <p:spPr>
          <a:xfrm>
            <a:off x="89756" y="3404431"/>
            <a:ext cx="8964488" cy="3323987"/>
          </a:xfrm>
          <a:prstGeom prst="rect">
            <a:avLst/>
          </a:prstGeom>
          <a:noFill/>
        </p:spPr>
        <p:txBody>
          <a:bodyPr wrap="square" rtlCol="0">
            <a:spAutoFit/>
          </a:bodyPr>
          <a:lstStyle/>
          <a:p>
            <a:pPr marL="342900" indent="-342900">
              <a:buClr>
                <a:srgbClr val="FF0000"/>
              </a:buClr>
              <a:buFont typeface="+mj-lt"/>
              <a:buAutoNum type="arabicPeriod"/>
            </a:pPr>
            <a:r>
              <a:rPr lang="nl-NL" sz="2100" dirty="0"/>
              <a:t>Het </a:t>
            </a:r>
            <a:r>
              <a:rPr lang="nl-NL" sz="2100" dirty="0">
                <a:solidFill>
                  <a:srgbClr val="FF0000"/>
                </a:solidFill>
              </a:rPr>
              <a:t>aanknopingspunt</a:t>
            </a:r>
            <a:r>
              <a:rPr lang="nl-NL" sz="2100" dirty="0"/>
              <a:t> (meestal) op 200 m hoogte en ongeveer 500 m afstand naast de lier aanvliegen; </a:t>
            </a:r>
          </a:p>
          <a:p>
            <a:pPr marL="342900" indent="-342900">
              <a:buClr>
                <a:srgbClr val="FF0000"/>
              </a:buClr>
              <a:buFont typeface="+mj-lt"/>
              <a:buAutoNum type="arabicPeriod"/>
            </a:pPr>
            <a:r>
              <a:rPr lang="nl-NL" sz="2100" dirty="0"/>
              <a:t>Het </a:t>
            </a:r>
            <a:r>
              <a:rPr lang="nl-NL" sz="2100" dirty="0">
                <a:solidFill>
                  <a:srgbClr val="FF0000"/>
                </a:solidFill>
              </a:rPr>
              <a:t>rugwindbeen</a:t>
            </a:r>
            <a:r>
              <a:rPr lang="nl-NL" sz="2100" dirty="0"/>
              <a:t> evenwijdig aan de lierbaan vliegen met landingssnelheid (gele driehoek); </a:t>
            </a:r>
          </a:p>
          <a:p>
            <a:pPr marL="342900" indent="-342900">
              <a:buClr>
                <a:srgbClr val="FF0000"/>
              </a:buClr>
              <a:buFont typeface="+mj-lt"/>
              <a:buAutoNum type="arabicPeriod"/>
            </a:pPr>
            <a:r>
              <a:rPr lang="nl-NL" sz="2100" dirty="0">
                <a:solidFill>
                  <a:srgbClr val="FF0000"/>
                </a:solidFill>
              </a:rPr>
              <a:t>Checken</a:t>
            </a:r>
            <a:r>
              <a:rPr lang="nl-NL" sz="2100" dirty="0"/>
              <a:t>: wind, (wiel, water, welvingskleppen), snelheid en trim; </a:t>
            </a:r>
          </a:p>
          <a:p>
            <a:pPr marL="342900" indent="-342900">
              <a:buClr>
                <a:srgbClr val="FF0000"/>
              </a:buClr>
              <a:buFont typeface="+mj-lt"/>
              <a:buAutoNum type="arabicPeriod"/>
            </a:pPr>
            <a:r>
              <a:rPr lang="nl-NL" sz="2100" dirty="0"/>
              <a:t>Bij het </a:t>
            </a:r>
            <a:r>
              <a:rPr lang="nl-NL" sz="2100" dirty="0">
                <a:solidFill>
                  <a:srgbClr val="FF0000"/>
                </a:solidFill>
              </a:rPr>
              <a:t>rugwindcheckpunt</a:t>
            </a:r>
            <a:r>
              <a:rPr lang="nl-NL" sz="2100" dirty="0"/>
              <a:t> neem je de situatie rond het landingsveld in je op; </a:t>
            </a:r>
          </a:p>
          <a:p>
            <a:pPr marL="342900" indent="-342900">
              <a:buClr>
                <a:srgbClr val="FF0000"/>
              </a:buClr>
              <a:buFont typeface="+mj-lt"/>
              <a:buAutoNum type="arabicPeriod"/>
            </a:pPr>
            <a:r>
              <a:rPr lang="nl-NL" sz="2100" dirty="0"/>
              <a:t>Wen jezelf eraan nu niet meer op je hoogtemeter te kijken, maar de hoek waaronder je de landingsplaats ziet als norm te gebruiken; </a:t>
            </a:r>
          </a:p>
          <a:p>
            <a:pPr marL="342900" indent="-342900">
              <a:buClr>
                <a:srgbClr val="FF0000"/>
              </a:buClr>
              <a:buFont typeface="+mj-lt"/>
              <a:buAutoNum type="arabicPeriod"/>
            </a:pPr>
            <a:r>
              <a:rPr lang="nl-NL" sz="2100" dirty="0"/>
              <a:t>Niet te ver door vliegen (maximaal 45° uit) en de remkleppen niet openen tijdens een bocht.</a:t>
            </a:r>
          </a:p>
        </p:txBody>
      </p:sp>
      <p:sp>
        <p:nvSpPr>
          <p:cNvPr id="12" name="Tekstvak 11">
            <a:extLst>
              <a:ext uri="{FF2B5EF4-FFF2-40B4-BE49-F238E27FC236}">
                <a16:creationId xmlns:a16="http://schemas.microsoft.com/office/drawing/2014/main" id="{06458DE6-4C7B-6841-A0A6-FFE2D6D56FFD}"/>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20623923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4F17F3A0-AE73-0447-ADF1-E62AC95EFADC}"/>
              </a:ext>
            </a:extLst>
          </p:cNvPr>
          <p:cNvSpPr txBox="1"/>
          <p:nvPr/>
        </p:nvSpPr>
        <p:spPr>
          <a:xfrm>
            <a:off x="4244082" y="1153815"/>
            <a:ext cx="4734727" cy="5539978"/>
          </a:xfrm>
          <a:prstGeom prst="rect">
            <a:avLst/>
          </a:prstGeom>
          <a:noFill/>
        </p:spPr>
        <p:txBody>
          <a:bodyPr wrap="square" rtlCol="0">
            <a:spAutoFit/>
          </a:bodyPr>
          <a:lstStyle/>
          <a:p>
            <a:r>
              <a:rPr lang="nl-NL" dirty="0"/>
              <a:t> </a:t>
            </a:r>
          </a:p>
          <a:p>
            <a:pPr marL="342900" indent="-342900">
              <a:buClr>
                <a:srgbClr val="FF0000"/>
              </a:buClr>
              <a:buFont typeface="Wingdings" pitchFamily="2" charset="2"/>
              <a:buChar char="Ø"/>
            </a:pPr>
            <a:r>
              <a:rPr lang="nl-NL" sz="2400" dirty="0"/>
              <a:t>Het rugwindbeen inkorten (</a:t>
            </a:r>
            <a:r>
              <a:rPr lang="nl-NL" sz="2400" dirty="0">
                <a:solidFill>
                  <a:srgbClr val="FF0000"/>
                </a:solidFill>
              </a:rPr>
              <a:t>eerder indraaien dan 45° </a:t>
            </a:r>
            <a:r>
              <a:rPr lang="nl-NL" sz="2400" dirty="0"/>
              <a:t>uit);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sterk dalen op het rugwind-been iets </a:t>
            </a:r>
            <a:r>
              <a:rPr lang="nl-NL" sz="2400" dirty="0">
                <a:solidFill>
                  <a:srgbClr val="FF0000"/>
                </a:solidFill>
              </a:rPr>
              <a:t>dichter naar het veld </a:t>
            </a:r>
            <a:r>
              <a:rPr lang="nl-NL" sz="2400" dirty="0"/>
              <a:t>toesturen en eerder indraaien naar het basisbeen;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Op het basisbeen </a:t>
            </a:r>
            <a:r>
              <a:rPr lang="nl-NL" sz="2400" dirty="0">
                <a:solidFill>
                  <a:srgbClr val="FF0000"/>
                </a:solidFill>
              </a:rPr>
              <a:t>goed opsturen</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solidFill>
                  <a:srgbClr val="FF0000"/>
                </a:solidFill>
              </a:rPr>
              <a:t>Hogere landingssnelheid </a:t>
            </a:r>
            <a:r>
              <a:rPr lang="nl-NL" sz="2400" dirty="0"/>
              <a:t>i.v.m. de windgradiënt en turbulentie (zie windgradiënt en turbulentie, oef. 4.17)</a:t>
            </a:r>
          </a:p>
        </p:txBody>
      </p:sp>
      <p:pic>
        <p:nvPicPr>
          <p:cNvPr id="4" name="Afbeelding 3">
            <a:extLst>
              <a:ext uri="{FF2B5EF4-FFF2-40B4-BE49-F238E27FC236}">
                <a16:creationId xmlns:a16="http://schemas.microsoft.com/office/drawing/2014/main" id="{064E78D2-38DF-AD48-A87F-C513F031AFCF}"/>
              </a:ext>
            </a:extLst>
          </p:cNvPr>
          <p:cNvPicPr>
            <a:picLocks noChangeAspect="1"/>
          </p:cNvPicPr>
          <p:nvPr/>
        </p:nvPicPr>
        <p:blipFill rotWithShape="1">
          <a:blip r:embed="rId4"/>
          <a:srcRect t="1863"/>
          <a:stretch/>
        </p:blipFill>
        <p:spPr>
          <a:xfrm>
            <a:off x="0" y="11088"/>
            <a:ext cx="4236996" cy="6846911"/>
          </a:xfrm>
          <a:prstGeom prst="rect">
            <a:avLst/>
          </a:prstGeom>
        </p:spPr>
      </p:pic>
      <p:sp>
        <p:nvSpPr>
          <p:cNvPr id="12" name="Tekstvak 11">
            <a:extLst>
              <a:ext uri="{FF2B5EF4-FFF2-40B4-BE49-F238E27FC236}">
                <a16:creationId xmlns:a16="http://schemas.microsoft.com/office/drawing/2014/main" id="{C62CCB21-2BB3-F743-B4EA-B54B17BF60CC}"/>
              </a:ext>
            </a:extLst>
          </p:cNvPr>
          <p:cNvSpPr txBox="1"/>
          <p:nvPr/>
        </p:nvSpPr>
        <p:spPr>
          <a:xfrm>
            <a:off x="2414583" y="31870"/>
            <a:ext cx="4336059" cy="584775"/>
          </a:xfrm>
          <a:prstGeom prst="rect">
            <a:avLst/>
          </a:prstGeom>
          <a:solidFill>
            <a:schemeClr val="accent1"/>
          </a:solidFill>
        </p:spPr>
        <p:txBody>
          <a:bodyPr wrap="none" rtlCol="0">
            <a:spAutoFit/>
          </a:bodyPr>
          <a:lstStyle/>
          <a:p>
            <a:r>
              <a:rPr lang="nl-NL" sz="3200" dirty="0">
                <a:solidFill>
                  <a:schemeClr val="bg1"/>
                </a:solidFill>
              </a:rPr>
              <a:t>6.4 CIRCUIT EN LANDING</a:t>
            </a:r>
          </a:p>
        </p:txBody>
      </p:sp>
      <p:sp>
        <p:nvSpPr>
          <p:cNvPr id="13" name="Rechthoek 12">
            <a:extLst>
              <a:ext uri="{FF2B5EF4-FFF2-40B4-BE49-F238E27FC236}">
                <a16:creationId xmlns:a16="http://schemas.microsoft.com/office/drawing/2014/main" id="{877B511A-7AB5-4044-AC1D-B95FA19AB07B}"/>
              </a:ext>
            </a:extLst>
          </p:cNvPr>
          <p:cNvSpPr/>
          <p:nvPr/>
        </p:nvSpPr>
        <p:spPr>
          <a:xfrm>
            <a:off x="4244082" y="708472"/>
            <a:ext cx="4484687" cy="461665"/>
          </a:xfrm>
          <a:prstGeom prst="rect">
            <a:avLst/>
          </a:prstGeom>
          <a:solidFill>
            <a:schemeClr val="accent1"/>
          </a:solidFill>
        </p:spPr>
        <p:txBody>
          <a:bodyPr wrap="square">
            <a:spAutoFit/>
          </a:bodyPr>
          <a:lstStyle/>
          <a:p>
            <a:r>
              <a:rPr lang="nl-NL" sz="2400" dirty="0">
                <a:solidFill>
                  <a:schemeClr val="bg1"/>
                </a:solidFill>
              </a:rPr>
              <a:t>Circuit bij harde wind:</a:t>
            </a:r>
          </a:p>
        </p:txBody>
      </p:sp>
    </p:spTree>
    <p:extLst>
      <p:ext uri="{BB962C8B-B14F-4D97-AF65-F5344CB8AC3E}">
        <p14:creationId xmlns:p14="http://schemas.microsoft.com/office/powerpoint/2010/main" val="16749074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4F17F3A0-AE73-0447-ADF1-E62AC95EFADC}"/>
              </a:ext>
            </a:extLst>
          </p:cNvPr>
          <p:cNvSpPr txBox="1"/>
          <p:nvPr/>
        </p:nvSpPr>
        <p:spPr>
          <a:xfrm>
            <a:off x="89756" y="3404431"/>
            <a:ext cx="8964488" cy="415498"/>
          </a:xfrm>
          <a:prstGeom prst="rect">
            <a:avLst/>
          </a:prstGeom>
          <a:noFill/>
        </p:spPr>
        <p:txBody>
          <a:bodyPr wrap="square" rtlCol="0">
            <a:spAutoFit/>
          </a:bodyPr>
          <a:lstStyle/>
          <a:p>
            <a:pPr marL="342900" indent="-342900">
              <a:buClr>
                <a:srgbClr val="FF0000"/>
              </a:buClr>
              <a:buFont typeface="+mj-lt"/>
              <a:buAutoNum type="arabicPeriod"/>
            </a:pPr>
            <a:endParaRPr lang="nl-NL" sz="2100" dirty="0"/>
          </a:p>
        </p:txBody>
      </p:sp>
      <p:pic>
        <p:nvPicPr>
          <p:cNvPr id="4" name="Afbeelding 3">
            <a:extLst>
              <a:ext uri="{FF2B5EF4-FFF2-40B4-BE49-F238E27FC236}">
                <a16:creationId xmlns:a16="http://schemas.microsoft.com/office/drawing/2014/main" id="{646495DE-EA03-D94F-84B7-8D585E2785DD}"/>
              </a:ext>
            </a:extLst>
          </p:cNvPr>
          <p:cNvPicPr>
            <a:picLocks noChangeAspect="1"/>
          </p:cNvPicPr>
          <p:nvPr/>
        </p:nvPicPr>
        <p:blipFill>
          <a:blip r:embed="rId4"/>
          <a:stretch>
            <a:fillRect/>
          </a:stretch>
        </p:blipFill>
        <p:spPr>
          <a:xfrm>
            <a:off x="543292" y="757445"/>
            <a:ext cx="8014083" cy="4935305"/>
          </a:xfrm>
          <a:prstGeom prst="rect">
            <a:avLst/>
          </a:prstGeom>
        </p:spPr>
      </p:pic>
      <p:sp>
        <p:nvSpPr>
          <p:cNvPr id="5" name="Tekstvak 4">
            <a:extLst>
              <a:ext uri="{FF2B5EF4-FFF2-40B4-BE49-F238E27FC236}">
                <a16:creationId xmlns:a16="http://schemas.microsoft.com/office/drawing/2014/main" id="{13FA318A-D2E8-0040-9057-89C64A02B245}"/>
              </a:ext>
            </a:extLst>
          </p:cNvPr>
          <p:cNvSpPr txBox="1"/>
          <p:nvPr/>
        </p:nvSpPr>
        <p:spPr>
          <a:xfrm>
            <a:off x="-1" y="5692750"/>
            <a:ext cx="9144000" cy="1154162"/>
          </a:xfrm>
          <a:prstGeom prst="rect">
            <a:avLst/>
          </a:prstGeom>
          <a:noFill/>
        </p:spPr>
        <p:txBody>
          <a:bodyPr wrap="square" rtlCol="0">
            <a:spAutoFit/>
          </a:bodyPr>
          <a:lstStyle/>
          <a:p>
            <a:pPr marL="342900" indent="-342900">
              <a:buClr>
                <a:srgbClr val="FF0000"/>
              </a:buClr>
              <a:buFont typeface="Wingdings" pitchFamily="2" charset="2"/>
              <a:buChar char="Ø"/>
            </a:pPr>
            <a:r>
              <a:rPr lang="nl-NL" sz="2300" dirty="0"/>
              <a:t>Op het rugwindbeen opsturen om </a:t>
            </a:r>
            <a:r>
              <a:rPr lang="nl-NL" sz="2300" dirty="0">
                <a:solidFill>
                  <a:srgbClr val="FF0000"/>
                </a:solidFill>
              </a:rPr>
              <a:t>evenwijdig aan de lierbaan te blijven</a:t>
            </a:r>
            <a:r>
              <a:rPr lang="nl-NL" sz="2300" dirty="0"/>
              <a:t>.</a:t>
            </a:r>
          </a:p>
          <a:p>
            <a:pPr marL="342900" indent="-342900">
              <a:buClr>
                <a:srgbClr val="FF0000"/>
              </a:buClr>
              <a:buFont typeface="Wingdings" pitchFamily="2" charset="2"/>
              <a:buChar char="Ø"/>
            </a:pPr>
            <a:r>
              <a:rPr lang="nl-NL" sz="2300" dirty="0"/>
              <a:t>Op het basisbeen en op final ook weer </a:t>
            </a:r>
            <a:r>
              <a:rPr lang="nl-NL" sz="2300" dirty="0">
                <a:solidFill>
                  <a:srgbClr val="FF0000"/>
                </a:solidFill>
              </a:rPr>
              <a:t>opsturen</a:t>
            </a:r>
            <a:r>
              <a:rPr lang="nl-NL" sz="2300" dirty="0"/>
              <a:t> om netjes in het midden van het landingsveld te komen.</a:t>
            </a:r>
          </a:p>
        </p:txBody>
      </p:sp>
      <p:sp>
        <p:nvSpPr>
          <p:cNvPr id="13" name="Tekstvak 12">
            <a:extLst>
              <a:ext uri="{FF2B5EF4-FFF2-40B4-BE49-F238E27FC236}">
                <a16:creationId xmlns:a16="http://schemas.microsoft.com/office/drawing/2014/main" id="{65DBE855-29E4-5448-A060-6714BAB6FA59}"/>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
        <p:nvSpPr>
          <p:cNvPr id="14" name="Rechthoek 13">
            <a:extLst>
              <a:ext uri="{FF2B5EF4-FFF2-40B4-BE49-F238E27FC236}">
                <a16:creationId xmlns:a16="http://schemas.microsoft.com/office/drawing/2014/main" id="{4D3949A0-878C-4A4C-88E8-9FB1880951D2}"/>
              </a:ext>
            </a:extLst>
          </p:cNvPr>
          <p:cNvSpPr/>
          <p:nvPr/>
        </p:nvSpPr>
        <p:spPr>
          <a:xfrm>
            <a:off x="46423" y="724793"/>
            <a:ext cx="4484687" cy="461665"/>
          </a:xfrm>
          <a:prstGeom prst="rect">
            <a:avLst/>
          </a:prstGeom>
          <a:solidFill>
            <a:schemeClr val="accent1"/>
          </a:solidFill>
        </p:spPr>
        <p:txBody>
          <a:bodyPr wrap="square">
            <a:spAutoFit/>
          </a:bodyPr>
          <a:lstStyle/>
          <a:p>
            <a:r>
              <a:rPr lang="nl-NL" sz="2400" dirty="0">
                <a:solidFill>
                  <a:schemeClr val="bg1"/>
                </a:solidFill>
              </a:rPr>
              <a:t>Circuit bij crosswind:</a:t>
            </a:r>
          </a:p>
        </p:txBody>
      </p:sp>
    </p:spTree>
    <p:extLst>
      <p:ext uri="{BB962C8B-B14F-4D97-AF65-F5344CB8AC3E}">
        <p14:creationId xmlns:p14="http://schemas.microsoft.com/office/powerpoint/2010/main" val="4076419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0" name="Tekstvak 9">
            <a:extLst>
              <a:ext uri="{FF2B5EF4-FFF2-40B4-BE49-F238E27FC236}">
                <a16:creationId xmlns:a16="http://schemas.microsoft.com/office/drawing/2014/main" id="{C134934F-0D84-0B4A-9D35-8F9FFA6C1C94}"/>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
        <p:nvSpPr>
          <p:cNvPr id="3" name="Tekstvak 2">
            <a:extLst>
              <a:ext uri="{FF2B5EF4-FFF2-40B4-BE49-F238E27FC236}">
                <a16:creationId xmlns:a16="http://schemas.microsoft.com/office/drawing/2014/main" id="{11F53A81-A8E3-F149-8515-C54C6EB15C0D}"/>
              </a:ext>
            </a:extLst>
          </p:cNvPr>
          <p:cNvSpPr txBox="1"/>
          <p:nvPr/>
        </p:nvSpPr>
        <p:spPr>
          <a:xfrm>
            <a:off x="216024" y="3429000"/>
            <a:ext cx="9036496" cy="3416320"/>
          </a:xfrm>
          <a:prstGeom prst="rect">
            <a:avLst/>
          </a:prstGeom>
          <a:noFill/>
        </p:spPr>
        <p:txBody>
          <a:bodyPr wrap="square" rtlCol="0">
            <a:spAutoFit/>
          </a:bodyPr>
          <a:lstStyle/>
          <a:p>
            <a:r>
              <a:rPr lang="nl-NL" sz="2400" b="1" dirty="0"/>
              <a:t>Op final (1):</a:t>
            </a:r>
            <a:endParaRPr lang="nl-NL" sz="2400" dirty="0"/>
          </a:p>
          <a:p>
            <a:pPr marL="342900" indent="-342900">
              <a:buClr>
                <a:srgbClr val="FF0000"/>
              </a:buClr>
              <a:buFont typeface="Wingdings" pitchFamily="2" charset="2"/>
              <a:buChar char="Ø"/>
            </a:pPr>
            <a:r>
              <a:rPr lang="nl-NL" sz="2400" dirty="0"/>
              <a:t>Met de stuurknuppel de juiste landingssnelheid aanhouden en met de kleppen bepalen waar je wilt landen; </a:t>
            </a:r>
          </a:p>
          <a:p>
            <a:pPr marL="342900" indent="-342900">
              <a:buClr>
                <a:srgbClr val="FF0000"/>
              </a:buClr>
              <a:buFont typeface="Wingdings" pitchFamily="2" charset="2"/>
              <a:buChar char="Ø"/>
            </a:pPr>
            <a:r>
              <a:rPr lang="nl-NL" sz="2400" dirty="0"/>
              <a:t>Geregeld de snelheid controleren (minstens elke 5 seconden);</a:t>
            </a:r>
          </a:p>
          <a:p>
            <a:endParaRPr lang="nl-NL" sz="2400" b="1" dirty="0"/>
          </a:p>
          <a:p>
            <a:r>
              <a:rPr lang="nl-NL" sz="2400" b="1" dirty="0"/>
              <a:t>Afronden (2):</a:t>
            </a:r>
            <a:endParaRPr lang="nl-NL" sz="2400" dirty="0"/>
          </a:p>
          <a:p>
            <a:pPr marL="342900" indent="-342900">
              <a:buClr>
                <a:srgbClr val="FF0000"/>
              </a:buClr>
              <a:buFont typeface="Wingdings" pitchFamily="2" charset="2"/>
              <a:buChar char="Ø"/>
            </a:pPr>
            <a:r>
              <a:rPr lang="nl-NL" sz="2400" dirty="0"/>
              <a:t>Een paar meter boven de grond beginnen met afronden en vlak boven de grond gaan vliegen;</a:t>
            </a:r>
          </a:p>
          <a:p>
            <a:pPr marL="342900" indent="-342900">
              <a:buClr>
                <a:srgbClr val="FF0000"/>
              </a:buClr>
              <a:buFont typeface="Wingdings" pitchFamily="2" charset="2"/>
              <a:buChar char="Ø"/>
            </a:pPr>
            <a:r>
              <a:rPr lang="nl-NL" sz="2400" dirty="0"/>
              <a:t>De neus in de landingsrichting op de horizon richten.</a:t>
            </a:r>
          </a:p>
        </p:txBody>
      </p:sp>
      <p:pic>
        <p:nvPicPr>
          <p:cNvPr id="4" name="Afbeelding 3">
            <a:extLst>
              <a:ext uri="{FF2B5EF4-FFF2-40B4-BE49-F238E27FC236}">
                <a16:creationId xmlns:a16="http://schemas.microsoft.com/office/drawing/2014/main" id="{1EB3843F-47DA-9944-B26B-8F9A0454B34B}"/>
              </a:ext>
            </a:extLst>
          </p:cNvPr>
          <p:cNvPicPr>
            <a:picLocks noChangeAspect="1"/>
          </p:cNvPicPr>
          <p:nvPr/>
        </p:nvPicPr>
        <p:blipFill rotWithShape="1">
          <a:blip r:embed="rId4"/>
          <a:srcRect t="47492" b="6880"/>
          <a:stretch/>
        </p:blipFill>
        <p:spPr>
          <a:xfrm>
            <a:off x="325717" y="719633"/>
            <a:ext cx="8384764" cy="1988629"/>
          </a:xfrm>
          <a:prstGeom prst="rect">
            <a:avLst/>
          </a:prstGeom>
        </p:spPr>
      </p:pic>
      <p:pic>
        <p:nvPicPr>
          <p:cNvPr id="7" name="Afbeelding 6">
            <a:extLst>
              <a:ext uri="{FF2B5EF4-FFF2-40B4-BE49-F238E27FC236}">
                <a16:creationId xmlns:a16="http://schemas.microsoft.com/office/drawing/2014/main" id="{69EA5562-373F-B948-997E-F15B9089EC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717" y="2621767"/>
            <a:ext cx="8403777" cy="746775"/>
          </a:xfrm>
          <a:prstGeom prst="rect">
            <a:avLst/>
          </a:prstGeom>
        </p:spPr>
      </p:pic>
    </p:spTree>
    <p:extLst>
      <p:ext uri="{BB962C8B-B14F-4D97-AF65-F5344CB8AC3E}">
        <p14:creationId xmlns:p14="http://schemas.microsoft.com/office/powerpoint/2010/main" val="17194751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2" name="Rechthoek 1">
            <a:extLst>
              <a:ext uri="{FF2B5EF4-FFF2-40B4-BE49-F238E27FC236}">
                <a16:creationId xmlns:a16="http://schemas.microsoft.com/office/drawing/2014/main" id="{B0D52409-2A7B-9E44-9C27-2AF8865BB07E}"/>
              </a:ext>
            </a:extLst>
          </p:cNvPr>
          <p:cNvSpPr/>
          <p:nvPr/>
        </p:nvSpPr>
        <p:spPr>
          <a:xfrm>
            <a:off x="396552" y="3838396"/>
            <a:ext cx="9144000" cy="3046988"/>
          </a:xfrm>
          <a:prstGeom prst="rect">
            <a:avLst/>
          </a:prstGeom>
        </p:spPr>
        <p:txBody>
          <a:bodyPr wrap="square">
            <a:spAutoFit/>
          </a:bodyPr>
          <a:lstStyle/>
          <a:p>
            <a:r>
              <a:rPr lang="nl-NL" sz="2400" b="1" dirty="0"/>
              <a:t>Afvangen (3):</a:t>
            </a:r>
            <a:endParaRPr lang="nl-NL" sz="2400" dirty="0"/>
          </a:p>
          <a:p>
            <a:pPr marL="342900" indent="-342900">
              <a:buClr>
                <a:srgbClr val="FF0000"/>
              </a:buClr>
              <a:buFont typeface="Wingdings" pitchFamily="2" charset="2"/>
              <a:buChar char="Ø"/>
            </a:pPr>
            <a:r>
              <a:rPr lang="nl-NL" sz="2400" dirty="0"/>
              <a:t>Naar de horizon kijken, </a:t>
            </a:r>
          </a:p>
          <a:p>
            <a:pPr marL="342900" indent="-342900">
              <a:buClr>
                <a:srgbClr val="FF0000"/>
              </a:buClr>
              <a:buFont typeface="Wingdings" pitchFamily="2" charset="2"/>
              <a:buChar char="Ø"/>
            </a:pPr>
            <a:r>
              <a:rPr lang="nl-NL" sz="2400" dirty="0"/>
              <a:t>Met de stuurknuppel het zweefvliegtuig vliegend houden;</a:t>
            </a:r>
          </a:p>
          <a:p>
            <a:pPr marL="342900" indent="-342900">
              <a:buClr>
                <a:srgbClr val="FF0000"/>
              </a:buClr>
              <a:buFont typeface="Wingdings" pitchFamily="2" charset="2"/>
              <a:buChar char="Ø"/>
            </a:pPr>
            <a:r>
              <a:rPr lang="nl-NL" sz="2400" dirty="0"/>
              <a:t>De vleugels horizontaal houden.</a:t>
            </a:r>
            <a:endParaRPr lang="nl-NL" sz="2400" b="1" dirty="0"/>
          </a:p>
          <a:p>
            <a:r>
              <a:rPr lang="nl-NL" sz="2400" b="1" dirty="0"/>
              <a:t>Uitrollen (4):</a:t>
            </a:r>
          </a:p>
          <a:p>
            <a:pPr marL="342900" indent="-342900">
              <a:buClr>
                <a:srgbClr val="FF0000"/>
              </a:buClr>
              <a:buFont typeface="Wingdings" pitchFamily="2" charset="2"/>
              <a:buChar char="Ø"/>
            </a:pPr>
            <a:r>
              <a:rPr lang="nl-NL" sz="2400" dirty="0"/>
              <a:t>Stuurknuppel getrokken houden;</a:t>
            </a:r>
          </a:p>
          <a:p>
            <a:pPr marL="342900" indent="-342900">
              <a:buClr>
                <a:srgbClr val="FF0000"/>
              </a:buClr>
              <a:buFont typeface="Wingdings" pitchFamily="2" charset="2"/>
              <a:buChar char="Ø"/>
            </a:pPr>
            <a:r>
              <a:rPr lang="nl-NL" sz="2400" dirty="0"/>
              <a:t>De vleugels met de rolroeren horizontaal houden;</a:t>
            </a:r>
          </a:p>
          <a:p>
            <a:pPr marL="342900" indent="-342900">
              <a:buClr>
                <a:srgbClr val="FF0000"/>
              </a:buClr>
              <a:buFont typeface="Wingdings" pitchFamily="2" charset="2"/>
              <a:buChar char="Ø"/>
            </a:pPr>
            <a:r>
              <a:rPr lang="nl-NL" sz="2400" dirty="0"/>
              <a:t>Met het voetenstuur het vliegtuig in de landingsrichting houden.</a:t>
            </a:r>
          </a:p>
        </p:txBody>
      </p:sp>
      <p:pic>
        <p:nvPicPr>
          <p:cNvPr id="12" name="Afbeelding 11">
            <a:extLst>
              <a:ext uri="{FF2B5EF4-FFF2-40B4-BE49-F238E27FC236}">
                <a16:creationId xmlns:a16="http://schemas.microsoft.com/office/drawing/2014/main" id="{59B5F71A-0D02-7145-80E1-DF75E7E94BEF}"/>
              </a:ext>
            </a:extLst>
          </p:cNvPr>
          <p:cNvPicPr>
            <a:picLocks noChangeAspect="1"/>
          </p:cNvPicPr>
          <p:nvPr/>
        </p:nvPicPr>
        <p:blipFill rotWithShape="1">
          <a:blip r:embed="rId4"/>
          <a:srcRect t="28393" b="13199"/>
          <a:stretch/>
        </p:blipFill>
        <p:spPr>
          <a:xfrm>
            <a:off x="534543" y="703749"/>
            <a:ext cx="8074914" cy="3105540"/>
          </a:xfrm>
          <a:prstGeom prst="rect">
            <a:avLst/>
          </a:prstGeom>
        </p:spPr>
      </p:pic>
      <p:pic>
        <p:nvPicPr>
          <p:cNvPr id="13" name="Afbeelding 12">
            <a:extLst>
              <a:ext uri="{FF2B5EF4-FFF2-40B4-BE49-F238E27FC236}">
                <a16:creationId xmlns:a16="http://schemas.microsoft.com/office/drawing/2014/main" id="{1111D288-ADC9-EF41-AAE1-9F29A63FA16D}"/>
              </a:ext>
            </a:extLst>
          </p:cNvPr>
          <p:cNvPicPr>
            <a:picLocks noChangeAspect="1"/>
          </p:cNvPicPr>
          <p:nvPr/>
        </p:nvPicPr>
        <p:blipFill rotWithShape="1">
          <a:blip r:embed="rId5">
            <a:extLst>
              <a:ext uri="{28A0092B-C50C-407E-A947-70E740481C1C}">
                <a14:useLocalDpi xmlns:a14="http://schemas.microsoft.com/office/drawing/2010/main" val="0"/>
              </a:ext>
            </a:extLst>
          </a:blip>
          <a:srcRect l="10137"/>
          <a:stretch/>
        </p:blipFill>
        <p:spPr>
          <a:xfrm>
            <a:off x="534541" y="3121589"/>
            <a:ext cx="8074915" cy="798497"/>
          </a:xfrm>
          <a:prstGeom prst="rect">
            <a:avLst/>
          </a:prstGeom>
        </p:spPr>
      </p:pic>
      <p:sp>
        <p:nvSpPr>
          <p:cNvPr id="14" name="Tekstvak 13">
            <a:extLst>
              <a:ext uri="{FF2B5EF4-FFF2-40B4-BE49-F238E27FC236}">
                <a16:creationId xmlns:a16="http://schemas.microsoft.com/office/drawing/2014/main" id="{FD31E069-E173-8741-924C-1C2D1F9979FC}"/>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2514666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285587" y="6296954"/>
            <a:ext cx="9110949" cy="461665"/>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t>Bij de landing gaat het laagst vliegende vliegtuig voor.</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pic>
        <p:nvPicPr>
          <p:cNvPr id="2" name="Afbeelding 1">
            <a:extLst>
              <a:ext uri="{FF2B5EF4-FFF2-40B4-BE49-F238E27FC236}">
                <a16:creationId xmlns:a16="http://schemas.microsoft.com/office/drawing/2014/main" id="{93E11826-DBE0-2649-AC0C-02B03C8F9377}"/>
              </a:ext>
            </a:extLst>
          </p:cNvPr>
          <p:cNvPicPr>
            <a:picLocks noChangeAspect="1"/>
          </p:cNvPicPr>
          <p:nvPr/>
        </p:nvPicPr>
        <p:blipFill>
          <a:blip r:embed="rId4"/>
          <a:stretch>
            <a:fillRect/>
          </a:stretch>
        </p:blipFill>
        <p:spPr>
          <a:xfrm>
            <a:off x="241226" y="773335"/>
            <a:ext cx="8591390" cy="5305235"/>
          </a:xfrm>
          <a:prstGeom prst="rect">
            <a:avLst/>
          </a:prstGeom>
        </p:spPr>
      </p:pic>
      <p:sp>
        <p:nvSpPr>
          <p:cNvPr id="3" name="Tekstvak 2">
            <a:extLst>
              <a:ext uri="{FF2B5EF4-FFF2-40B4-BE49-F238E27FC236}">
                <a16:creationId xmlns:a16="http://schemas.microsoft.com/office/drawing/2014/main" id="{17FE6CC6-9DE3-6944-A869-8A9D73244ED4}"/>
              </a:ext>
            </a:extLst>
          </p:cNvPr>
          <p:cNvSpPr txBox="1"/>
          <p:nvPr/>
        </p:nvSpPr>
        <p:spPr>
          <a:xfrm>
            <a:off x="311384" y="842742"/>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spTree>
    <p:extLst>
      <p:ext uri="{BB962C8B-B14F-4D97-AF65-F5344CB8AC3E}">
        <p14:creationId xmlns:p14="http://schemas.microsoft.com/office/powerpoint/2010/main" val="7433337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90987" y="4033987"/>
            <a:ext cx="8568952" cy="2677656"/>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solidFill>
                  <a:srgbClr val="FF0000"/>
                </a:solidFill>
              </a:rPr>
              <a:t>Te hoog afvangen </a:t>
            </a:r>
            <a:r>
              <a:rPr lang="nl-NL" sz="2400" dirty="0"/>
              <a:t>(5) en snelheid verliezen heeft tot gevolg dat het vliegtuig de laatste meters doorzakt.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Met </a:t>
            </a:r>
            <a:r>
              <a:rPr lang="nl-NL" sz="2400" dirty="0">
                <a:solidFill>
                  <a:srgbClr val="FF0000"/>
                </a:solidFill>
              </a:rPr>
              <a:t>te hoge snelheid </a:t>
            </a:r>
            <a:r>
              <a:rPr lang="nl-NL" sz="2400" dirty="0"/>
              <a:t>landen (6) en te laat afronden levert ook flinke stuiters op. </a:t>
            </a:r>
          </a:p>
          <a:p>
            <a:pPr marL="285750" indent="-285750">
              <a:buClr>
                <a:srgbClr val="FF0000"/>
              </a:buClr>
              <a:buFont typeface="Wingdings" pitchFamily="2" charset="2"/>
              <a:buChar char="Ø"/>
            </a:pPr>
            <a:endParaRPr lang="nl-NL" sz="2400" dirty="0"/>
          </a:p>
          <a:p>
            <a:pPr marL="285750" indent="-285750">
              <a:buClr>
                <a:srgbClr val="FF0000"/>
              </a:buClr>
              <a:buFont typeface="Wingdings" pitchFamily="2" charset="2"/>
              <a:buChar char="Ø"/>
            </a:pPr>
            <a:r>
              <a:rPr lang="nl-NL" sz="2400" dirty="0"/>
              <a:t>Na een </a:t>
            </a:r>
            <a:r>
              <a:rPr lang="nl-NL" sz="2400" dirty="0">
                <a:solidFill>
                  <a:srgbClr val="FF0000"/>
                </a:solidFill>
              </a:rPr>
              <a:t>harde landing </a:t>
            </a:r>
            <a:r>
              <a:rPr lang="nl-NL" sz="2400" dirty="0"/>
              <a:t>moet het vliegtuig </a:t>
            </a:r>
            <a:r>
              <a:rPr lang="nl-NL" sz="2400" dirty="0">
                <a:solidFill>
                  <a:srgbClr val="FF0000"/>
                </a:solidFill>
              </a:rPr>
              <a:t>geïnspecteerd</a:t>
            </a:r>
            <a:r>
              <a:rPr lang="nl-NL" sz="2400" dirty="0"/>
              <a:t> worden.</a:t>
            </a:r>
          </a:p>
        </p:txBody>
      </p:sp>
      <p:pic>
        <p:nvPicPr>
          <p:cNvPr id="2" name="Afbeelding 1">
            <a:extLst>
              <a:ext uri="{FF2B5EF4-FFF2-40B4-BE49-F238E27FC236}">
                <a16:creationId xmlns:a16="http://schemas.microsoft.com/office/drawing/2014/main" id="{78125030-D904-7849-BB6C-348439889211}"/>
              </a:ext>
            </a:extLst>
          </p:cNvPr>
          <p:cNvPicPr>
            <a:picLocks noChangeAspect="1"/>
          </p:cNvPicPr>
          <p:nvPr/>
        </p:nvPicPr>
        <p:blipFill>
          <a:blip r:embed="rId4"/>
          <a:stretch>
            <a:fillRect/>
          </a:stretch>
        </p:blipFill>
        <p:spPr>
          <a:xfrm>
            <a:off x="0" y="745762"/>
            <a:ext cx="9144000" cy="2689739"/>
          </a:xfrm>
          <a:prstGeom prst="rect">
            <a:avLst/>
          </a:prstGeom>
        </p:spPr>
      </p:pic>
      <p:sp>
        <p:nvSpPr>
          <p:cNvPr id="5" name="Tekstvak 4">
            <a:extLst>
              <a:ext uri="{FF2B5EF4-FFF2-40B4-BE49-F238E27FC236}">
                <a16:creationId xmlns:a16="http://schemas.microsoft.com/office/drawing/2014/main" id="{3583D737-159C-BE4C-9FA0-C685EC02A127}"/>
              </a:ext>
            </a:extLst>
          </p:cNvPr>
          <p:cNvSpPr txBox="1"/>
          <p:nvPr/>
        </p:nvSpPr>
        <p:spPr>
          <a:xfrm>
            <a:off x="179512" y="3501008"/>
            <a:ext cx="3970318" cy="461665"/>
          </a:xfrm>
          <a:prstGeom prst="rect">
            <a:avLst/>
          </a:prstGeom>
          <a:solidFill>
            <a:schemeClr val="accent1"/>
          </a:solidFill>
        </p:spPr>
        <p:txBody>
          <a:bodyPr wrap="none" rtlCol="0">
            <a:spAutoFit/>
          </a:bodyPr>
          <a:lstStyle/>
          <a:p>
            <a:r>
              <a:rPr lang="nl-NL" sz="2400" b="1" dirty="0">
                <a:solidFill>
                  <a:schemeClr val="bg1"/>
                </a:solidFill>
              </a:rPr>
              <a:t>KLASSIEKE LANDINGSFOUTEN</a:t>
            </a:r>
          </a:p>
        </p:txBody>
      </p:sp>
      <p:sp>
        <p:nvSpPr>
          <p:cNvPr id="13" name="Tekstvak 12">
            <a:extLst>
              <a:ext uri="{FF2B5EF4-FFF2-40B4-BE49-F238E27FC236}">
                <a16:creationId xmlns:a16="http://schemas.microsoft.com/office/drawing/2014/main" id="{A98D37A3-0C06-2145-ADBF-0B6005BFBAAB}"/>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22803388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0" y="5546321"/>
            <a:ext cx="9144000" cy="1200329"/>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Met zijwind landen betekent dat je zoveel moet </a:t>
            </a:r>
            <a:r>
              <a:rPr lang="nl-NL" sz="2400" dirty="0">
                <a:solidFill>
                  <a:srgbClr val="FF0000"/>
                </a:solidFill>
              </a:rPr>
              <a:t>opsturen</a:t>
            </a:r>
            <a:r>
              <a:rPr lang="nl-NL" sz="2400" dirty="0"/>
              <a:t>, dat je op de gewenste plaats landt en je niet door de wind opzij laat zetten. </a:t>
            </a:r>
          </a:p>
          <a:p>
            <a:pPr marL="342900" indent="-342900">
              <a:buClr>
                <a:srgbClr val="FF0000"/>
              </a:buClr>
              <a:buFont typeface="Wingdings" pitchFamily="2" charset="2"/>
              <a:buChar char="Ø"/>
            </a:pPr>
            <a:r>
              <a:rPr lang="nl-NL" sz="2400" dirty="0"/>
              <a:t>Dit opsturen doe je door de </a:t>
            </a:r>
            <a:r>
              <a:rPr lang="nl-NL" sz="2400" dirty="0">
                <a:solidFill>
                  <a:srgbClr val="FF0000"/>
                </a:solidFill>
              </a:rPr>
              <a:t>neus in de windrichting </a:t>
            </a:r>
            <a:r>
              <a:rPr lang="nl-NL" sz="2400" dirty="0"/>
              <a:t>te brengen.</a:t>
            </a:r>
          </a:p>
        </p:txBody>
      </p:sp>
      <p:pic>
        <p:nvPicPr>
          <p:cNvPr id="2" name="Afbeelding 1">
            <a:extLst>
              <a:ext uri="{FF2B5EF4-FFF2-40B4-BE49-F238E27FC236}">
                <a16:creationId xmlns:a16="http://schemas.microsoft.com/office/drawing/2014/main" id="{02633849-CA8D-A848-91C0-BF765B167AEA}"/>
              </a:ext>
            </a:extLst>
          </p:cNvPr>
          <p:cNvPicPr>
            <a:picLocks noChangeAspect="1"/>
          </p:cNvPicPr>
          <p:nvPr/>
        </p:nvPicPr>
        <p:blipFill>
          <a:blip r:embed="rId4"/>
          <a:stretch>
            <a:fillRect/>
          </a:stretch>
        </p:blipFill>
        <p:spPr>
          <a:xfrm>
            <a:off x="0" y="764793"/>
            <a:ext cx="9144000" cy="4708886"/>
          </a:xfrm>
          <a:prstGeom prst="rect">
            <a:avLst/>
          </a:prstGeom>
        </p:spPr>
      </p:pic>
      <p:sp>
        <p:nvSpPr>
          <p:cNvPr id="4" name="Tekstvak 3">
            <a:extLst>
              <a:ext uri="{FF2B5EF4-FFF2-40B4-BE49-F238E27FC236}">
                <a16:creationId xmlns:a16="http://schemas.microsoft.com/office/drawing/2014/main" id="{03DDD2BB-8DE9-A143-A680-652F00BF73E2}"/>
              </a:ext>
            </a:extLst>
          </p:cNvPr>
          <p:cNvSpPr txBox="1"/>
          <p:nvPr/>
        </p:nvSpPr>
        <p:spPr>
          <a:xfrm>
            <a:off x="860156" y="809922"/>
            <a:ext cx="2747162" cy="461665"/>
          </a:xfrm>
          <a:prstGeom prst="rect">
            <a:avLst/>
          </a:prstGeom>
          <a:solidFill>
            <a:schemeClr val="accent1"/>
          </a:solidFill>
        </p:spPr>
        <p:txBody>
          <a:bodyPr wrap="none" rtlCol="0">
            <a:spAutoFit/>
          </a:bodyPr>
          <a:lstStyle/>
          <a:p>
            <a:r>
              <a:rPr lang="nl-NL" sz="2400" b="1" dirty="0">
                <a:solidFill>
                  <a:schemeClr val="bg1"/>
                </a:solidFill>
              </a:rPr>
              <a:t>Opsturen krabbend:</a:t>
            </a:r>
            <a:endParaRPr lang="nl-NL" sz="2400" dirty="0">
              <a:solidFill>
                <a:schemeClr val="bg1"/>
              </a:solidFill>
            </a:endParaRPr>
          </a:p>
        </p:txBody>
      </p:sp>
      <p:sp>
        <p:nvSpPr>
          <p:cNvPr id="13" name="Tekstvak 12">
            <a:extLst>
              <a:ext uri="{FF2B5EF4-FFF2-40B4-BE49-F238E27FC236}">
                <a16:creationId xmlns:a16="http://schemas.microsoft.com/office/drawing/2014/main" id="{64A649DF-7C05-E242-982F-099A861B8C1A}"/>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4891509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221233" y="4940047"/>
            <a:ext cx="9036496" cy="1938992"/>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Een andere manier om met zijwind te landen is </a:t>
            </a:r>
            <a:r>
              <a:rPr lang="nl-NL" sz="2400" dirty="0">
                <a:solidFill>
                  <a:srgbClr val="FF0000"/>
                </a:solidFill>
              </a:rPr>
              <a:t>slippend landen</a:t>
            </a:r>
            <a:r>
              <a:rPr lang="nl-NL" sz="2400" dirty="0"/>
              <a:t>. Je vliegt nu je final met de langsas in de richting van het landingsveld. </a:t>
            </a:r>
          </a:p>
          <a:p>
            <a:pPr marL="285750" indent="-285750">
              <a:buClr>
                <a:srgbClr val="FF0000"/>
              </a:buClr>
              <a:buFont typeface="Wingdings" pitchFamily="2" charset="2"/>
              <a:buChar char="Ø"/>
            </a:pPr>
            <a:r>
              <a:rPr lang="nl-NL" sz="2400" dirty="0"/>
              <a:t>Om niet door de wind weggezet te worden houd je de vleugel aan de windzijde iets lager en met het richtingsroer houd je de langsas in de landingsrichting.</a:t>
            </a:r>
          </a:p>
        </p:txBody>
      </p:sp>
      <p:pic>
        <p:nvPicPr>
          <p:cNvPr id="2" name="Afbeelding 1">
            <a:extLst>
              <a:ext uri="{FF2B5EF4-FFF2-40B4-BE49-F238E27FC236}">
                <a16:creationId xmlns:a16="http://schemas.microsoft.com/office/drawing/2014/main" id="{5A0AB632-6755-604A-8937-326B4C9498C8}"/>
              </a:ext>
            </a:extLst>
          </p:cNvPr>
          <p:cNvPicPr>
            <a:picLocks noChangeAspect="1"/>
          </p:cNvPicPr>
          <p:nvPr/>
        </p:nvPicPr>
        <p:blipFill rotWithShape="1">
          <a:blip r:embed="rId4"/>
          <a:srcRect t="2525" b="4797"/>
          <a:stretch/>
        </p:blipFill>
        <p:spPr>
          <a:xfrm>
            <a:off x="342274" y="763613"/>
            <a:ext cx="8630276" cy="4105545"/>
          </a:xfrm>
          <a:prstGeom prst="rect">
            <a:avLst/>
          </a:prstGeom>
        </p:spPr>
      </p:pic>
      <p:sp>
        <p:nvSpPr>
          <p:cNvPr id="13" name="Tekstvak 12">
            <a:extLst>
              <a:ext uri="{FF2B5EF4-FFF2-40B4-BE49-F238E27FC236}">
                <a16:creationId xmlns:a16="http://schemas.microsoft.com/office/drawing/2014/main" id="{F151D440-0B09-1C4A-AEF5-A61616F77AF4}"/>
              </a:ext>
            </a:extLst>
          </p:cNvPr>
          <p:cNvSpPr txBox="1"/>
          <p:nvPr/>
        </p:nvSpPr>
        <p:spPr>
          <a:xfrm>
            <a:off x="1088588" y="744203"/>
            <a:ext cx="3370474" cy="461665"/>
          </a:xfrm>
          <a:prstGeom prst="rect">
            <a:avLst/>
          </a:prstGeom>
          <a:solidFill>
            <a:schemeClr val="accent1"/>
          </a:solidFill>
        </p:spPr>
        <p:txBody>
          <a:bodyPr wrap="none" rtlCol="0">
            <a:spAutoFit/>
          </a:bodyPr>
          <a:lstStyle/>
          <a:p>
            <a:r>
              <a:rPr lang="nl-NL" sz="2400" b="1" dirty="0">
                <a:solidFill>
                  <a:schemeClr val="bg1"/>
                </a:solidFill>
              </a:rPr>
              <a:t>Opsturen door te slippen</a:t>
            </a:r>
            <a:endParaRPr lang="nl-NL" sz="2400" dirty="0">
              <a:solidFill>
                <a:schemeClr val="bg1"/>
              </a:solidFill>
            </a:endParaRPr>
          </a:p>
        </p:txBody>
      </p:sp>
      <p:sp>
        <p:nvSpPr>
          <p:cNvPr id="14" name="Tekstvak 13">
            <a:extLst>
              <a:ext uri="{FF2B5EF4-FFF2-40B4-BE49-F238E27FC236}">
                <a16:creationId xmlns:a16="http://schemas.microsoft.com/office/drawing/2014/main" id="{6DC48B57-FD16-4146-8A88-7AA1B10CF84F}"/>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14388020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833450" y="5469031"/>
            <a:ext cx="7796199" cy="1200329"/>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Na de landing houd je tijdens het uitrollen de vleugel aan de windzijde iets lager om opwaaien te voorkomen en ga je het </a:t>
            </a:r>
            <a:r>
              <a:rPr lang="nl-NL" sz="2400" dirty="0">
                <a:solidFill>
                  <a:srgbClr val="FF0000"/>
                </a:solidFill>
              </a:rPr>
              <a:t>weerhaaneffect tegen met het voetenstuur</a:t>
            </a:r>
            <a:r>
              <a:rPr lang="nl-NL" sz="2400" dirty="0"/>
              <a:t>. </a:t>
            </a:r>
          </a:p>
        </p:txBody>
      </p:sp>
      <p:pic>
        <p:nvPicPr>
          <p:cNvPr id="4" name="Afbeelding 3">
            <a:extLst>
              <a:ext uri="{FF2B5EF4-FFF2-40B4-BE49-F238E27FC236}">
                <a16:creationId xmlns:a16="http://schemas.microsoft.com/office/drawing/2014/main" id="{A0EB10FE-8699-F14E-A1B4-9EC5CFE37793}"/>
              </a:ext>
            </a:extLst>
          </p:cNvPr>
          <p:cNvPicPr>
            <a:picLocks noChangeAspect="1"/>
          </p:cNvPicPr>
          <p:nvPr/>
        </p:nvPicPr>
        <p:blipFill rotWithShape="1">
          <a:blip r:embed="rId4"/>
          <a:srcRect r="82"/>
          <a:stretch/>
        </p:blipFill>
        <p:spPr>
          <a:xfrm>
            <a:off x="833451" y="763613"/>
            <a:ext cx="7698989" cy="4467912"/>
          </a:xfrm>
          <a:prstGeom prst="rect">
            <a:avLst/>
          </a:prstGeom>
        </p:spPr>
      </p:pic>
      <p:sp>
        <p:nvSpPr>
          <p:cNvPr id="5" name="Rechthoek 4">
            <a:extLst>
              <a:ext uri="{FF2B5EF4-FFF2-40B4-BE49-F238E27FC236}">
                <a16:creationId xmlns:a16="http://schemas.microsoft.com/office/drawing/2014/main" id="{F15F0A5F-92BE-584A-A1D6-865C5B2AEE0A}"/>
              </a:ext>
            </a:extLst>
          </p:cNvPr>
          <p:cNvSpPr/>
          <p:nvPr/>
        </p:nvSpPr>
        <p:spPr>
          <a:xfrm>
            <a:off x="773906" y="4912026"/>
            <a:ext cx="2602187" cy="461665"/>
          </a:xfrm>
          <a:prstGeom prst="rect">
            <a:avLst/>
          </a:prstGeom>
          <a:solidFill>
            <a:schemeClr val="accent1"/>
          </a:solidFill>
        </p:spPr>
        <p:txBody>
          <a:bodyPr wrap="none">
            <a:spAutoFit/>
          </a:bodyPr>
          <a:lstStyle/>
          <a:p>
            <a:pPr>
              <a:buClr>
                <a:srgbClr val="FF0000"/>
              </a:buClr>
            </a:pPr>
            <a:r>
              <a:rPr lang="nl-NL" sz="2400" b="1" dirty="0">
                <a:solidFill>
                  <a:schemeClr val="bg1"/>
                </a:solidFill>
              </a:rPr>
              <a:t>WEERHAANEFFECT</a:t>
            </a:r>
          </a:p>
        </p:txBody>
      </p:sp>
      <p:sp>
        <p:nvSpPr>
          <p:cNvPr id="13" name="Tekstvak 12">
            <a:extLst>
              <a:ext uri="{FF2B5EF4-FFF2-40B4-BE49-F238E27FC236}">
                <a16:creationId xmlns:a16="http://schemas.microsoft.com/office/drawing/2014/main" id="{6C38B110-DF63-9042-85B3-06E8C2ACCDE7}"/>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20924025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107504" y="3645024"/>
            <a:ext cx="8865046"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het landen over of naast een bomenrij houden we rekening met </a:t>
            </a:r>
            <a:r>
              <a:rPr lang="nl-NL" sz="2400" dirty="0">
                <a:solidFill>
                  <a:srgbClr val="FF0000"/>
                </a:solidFill>
              </a:rPr>
              <a:t>turbulentie</a:t>
            </a:r>
            <a:r>
              <a:rPr lang="nl-NL" sz="2400" dirty="0"/>
              <a:t> en het </a:t>
            </a:r>
            <a:r>
              <a:rPr lang="nl-NL" sz="2400" dirty="0">
                <a:solidFill>
                  <a:srgbClr val="FF0000"/>
                </a:solidFill>
              </a:rPr>
              <a:t>wegvallen van de wind</a:t>
            </a:r>
            <a:r>
              <a:rPr lang="nl-NL" sz="2400" dirty="0"/>
              <a:t>;</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harde wind houden we rekening met de </a:t>
            </a:r>
            <a:r>
              <a:rPr lang="nl-NL" sz="2400" dirty="0">
                <a:solidFill>
                  <a:srgbClr val="FF0000"/>
                </a:solidFill>
              </a:rPr>
              <a:t>windgradiënt</a:t>
            </a:r>
            <a:r>
              <a:rPr lang="nl-NL" sz="2400" dirty="0"/>
              <a:t>. Extra snelheid en deze niet laten teruglopen;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Niet met vol kleppen landen en niet te hoog afronden.</a:t>
            </a:r>
          </a:p>
        </p:txBody>
      </p:sp>
      <p:pic>
        <p:nvPicPr>
          <p:cNvPr id="2" name="Afbeelding 1">
            <a:extLst>
              <a:ext uri="{FF2B5EF4-FFF2-40B4-BE49-F238E27FC236}">
                <a16:creationId xmlns:a16="http://schemas.microsoft.com/office/drawing/2014/main" id="{034474A9-C16F-8D48-B2F2-12B22A155478}"/>
              </a:ext>
            </a:extLst>
          </p:cNvPr>
          <p:cNvPicPr>
            <a:picLocks noChangeAspect="1"/>
          </p:cNvPicPr>
          <p:nvPr/>
        </p:nvPicPr>
        <p:blipFill>
          <a:blip r:embed="rId4"/>
          <a:stretch>
            <a:fillRect/>
          </a:stretch>
        </p:blipFill>
        <p:spPr>
          <a:xfrm>
            <a:off x="0" y="779416"/>
            <a:ext cx="9144000" cy="2641337"/>
          </a:xfrm>
          <a:prstGeom prst="rect">
            <a:avLst/>
          </a:prstGeom>
        </p:spPr>
      </p:pic>
      <p:sp>
        <p:nvSpPr>
          <p:cNvPr id="12" name="Tekstvak 11">
            <a:extLst>
              <a:ext uri="{FF2B5EF4-FFF2-40B4-BE49-F238E27FC236}">
                <a16:creationId xmlns:a16="http://schemas.microsoft.com/office/drawing/2014/main" id="{A19F9453-418D-A84A-8DC2-7DB0896F4D7C}"/>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19206172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39481" y="692150"/>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3" name="Tekstvak 2">
            <a:extLst>
              <a:ext uri="{FF2B5EF4-FFF2-40B4-BE49-F238E27FC236}">
                <a16:creationId xmlns:a16="http://schemas.microsoft.com/office/drawing/2014/main" id="{11F53A81-A8E3-F149-8515-C54C6EB15C0D}"/>
              </a:ext>
            </a:extLst>
          </p:cNvPr>
          <p:cNvSpPr txBox="1"/>
          <p:nvPr/>
        </p:nvSpPr>
        <p:spPr>
          <a:xfrm>
            <a:off x="35496" y="3951275"/>
            <a:ext cx="9108504" cy="1200329"/>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In de onderste meters neemt de windsnelheid sterk af doordat de wind door de grond afgeremd wordt. </a:t>
            </a:r>
          </a:p>
          <a:p>
            <a:pPr marL="285750" indent="-285750">
              <a:buClr>
                <a:srgbClr val="FF0000"/>
              </a:buClr>
              <a:buFont typeface="Wingdings" pitchFamily="2" charset="2"/>
              <a:buChar char="Ø"/>
            </a:pPr>
            <a:r>
              <a:rPr lang="nl-NL" sz="2400" dirty="0"/>
              <a:t>Op de afbeelding zie je:</a:t>
            </a:r>
          </a:p>
        </p:txBody>
      </p:sp>
      <p:pic>
        <p:nvPicPr>
          <p:cNvPr id="4" name="Afbeelding 3">
            <a:extLst>
              <a:ext uri="{FF2B5EF4-FFF2-40B4-BE49-F238E27FC236}">
                <a16:creationId xmlns:a16="http://schemas.microsoft.com/office/drawing/2014/main" id="{38A43B64-56B5-7D4A-BC05-994DE4108C8B}"/>
              </a:ext>
            </a:extLst>
          </p:cNvPr>
          <p:cNvPicPr>
            <a:picLocks noChangeAspect="1"/>
          </p:cNvPicPr>
          <p:nvPr/>
        </p:nvPicPr>
        <p:blipFill>
          <a:blip r:embed="rId4"/>
          <a:stretch>
            <a:fillRect/>
          </a:stretch>
        </p:blipFill>
        <p:spPr>
          <a:xfrm>
            <a:off x="77839" y="727101"/>
            <a:ext cx="8992508" cy="2846229"/>
          </a:xfrm>
          <a:prstGeom prst="rect">
            <a:avLst/>
          </a:prstGeom>
        </p:spPr>
      </p:pic>
      <p:sp>
        <p:nvSpPr>
          <p:cNvPr id="5" name="Tekstvak 4">
            <a:extLst>
              <a:ext uri="{FF2B5EF4-FFF2-40B4-BE49-F238E27FC236}">
                <a16:creationId xmlns:a16="http://schemas.microsoft.com/office/drawing/2014/main" id="{36887C46-C1D0-7F45-9D5E-11DAA85D16EB}"/>
              </a:ext>
            </a:extLst>
          </p:cNvPr>
          <p:cNvSpPr txBox="1"/>
          <p:nvPr/>
        </p:nvSpPr>
        <p:spPr>
          <a:xfrm>
            <a:off x="133240" y="3401851"/>
            <a:ext cx="2276585" cy="461665"/>
          </a:xfrm>
          <a:prstGeom prst="rect">
            <a:avLst/>
          </a:prstGeom>
          <a:solidFill>
            <a:schemeClr val="accent1"/>
          </a:solidFill>
        </p:spPr>
        <p:txBody>
          <a:bodyPr wrap="none" rtlCol="0">
            <a:spAutoFit/>
          </a:bodyPr>
          <a:lstStyle/>
          <a:p>
            <a:r>
              <a:rPr lang="nl-NL" sz="2400" b="1" dirty="0">
                <a:solidFill>
                  <a:schemeClr val="bg1"/>
                </a:solidFill>
              </a:rPr>
              <a:t>WINDGRADIËNT</a:t>
            </a:r>
            <a:endParaRPr lang="nl-NL" sz="2400" dirty="0">
              <a:solidFill>
                <a:schemeClr val="bg1"/>
              </a:solidFill>
            </a:endParaRPr>
          </a:p>
        </p:txBody>
      </p:sp>
      <p:sp>
        <p:nvSpPr>
          <p:cNvPr id="6" name="Tekstvak 5">
            <a:extLst>
              <a:ext uri="{FF2B5EF4-FFF2-40B4-BE49-F238E27FC236}">
                <a16:creationId xmlns:a16="http://schemas.microsoft.com/office/drawing/2014/main" id="{39043396-DA7B-7146-8B91-F8253E1D9249}"/>
              </a:ext>
            </a:extLst>
          </p:cNvPr>
          <p:cNvSpPr txBox="1"/>
          <p:nvPr/>
        </p:nvSpPr>
        <p:spPr>
          <a:xfrm>
            <a:off x="77839" y="5215410"/>
            <a:ext cx="8894712" cy="1569660"/>
          </a:xfrm>
          <a:prstGeom prst="rect">
            <a:avLst/>
          </a:prstGeom>
          <a:noFill/>
        </p:spPr>
        <p:txBody>
          <a:bodyPr wrap="square" rtlCol="0">
            <a:spAutoFit/>
          </a:bodyPr>
          <a:lstStyle/>
          <a:p>
            <a:pPr marL="342900" indent="-342900">
              <a:buClr>
                <a:srgbClr val="FF0000"/>
              </a:buClr>
              <a:buFont typeface="+mj-lt"/>
              <a:buAutoNum type="arabicPeriod"/>
            </a:pPr>
            <a:r>
              <a:rPr lang="nl-NL" sz="2400" dirty="0"/>
              <a:t>Een </a:t>
            </a:r>
            <a:r>
              <a:rPr lang="nl-NL" sz="2400" dirty="0">
                <a:solidFill>
                  <a:srgbClr val="FF0000"/>
                </a:solidFill>
              </a:rPr>
              <a:t>windgradiënt</a:t>
            </a:r>
            <a:r>
              <a:rPr lang="nl-NL" sz="2400" dirty="0"/>
              <a:t> in de onderste luchtlaag;</a:t>
            </a:r>
          </a:p>
          <a:p>
            <a:pPr marL="342900" indent="-342900">
              <a:buClr>
                <a:srgbClr val="FF0000"/>
              </a:buClr>
              <a:buFont typeface="+mj-lt"/>
              <a:buAutoNum type="arabicPeriod"/>
            </a:pPr>
            <a:r>
              <a:rPr lang="nl-NL" sz="2400" dirty="0"/>
              <a:t>Een </a:t>
            </a:r>
            <a:r>
              <a:rPr lang="nl-NL" sz="2400" dirty="0">
                <a:solidFill>
                  <a:srgbClr val="FF0000"/>
                </a:solidFill>
              </a:rPr>
              <a:t>final met voldoende snelheid</a:t>
            </a:r>
            <a:r>
              <a:rPr lang="nl-NL" sz="2400" dirty="0"/>
              <a:t>;</a:t>
            </a:r>
          </a:p>
          <a:p>
            <a:pPr marL="342900" indent="-342900">
              <a:buClr>
                <a:srgbClr val="FF0000"/>
              </a:buClr>
              <a:buFont typeface="+mj-lt"/>
              <a:buAutoNum type="arabicPeriod"/>
            </a:pPr>
            <a:r>
              <a:rPr lang="nl-NL" sz="2400" dirty="0"/>
              <a:t>Een final met als fouten:  te weinig snelheid; niet meer op de snelheidsmeter gelet; te hoog begonnen met afronden.</a:t>
            </a:r>
          </a:p>
        </p:txBody>
      </p:sp>
      <p:sp>
        <p:nvSpPr>
          <p:cNvPr id="14" name="Tekstvak 13">
            <a:extLst>
              <a:ext uri="{FF2B5EF4-FFF2-40B4-BE49-F238E27FC236}">
                <a16:creationId xmlns:a16="http://schemas.microsoft.com/office/drawing/2014/main" id="{F30F56CF-D04F-7144-A836-5201F0C0F3A3}"/>
              </a:ext>
            </a:extLst>
          </p:cNvPr>
          <p:cNvSpPr txBox="1"/>
          <p:nvPr/>
        </p:nvSpPr>
        <p:spPr>
          <a:xfrm>
            <a:off x="2414583" y="31870"/>
            <a:ext cx="4336059" cy="584775"/>
          </a:xfrm>
          <a:prstGeom prst="rect">
            <a:avLst/>
          </a:prstGeom>
          <a:noFill/>
        </p:spPr>
        <p:txBody>
          <a:bodyPr wrap="none" rtlCol="0">
            <a:spAutoFit/>
          </a:bodyPr>
          <a:lstStyle/>
          <a:p>
            <a:r>
              <a:rPr lang="nl-NL" sz="3200" dirty="0">
                <a:solidFill>
                  <a:schemeClr val="bg1"/>
                </a:solidFill>
              </a:rPr>
              <a:t>6.4 CIRCUIT EN LANDING</a:t>
            </a:r>
          </a:p>
        </p:txBody>
      </p:sp>
    </p:spTree>
    <p:extLst>
      <p:ext uri="{BB962C8B-B14F-4D97-AF65-F5344CB8AC3E}">
        <p14:creationId xmlns:p14="http://schemas.microsoft.com/office/powerpoint/2010/main" val="19643140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40260" y="44431"/>
            <a:ext cx="3774146" cy="584775"/>
          </a:xfrm>
          <a:prstGeom prst="rect">
            <a:avLst/>
          </a:prstGeom>
          <a:noFill/>
        </p:spPr>
        <p:txBody>
          <a:bodyPr wrap="square" rtlCol="0">
            <a:spAutoFit/>
          </a:bodyPr>
          <a:lstStyle/>
          <a:p>
            <a:r>
              <a:rPr lang="nl-NL" sz="3200" dirty="0">
                <a:solidFill>
                  <a:schemeClr val="bg1"/>
                </a:solidFill>
              </a:rPr>
              <a:t>6.5 BUITENLANDING</a:t>
            </a:r>
          </a:p>
        </p:txBody>
      </p:sp>
      <p:sp>
        <p:nvSpPr>
          <p:cNvPr id="2" name="Rechthoek 1">
            <a:extLst>
              <a:ext uri="{FF2B5EF4-FFF2-40B4-BE49-F238E27FC236}">
                <a16:creationId xmlns:a16="http://schemas.microsoft.com/office/drawing/2014/main" id="{6F854A19-43BC-B14A-88DC-795C82A55B3D}"/>
              </a:ext>
            </a:extLst>
          </p:cNvPr>
          <p:cNvSpPr/>
          <p:nvPr/>
        </p:nvSpPr>
        <p:spPr>
          <a:xfrm>
            <a:off x="16045" y="3811012"/>
            <a:ext cx="9144000" cy="3046988"/>
          </a:xfrm>
          <a:prstGeom prst="rect">
            <a:avLst/>
          </a:prstGeom>
        </p:spPr>
        <p:txBody>
          <a:bodyPr wrap="square">
            <a:spAutoFit/>
          </a:bodyPr>
          <a:lstStyle/>
          <a:p>
            <a:pPr marL="285750" indent="-285750">
              <a:buClr>
                <a:srgbClr val="FF0000"/>
              </a:buClr>
              <a:buFont typeface="Wingdings" pitchFamily="2" charset="2"/>
              <a:buChar char="Ø"/>
            </a:pPr>
            <a:r>
              <a:rPr lang="nl-NL" sz="2400" dirty="0"/>
              <a:t>Begin ruim van tevoren met het kiezen van een geschikt veld</a:t>
            </a:r>
          </a:p>
          <a:p>
            <a:pPr marL="285750" indent="-285750">
              <a:buClr>
                <a:srgbClr val="FF0000"/>
              </a:buClr>
              <a:buFont typeface="Wingdings" pitchFamily="2" charset="2"/>
              <a:buChar char="Ø"/>
            </a:pPr>
            <a:r>
              <a:rPr lang="nl-NL" sz="2400" dirty="0"/>
              <a:t>Kies een </a:t>
            </a:r>
            <a:r>
              <a:rPr lang="nl-NL" sz="2400" dirty="0">
                <a:solidFill>
                  <a:srgbClr val="FF0000"/>
                </a:solidFill>
              </a:rPr>
              <a:t>landingsveld in de windrichting </a:t>
            </a:r>
            <a:r>
              <a:rPr lang="nl-NL" sz="2400" dirty="0"/>
              <a:t>en voldoende lang</a:t>
            </a:r>
          </a:p>
          <a:p>
            <a:pPr marL="285750" indent="-285750">
              <a:buClr>
                <a:srgbClr val="FF0000"/>
              </a:buClr>
              <a:buFont typeface="Wingdings" pitchFamily="2" charset="2"/>
              <a:buChar char="Ø"/>
            </a:pPr>
            <a:r>
              <a:rPr lang="nl-NL" sz="2400" dirty="0"/>
              <a:t>Beoordeel het veld op </a:t>
            </a:r>
            <a:r>
              <a:rPr lang="nl-NL" sz="2400" dirty="0">
                <a:solidFill>
                  <a:srgbClr val="FF0000"/>
                </a:solidFill>
              </a:rPr>
              <a:t>vrije inzweef </a:t>
            </a:r>
            <a:r>
              <a:rPr lang="nl-NL" sz="2400" dirty="0"/>
              <a:t>en aanwezige obstakels</a:t>
            </a:r>
          </a:p>
          <a:p>
            <a:pPr marL="285750" indent="-285750">
              <a:buClr>
                <a:srgbClr val="FF0000"/>
              </a:buClr>
              <a:buFont typeface="Wingdings" pitchFamily="2" charset="2"/>
              <a:buChar char="Ø"/>
            </a:pPr>
            <a:r>
              <a:rPr lang="nl-NL" sz="2400" dirty="0"/>
              <a:t>Vlieg een keer om het gekozen veld heen</a:t>
            </a:r>
          </a:p>
          <a:p>
            <a:pPr marL="285750" indent="-285750">
              <a:buClr>
                <a:srgbClr val="FF0000"/>
              </a:buClr>
              <a:buFont typeface="Wingdings" pitchFamily="2" charset="2"/>
              <a:buChar char="Ø"/>
            </a:pPr>
            <a:r>
              <a:rPr lang="nl-NL" sz="2400" dirty="0"/>
              <a:t>Vergeet niet om de </a:t>
            </a:r>
            <a:r>
              <a:rPr lang="nl-NL" sz="2400" dirty="0">
                <a:solidFill>
                  <a:srgbClr val="FF0000"/>
                </a:solidFill>
              </a:rPr>
              <a:t>landingschecklist</a:t>
            </a:r>
            <a:r>
              <a:rPr lang="nl-NL" sz="2400" dirty="0"/>
              <a:t> af te werken</a:t>
            </a:r>
          </a:p>
          <a:p>
            <a:pPr marL="285750" indent="-285750">
              <a:buClr>
                <a:srgbClr val="FF0000"/>
              </a:buClr>
              <a:buFont typeface="Wingdings" pitchFamily="2" charset="2"/>
              <a:buChar char="Ø"/>
            </a:pPr>
            <a:r>
              <a:rPr lang="nl-NL" sz="2400" dirty="0"/>
              <a:t>Land bij een heuvelachtig veld </a:t>
            </a:r>
            <a:r>
              <a:rPr lang="nl-NL" sz="2400" dirty="0">
                <a:solidFill>
                  <a:srgbClr val="FF0000"/>
                </a:solidFill>
              </a:rPr>
              <a:t>tegen de helling op</a:t>
            </a:r>
          </a:p>
          <a:p>
            <a:pPr marL="285750" indent="-285750">
              <a:buClr>
                <a:srgbClr val="FF0000"/>
              </a:buClr>
              <a:buFont typeface="Wingdings" pitchFamily="2" charset="2"/>
              <a:buChar char="Ø"/>
            </a:pPr>
            <a:r>
              <a:rPr lang="nl-NL" sz="2400" dirty="0"/>
              <a:t>Vertrouw niet meer op je hoogtemeter </a:t>
            </a:r>
          </a:p>
          <a:p>
            <a:pPr marL="285750" indent="-285750">
              <a:buClr>
                <a:srgbClr val="FF0000"/>
              </a:buClr>
              <a:buFont typeface="Wingdings" pitchFamily="2" charset="2"/>
              <a:buChar char="Ø"/>
            </a:pPr>
            <a:r>
              <a:rPr lang="nl-NL" sz="2400" dirty="0"/>
              <a:t>Houd je aan de 'zeven-vijf-drie-regel'</a:t>
            </a:r>
          </a:p>
        </p:txBody>
      </p:sp>
      <p:pic>
        <p:nvPicPr>
          <p:cNvPr id="3" name="Afbeelding 2">
            <a:extLst>
              <a:ext uri="{FF2B5EF4-FFF2-40B4-BE49-F238E27FC236}">
                <a16:creationId xmlns:a16="http://schemas.microsoft.com/office/drawing/2014/main" id="{0977F89E-E2BC-534F-8DE8-238C2BAF77ED}"/>
              </a:ext>
            </a:extLst>
          </p:cNvPr>
          <p:cNvPicPr>
            <a:picLocks noChangeAspect="1"/>
          </p:cNvPicPr>
          <p:nvPr/>
        </p:nvPicPr>
        <p:blipFill rotWithShape="1">
          <a:blip r:embed="rId4"/>
          <a:srcRect t="37798" b="1"/>
          <a:stretch/>
        </p:blipFill>
        <p:spPr>
          <a:xfrm>
            <a:off x="16045" y="687126"/>
            <a:ext cx="9144000" cy="3046988"/>
          </a:xfrm>
          <a:prstGeom prst="rect">
            <a:avLst/>
          </a:prstGeom>
        </p:spPr>
      </p:pic>
      <p:sp>
        <p:nvSpPr>
          <p:cNvPr id="12" name="Rechthoek 11">
            <a:extLst>
              <a:ext uri="{FF2B5EF4-FFF2-40B4-BE49-F238E27FC236}">
                <a16:creationId xmlns:a16="http://schemas.microsoft.com/office/drawing/2014/main" id="{2FE2EDED-93FB-C741-8CEB-B74F21907282}"/>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Overland en veldkeuze</a:t>
            </a:r>
          </a:p>
        </p:txBody>
      </p:sp>
    </p:spTree>
    <p:extLst>
      <p:ext uri="{BB962C8B-B14F-4D97-AF65-F5344CB8AC3E}">
        <p14:creationId xmlns:p14="http://schemas.microsoft.com/office/powerpoint/2010/main" val="18865721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40260" y="44431"/>
            <a:ext cx="3774146" cy="584775"/>
          </a:xfrm>
          <a:prstGeom prst="rect">
            <a:avLst/>
          </a:prstGeom>
          <a:noFill/>
        </p:spPr>
        <p:txBody>
          <a:bodyPr wrap="square" rtlCol="0">
            <a:spAutoFit/>
          </a:bodyPr>
          <a:lstStyle/>
          <a:p>
            <a:r>
              <a:rPr lang="nl-NL" sz="3200" dirty="0">
                <a:solidFill>
                  <a:schemeClr val="bg1"/>
                </a:solidFill>
              </a:rPr>
              <a:t>6.5 BUITENLANDING</a:t>
            </a:r>
          </a:p>
        </p:txBody>
      </p:sp>
      <p:pic>
        <p:nvPicPr>
          <p:cNvPr id="3" name="Afbeelding 2">
            <a:extLst>
              <a:ext uri="{FF2B5EF4-FFF2-40B4-BE49-F238E27FC236}">
                <a16:creationId xmlns:a16="http://schemas.microsoft.com/office/drawing/2014/main" id="{B1970119-0D8D-0546-9F63-34BD54D51B5B}"/>
              </a:ext>
            </a:extLst>
          </p:cNvPr>
          <p:cNvPicPr>
            <a:picLocks noChangeAspect="1"/>
          </p:cNvPicPr>
          <p:nvPr/>
        </p:nvPicPr>
        <p:blipFill rotWithShape="1">
          <a:blip r:embed="rId4"/>
          <a:srcRect t="9213" b="3639"/>
          <a:stretch/>
        </p:blipFill>
        <p:spPr>
          <a:xfrm>
            <a:off x="1115616" y="731965"/>
            <a:ext cx="7029400" cy="6126036"/>
          </a:xfrm>
          <a:prstGeom prst="rect">
            <a:avLst/>
          </a:prstGeom>
        </p:spPr>
      </p:pic>
      <p:sp>
        <p:nvSpPr>
          <p:cNvPr id="12" name="Rechthoek 11">
            <a:extLst>
              <a:ext uri="{FF2B5EF4-FFF2-40B4-BE49-F238E27FC236}">
                <a16:creationId xmlns:a16="http://schemas.microsoft.com/office/drawing/2014/main" id="{51A51051-19B6-C648-8836-CBACB77532A1}"/>
              </a:ext>
            </a:extLst>
          </p:cNvPr>
          <p:cNvSpPr/>
          <p:nvPr/>
        </p:nvSpPr>
        <p:spPr>
          <a:xfrm>
            <a:off x="16045" y="697175"/>
            <a:ext cx="3076496" cy="461665"/>
          </a:xfrm>
          <a:prstGeom prst="rect">
            <a:avLst/>
          </a:prstGeom>
          <a:solidFill>
            <a:schemeClr val="accent1"/>
          </a:solidFill>
        </p:spPr>
        <p:txBody>
          <a:bodyPr wrap="square">
            <a:spAutoFit/>
          </a:bodyPr>
          <a:lstStyle/>
          <a:p>
            <a:r>
              <a:rPr lang="nl-NL" sz="2400" dirty="0">
                <a:solidFill>
                  <a:schemeClr val="bg1"/>
                </a:solidFill>
              </a:rPr>
              <a:t>De beslissingstrechter</a:t>
            </a:r>
          </a:p>
        </p:txBody>
      </p:sp>
    </p:spTree>
    <p:extLst>
      <p:ext uri="{BB962C8B-B14F-4D97-AF65-F5344CB8AC3E}">
        <p14:creationId xmlns:p14="http://schemas.microsoft.com/office/powerpoint/2010/main" val="170862639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40260" y="44431"/>
            <a:ext cx="3774146" cy="584775"/>
          </a:xfrm>
          <a:prstGeom prst="rect">
            <a:avLst/>
          </a:prstGeom>
          <a:noFill/>
        </p:spPr>
        <p:txBody>
          <a:bodyPr wrap="square" rtlCol="0">
            <a:spAutoFit/>
          </a:bodyPr>
          <a:lstStyle/>
          <a:p>
            <a:r>
              <a:rPr lang="nl-NL" sz="3200" dirty="0">
                <a:solidFill>
                  <a:schemeClr val="bg1"/>
                </a:solidFill>
              </a:rPr>
              <a:t>6.5 BUITENLANDING</a:t>
            </a:r>
          </a:p>
        </p:txBody>
      </p:sp>
      <p:pic>
        <p:nvPicPr>
          <p:cNvPr id="2" name="Afbeelding 1">
            <a:extLst>
              <a:ext uri="{FF2B5EF4-FFF2-40B4-BE49-F238E27FC236}">
                <a16:creationId xmlns:a16="http://schemas.microsoft.com/office/drawing/2014/main" id="{4F076108-4EC7-3F43-A96D-D1B5C4B9D32F}"/>
              </a:ext>
            </a:extLst>
          </p:cNvPr>
          <p:cNvPicPr>
            <a:picLocks noChangeAspect="1"/>
          </p:cNvPicPr>
          <p:nvPr/>
        </p:nvPicPr>
        <p:blipFill rotWithShape="1">
          <a:blip r:embed="rId4"/>
          <a:srcRect l="11042" r="11522"/>
          <a:stretch/>
        </p:blipFill>
        <p:spPr>
          <a:xfrm>
            <a:off x="0" y="1143991"/>
            <a:ext cx="5860162" cy="5714008"/>
          </a:xfrm>
          <a:prstGeom prst="rect">
            <a:avLst/>
          </a:prstGeom>
        </p:spPr>
      </p:pic>
      <p:sp>
        <p:nvSpPr>
          <p:cNvPr id="11" name="Rechthoek 10">
            <a:extLst>
              <a:ext uri="{FF2B5EF4-FFF2-40B4-BE49-F238E27FC236}">
                <a16:creationId xmlns:a16="http://schemas.microsoft.com/office/drawing/2014/main" id="{55EC48BD-DAA1-BE45-A111-47CABC329CD8}"/>
              </a:ext>
            </a:extLst>
          </p:cNvPr>
          <p:cNvSpPr/>
          <p:nvPr/>
        </p:nvSpPr>
        <p:spPr>
          <a:xfrm>
            <a:off x="16044" y="697175"/>
            <a:ext cx="7940331" cy="461665"/>
          </a:xfrm>
          <a:prstGeom prst="rect">
            <a:avLst/>
          </a:prstGeom>
          <a:solidFill>
            <a:schemeClr val="accent1"/>
          </a:solidFill>
        </p:spPr>
        <p:txBody>
          <a:bodyPr wrap="square">
            <a:spAutoFit/>
          </a:bodyPr>
          <a:lstStyle/>
          <a:p>
            <a:r>
              <a:rPr lang="nl-NL" sz="2400" dirty="0">
                <a:solidFill>
                  <a:schemeClr val="bg1"/>
                </a:solidFill>
              </a:rPr>
              <a:t>Keuze veld in de windrichting, vrije inzweef en voldoende lang</a:t>
            </a:r>
          </a:p>
        </p:txBody>
      </p:sp>
      <p:sp>
        <p:nvSpPr>
          <p:cNvPr id="3" name="Tekstvak 2">
            <a:extLst>
              <a:ext uri="{FF2B5EF4-FFF2-40B4-BE49-F238E27FC236}">
                <a16:creationId xmlns:a16="http://schemas.microsoft.com/office/drawing/2014/main" id="{A691528F-6610-AF43-9664-50F3F26C43AC}"/>
              </a:ext>
            </a:extLst>
          </p:cNvPr>
          <p:cNvSpPr txBox="1"/>
          <p:nvPr/>
        </p:nvSpPr>
        <p:spPr>
          <a:xfrm>
            <a:off x="5860162" y="1123440"/>
            <a:ext cx="3392358" cy="5632311"/>
          </a:xfrm>
          <a:prstGeom prst="rect">
            <a:avLst/>
          </a:prstGeom>
          <a:noFill/>
        </p:spPr>
        <p:txBody>
          <a:bodyPr wrap="square" rtlCol="0">
            <a:spAutoFit/>
          </a:bodyPr>
          <a:lstStyle/>
          <a:p>
            <a:r>
              <a:rPr lang="nl-NL" sz="2400" dirty="0">
                <a:highlight>
                  <a:srgbClr val="C0C0C0"/>
                </a:highlight>
              </a:rPr>
              <a:t>Voorkeurlijst:</a:t>
            </a:r>
            <a:endParaRPr lang="nl-NL" dirty="0">
              <a:highlight>
                <a:srgbClr val="C0C0C0"/>
              </a:highlight>
            </a:endParaRPr>
          </a:p>
          <a:p>
            <a:pPr marL="342900" indent="-342900">
              <a:buClr>
                <a:srgbClr val="FF0000"/>
              </a:buClr>
              <a:buFont typeface="Wingdings" pitchFamily="2" charset="2"/>
              <a:buChar char="Ø"/>
            </a:pPr>
            <a:r>
              <a:rPr lang="nl-NL" sz="2400" dirty="0"/>
              <a:t>gemaaide korenvelden (zonder strobalen)</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gemaaid grasland, te herkennen aan de lichtgroene kleur</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onbeplante akkers</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akkers met kort gewas</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weiland (vrij van vee)</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korenveld</a:t>
            </a:r>
          </a:p>
        </p:txBody>
      </p:sp>
    </p:spTree>
    <p:extLst>
      <p:ext uri="{BB962C8B-B14F-4D97-AF65-F5344CB8AC3E}">
        <p14:creationId xmlns:p14="http://schemas.microsoft.com/office/powerpoint/2010/main" val="13799018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2540260" y="44431"/>
            <a:ext cx="3774146" cy="584775"/>
          </a:xfrm>
          <a:prstGeom prst="rect">
            <a:avLst/>
          </a:prstGeom>
          <a:noFill/>
        </p:spPr>
        <p:txBody>
          <a:bodyPr wrap="square" rtlCol="0">
            <a:spAutoFit/>
          </a:bodyPr>
          <a:lstStyle/>
          <a:p>
            <a:r>
              <a:rPr lang="nl-NL" sz="3200" dirty="0">
                <a:solidFill>
                  <a:schemeClr val="bg1"/>
                </a:solidFill>
              </a:rPr>
              <a:t>6.5 BUITENLANDING</a:t>
            </a:r>
          </a:p>
        </p:txBody>
      </p:sp>
      <p:pic>
        <p:nvPicPr>
          <p:cNvPr id="2" name="Afbeelding 1">
            <a:extLst>
              <a:ext uri="{FF2B5EF4-FFF2-40B4-BE49-F238E27FC236}">
                <a16:creationId xmlns:a16="http://schemas.microsoft.com/office/drawing/2014/main" id="{C6BEB10B-730A-0440-93CA-EEABF457A99A}"/>
              </a:ext>
            </a:extLst>
          </p:cNvPr>
          <p:cNvPicPr>
            <a:picLocks noChangeAspect="1"/>
          </p:cNvPicPr>
          <p:nvPr/>
        </p:nvPicPr>
        <p:blipFill rotWithShape="1">
          <a:blip r:embed="rId4"/>
          <a:srcRect t="8676"/>
          <a:stretch/>
        </p:blipFill>
        <p:spPr>
          <a:xfrm>
            <a:off x="14456" y="705602"/>
            <a:ext cx="9144000" cy="3411004"/>
          </a:xfrm>
          <a:prstGeom prst="rect">
            <a:avLst/>
          </a:prstGeom>
        </p:spPr>
      </p:pic>
      <p:sp>
        <p:nvSpPr>
          <p:cNvPr id="13" name="Rechthoek 12">
            <a:extLst>
              <a:ext uri="{FF2B5EF4-FFF2-40B4-BE49-F238E27FC236}">
                <a16:creationId xmlns:a16="http://schemas.microsoft.com/office/drawing/2014/main" id="{CC20845B-C7CD-E343-9B69-55EE195A3AE7}"/>
              </a:ext>
            </a:extLst>
          </p:cNvPr>
          <p:cNvSpPr/>
          <p:nvPr/>
        </p:nvSpPr>
        <p:spPr>
          <a:xfrm>
            <a:off x="16045" y="697175"/>
            <a:ext cx="2827764" cy="461665"/>
          </a:xfrm>
          <a:prstGeom prst="rect">
            <a:avLst/>
          </a:prstGeom>
          <a:solidFill>
            <a:schemeClr val="accent1"/>
          </a:solidFill>
        </p:spPr>
        <p:txBody>
          <a:bodyPr wrap="square">
            <a:spAutoFit/>
          </a:bodyPr>
          <a:lstStyle/>
          <a:p>
            <a:r>
              <a:rPr lang="nl-NL" sz="2400" dirty="0">
                <a:solidFill>
                  <a:schemeClr val="bg1"/>
                </a:solidFill>
              </a:rPr>
              <a:t>Buitenlandingscircuit</a:t>
            </a:r>
          </a:p>
        </p:txBody>
      </p:sp>
      <p:sp>
        <p:nvSpPr>
          <p:cNvPr id="4" name="Tekstvak 3">
            <a:extLst>
              <a:ext uri="{FF2B5EF4-FFF2-40B4-BE49-F238E27FC236}">
                <a16:creationId xmlns:a16="http://schemas.microsoft.com/office/drawing/2014/main" id="{AD9E24E3-9970-A74E-A4B0-E19B5DC61D0B}"/>
              </a:ext>
            </a:extLst>
          </p:cNvPr>
          <p:cNvSpPr txBox="1"/>
          <p:nvPr/>
        </p:nvSpPr>
        <p:spPr>
          <a:xfrm>
            <a:off x="61735" y="4135913"/>
            <a:ext cx="9049442" cy="2677656"/>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Verlies het veld niet uit het oog, kies het </a:t>
            </a:r>
            <a:r>
              <a:rPr lang="nl-NL" sz="2400" dirty="0">
                <a:solidFill>
                  <a:srgbClr val="FF0000"/>
                </a:solidFill>
              </a:rPr>
              <a:t>circuit aan de lijzijde</a:t>
            </a:r>
          </a:p>
          <a:p>
            <a:pPr marL="342900" indent="-342900">
              <a:buClr>
                <a:srgbClr val="FF0000"/>
              </a:buClr>
              <a:buFont typeface="Wingdings" pitchFamily="2" charset="2"/>
              <a:buChar char="Ø"/>
            </a:pPr>
            <a:r>
              <a:rPr lang="nl-NL" sz="2400" dirty="0"/>
              <a:t>Negeer mogelijke thermiek </a:t>
            </a:r>
          </a:p>
          <a:p>
            <a:pPr marL="342900" indent="-342900">
              <a:buClr>
                <a:srgbClr val="FF0000"/>
              </a:buClr>
              <a:buFont typeface="Wingdings" pitchFamily="2" charset="2"/>
              <a:buChar char="Ø"/>
            </a:pPr>
            <a:r>
              <a:rPr lang="nl-NL" sz="2400" dirty="0"/>
              <a:t>Houd rekening met: </a:t>
            </a:r>
            <a:r>
              <a:rPr lang="nl-NL" sz="2400" dirty="0">
                <a:solidFill>
                  <a:srgbClr val="FF0000"/>
                </a:solidFill>
              </a:rPr>
              <a:t>hoogte, afstand en hoek</a:t>
            </a:r>
            <a:r>
              <a:rPr lang="nl-NL" sz="2400" dirty="0"/>
              <a:t>. Schat de hoogte en kies je afstand tot het veld zo dat de hoek ten opzichte van je veld circa 30° bedraagt.</a:t>
            </a:r>
          </a:p>
          <a:p>
            <a:pPr marL="342900" indent="-342900">
              <a:buClr>
                <a:srgbClr val="FF0000"/>
              </a:buClr>
              <a:buFont typeface="Wingdings" pitchFamily="2" charset="2"/>
              <a:buChar char="Ø"/>
            </a:pPr>
            <a:r>
              <a:rPr lang="nl-NL" sz="2400" dirty="0"/>
              <a:t>De hoogte moet je schatten want de hoogte op de </a:t>
            </a:r>
            <a:r>
              <a:rPr lang="nl-NL" sz="2400" dirty="0">
                <a:solidFill>
                  <a:srgbClr val="FF0000"/>
                </a:solidFill>
              </a:rPr>
              <a:t>hoogtemeter klopt niet</a:t>
            </a:r>
            <a:r>
              <a:rPr lang="nl-NL" sz="2400" dirty="0"/>
              <a:t>.</a:t>
            </a:r>
          </a:p>
        </p:txBody>
      </p:sp>
    </p:spTree>
    <p:extLst>
      <p:ext uri="{BB962C8B-B14F-4D97-AF65-F5344CB8AC3E}">
        <p14:creationId xmlns:p14="http://schemas.microsoft.com/office/powerpoint/2010/main" val="984092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4" name="Rectangle 4"/>
          <p:cNvSpPr>
            <a:spLocks noChangeArrowheads="1"/>
          </p:cNvSpPr>
          <p:nvPr/>
        </p:nvSpPr>
        <p:spPr bwMode="auto">
          <a:xfrm>
            <a:off x="2627313" y="2565400"/>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767263" y="684213"/>
            <a:ext cx="4484687" cy="579437"/>
          </a:xfrm>
          <a:prstGeom prst="rect">
            <a:avLst/>
          </a:prstGeom>
          <a:noFill/>
          <a:ln w="9525">
            <a:noFill/>
            <a:miter lim="800000"/>
            <a:headEnd/>
            <a:tailEnd/>
          </a:ln>
        </p:spPr>
        <p:txBody>
          <a:bodyPr>
            <a:spAutoFit/>
          </a:bodyPr>
          <a:lstStyle/>
          <a:p>
            <a:r>
              <a:rPr lang="nl-NL"/>
              <a:t> </a:t>
            </a:r>
          </a:p>
        </p:txBody>
      </p:sp>
      <p:pic>
        <p:nvPicPr>
          <p:cNvPr id="25608" name="Picture 6"/>
          <p:cNvPicPr>
            <a:picLocks noChangeArrowheads="1"/>
          </p:cNvPicPr>
          <p:nvPr/>
        </p:nvPicPr>
        <p:blipFill>
          <a:blip r:embed="rId3" cstate="print"/>
          <a:srcRect/>
          <a:stretch>
            <a:fillRect/>
          </a:stretch>
        </p:blipFill>
        <p:spPr bwMode="auto">
          <a:xfrm>
            <a:off x="8286750" y="11088"/>
            <a:ext cx="685800" cy="609600"/>
          </a:xfrm>
          <a:prstGeom prst="rect">
            <a:avLst/>
          </a:prstGeom>
          <a:noFill/>
          <a:ln w="9525">
            <a:noFill/>
            <a:miter lim="800000"/>
            <a:headEnd/>
            <a:tailEnd/>
          </a:ln>
        </p:spPr>
      </p:pic>
      <p:sp>
        <p:nvSpPr>
          <p:cNvPr id="4" name="Tekstvak 3">
            <a:extLst>
              <a:ext uri="{FF2B5EF4-FFF2-40B4-BE49-F238E27FC236}">
                <a16:creationId xmlns:a16="http://schemas.microsoft.com/office/drawing/2014/main" id="{21E3D6B8-1BBD-2947-9E25-E68B38C396A4}"/>
              </a:ext>
            </a:extLst>
          </p:cNvPr>
          <p:cNvSpPr txBox="1"/>
          <p:nvPr/>
        </p:nvSpPr>
        <p:spPr>
          <a:xfrm>
            <a:off x="141001" y="5778181"/>
            <a:ext cx="9110949"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i="1" dirty="0">
                <a:solidFill>
                  <a:srgbClr val="262626"/>
                </a:solidFill>
                <a:latin typeface="HelveticaNeue-Italic" panose="02000503000000020004" pitchFamily="2" charset="0"/>
              </a:rPr>
              <a:t>Wanneer twee zweefvliegtuigen recht op elkaar af vliegen, verleggen beide hun koers naar rechts</a:t>
            </a:r>
            <a:endParaRPr lang="nl-NL" sz="2400" dirty="0"/>
          </a:p>
        </p:txBody>
      </p:sp>
      <p:sp>
        <p:nvSpPr>
          <p:cNvPr id="12" name="Tekstvak 11">
            <a:extLst>
              <a:ext uri="{FF2B5EF4-FFF2-40B4-BE49-F238E27FC236}">
                <a16:creationId xmlns:a16="http://schemas.microsoft.com/office/drawing/2014/main" id="{0F9D40FE-14DE-1D45-860D-E1CB75A81ADB}"/>
              </a:ext>
            </a:extLst>
          </p:cNvPr>
          <p:cNvSpPr txBox="1"/>
          <p:nvPr/>
        </p:nvSpPr>
        <p:spPr>
          <a:xfrm>
            <a:off x="2115475" y="57307"/>
            <a:ext cx="5666872" cy="584775"/>
          </a:xfrm>
          <a:prstGeom prst="rect">
            <a:avLst/>
          </a:prstGeom>
          <a:noFill/>
        </p:spPr>
        <p:txBody>
          <a:bodyPr wrap="none" rtlCol="0">
            <a:spAutoFit/>
          </a:bodyPr>
          <a:lstStyle/>
          <a:p>
            <a:r>
              <a:rPr lang="nl-NL" sz="3200" dirty="0">
                <a:solidFill>
                  <a:schemeClr val="bg1"/>
                </a:solidFill>
              </a:rPr>
              <a:t>6.1 OPERATIONELE PROCEDURES</a:t>
            </a:r>
          </a:p>
        </p:txBody>
      </p:sp>
      <p:sp>
        <p:nvSpPr>
          <p:cNvPr id="3" name="Tekstvak 2">
            <a:extLst>
              <a:ext uri="{FF2B5EF4-FFF2-40B4-BE49-F238E27FC236}">
                <a16:creationId xmlns:a16="http://schemas.microsoft.com/office/drawing/2014/main" id="{17FE6CC6-9DE3-6944-A869-8A9D73244ED4}"/>
              </a:ext>
            </a:extLst>
          </p:cNvPr>
          <p:cNvSpPr txBox="1"/>
          <p:nvPr/>
        </p:nvSpPr>
        <p:spPr>
          <a:xfrm>
            <a:off x="136444" y="879810"/>
            <a:ext cx="2147960" cy="461665"/>
          </a:xfrm>
          <a:prstGeom prst="rect">
            <a:avLst/>
          </a:prstGeom>
          <a:solidFill>
            <a:schemeClr val="accent1"/>
          </a:solidFill>
        </p:spPr>
        <p:txBody>
          <a:bodyPr wrap="none" rtlCol="0">
            <a:spAutoFit/>
          </a:bodyPr>
          <a:lstStyle/>
          <a:p>
            <a:r>
              <a:rPr lang="nl-NL" sz="2400" dirty="0">
                <a:solidFill>
                  <a:schemeClr val="bg1"/>
                </a:solidFill>
              </a:rPr>
              <a:t>UITWIJKREGELS</a:t>
            </a:r>
          </a:p>
        </p:txBody>
      </p:sp>
      <p:pic>
        <p:nvPicPr>
          <p:cNvPr id="5" name="Afbeelding 4">
            <a:extLst>
              <a:ext uri="{FF2B5EF4-FFF2-40B4-BE49-F238E27FC236}">
                <a16:creationId xmlns:a16="http://schemas.microsoft.com/office/drawing/2014/main" id="{4CE78EE8-774E-5D4A-A209-66A820AF27CA}"/>
              </a:ext>
            </a:extLst>
          </p:cNvPr>
          <p:cNvPicPr>
            <a:picLocks noChangeAspect="1"/>
          </p:cNvPicPr>
          <p:nvPr/>
        </p:nvPicPr>
        <p:blipFill>
          <a:blip r:embed="rId4"/>
          <a:stretch>
            <a:fillRect/>
          </a:stretch>
        </p:blipFill>
        <p:spPr>
          <a:xfrm>
            <a:off x="107514" y="1451309"/>
            <a:ext cx="8865036" cy="4083892"/>
          </a:xfrm>
          <a:prstGeom prst="rect">
            <a:avLst/>
          </a:prstGeom>
        </p:spPr>
      </p:pic>
    </p:spTree>
    <p:extLst>
      <p:ext uri="{BB962C8B-B14F-4D97-AF65-F5344CB8AC3E}">
        <p14:creationId xmlns:p14="http://schemas.microsoft.com/office/powerpoint/2010/main" val="18032457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12" name="Rechthoek 11">
            <a:extLst>
              <a:ext uri="{FF2B5EF4-FFF2-40B4-BE49-F238E27FC236}">
                <a16:creationId xmlns:a16="http://schemas.microsoft.com/office/drawing/2014/main" id="{51A51051-19B6-C648-8836-CBACB77532A1}"/>
              </a:ext>
            </a:extLst>
          </p:cNvPr>
          <p:cNvSpPr/>
          <p:nvPr/>
        </p:nvSpPr>
        <p:spPr>
          <a:xfrm>
            <a:off x="16044" y="697175"/>
            <a:ext cx="5996115" cy="461665"/>
          </a:xfrm>
          <a:prstGeom prst="rect">
            <a:avLst/>
          </a:prstGeom>
          <a:solidFill>
            <a:schemeClr val="accent1"/>
          </a:solidFill>
        </p:spPr>
        <p:txBody>
          <a:bodyPr wrap="square">
            <a:spAutoFit/>
          </a:bodyPr>
          <a:lstStyle/>
          <a:p>
            <a:r>
              <a:rPr lang="nl-NL" sz="2400" dirty="0">
                <a:solidFill>
                  <a:schemeClr val="bg1"/>
                </a:solidFill>
              </a:rPr>
              <a:t>Krachten op een zweefvliegtuig bij snel vliegen</a:t>
            </a:r>
          </a:p>
        </p:txBody>
      </p:sp>
      <p:pic>
        <p:nvPicPr>
          <p:cNvPr id="2" name="Afbeelding 1">
            <a:extLst>
              <a:ext uri="{FF2B5EF4-FFF2-40B4-BE49-F238E27FC236}">
                <a16:creationId xmlns:a16="http://schemas.microsoft.com/office/drawing/2014/main" id="{0090948C-8B6E-1749-8B1A-C7267AAFC712}"/>
              </a:ext>
            </a:extLst>
          </p:cNvPr>
          <p:cNvPicPr>
            <a:picLocks noChangeAspect="1"/>
          </p:cNvPicPr>
          <p:nvPr/>
        </p:nvPicPr>
        <p:blipFill rotWithShape="1">
          <a:blip r:embed="rId3"/>
          <a:srcRect l="11423" r="11600"/>
          <a:stretch/>
        </p:blipFill>
        <p:spPr>
          <a:xfrm>
            <a:off x="122182" y="1177114"/>
            <a:ext cx="3897395" cy="3797263"/>
          </a:xfrm>
          <a:prstGeom prst="rect">
            <a:avLst/>
          </a:prstGeom>
        </p:spPr>
      </p:pic>
      <p:pic>
        <p:nvPicPr>
          <p:cNvPr id="6" name="Afbeelding 5">
            <a:extLst>
              <a:ext uri="{FF2B5EF4-FFF2-40B4-BE49-F238E27FC236}">
                <a16:creationId xmlns:a16="http://schemas.microsoft.com/office/drawing/2014/main" id="{C3A46F98-81E1-3646-BF35-8889B57B1ADD}"/>
              </a:ext>
            </a:extLst>
          </p:cNvPr>
          <p:cNvPicPr>
            <a:picLocks noChangeAspect="1"/>
          </p:cNvPicPr>
          <p:nvPr/>
        </p:nvPicPr>
        <p:blipFill rotWithShape="1">
          <a:blip r:embed="rId4">
            <a:extLst>
              <a:ext uri="{28A0092B-C50C-407E-A947-70E740481C1C}">
                <a14:useLocalDpi xmlns:a14="http://schemas.microsoft.com/office/drawing/2010/main" val="0"/>
              </a:ext>
            </a:extLst>
          </a:blip>
          <a:srcRect b="3497"/>
          <a:stretch/>
        </p:blipFill>
        <p:spPr>
          <a:xfrm>
            <a:off x="311150" y="5057229"/>
            <a:ext cx="8521700" cy="1764858"/>
          </a:xfrm>
          <a:prstGeom prst="rect">
            <a:avLst/>
          </a:prstGeom>
        </p:spPr>
      </p:pic>
      <p:sp>
        <p:nvSpPr>
          <p:cNvPr id="7" name="Tekstvak 6">
            <a:extLst>
              <a:ext uri="{FF2B5EF4-FFF2-40B4-BE49-F238E27FC236}">
                <a16:creationId xmlns:a16="http://schemas.microsoft.com/office/drawing/2014/main" id="{D4AB2C51-7EBB-104D-8452-5D2D06C1CF86}"/>
              </a:ext>
            </a:extLst>
          </p:cNvPr>
          <p:cNvSpPr txBox="1"/>
          <p:nvPr/>
        </p:nvSpPr>
        <p:spPr>
          <a:xfrm>
            <a:off x="4019577" y="1158840"/>
            <a:ext cx="5140468" cy="3785652"/>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De heftigheid waarmee je uit een duikvlucht optrekt, kan gemeten worden met een g-meter.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Met 1g bedoelen we de normale aantrekkingskracht die de aarde op jou uitoefent.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Bij 2g ervaar je een kracht die twee keer zo groot. </a:t>
            </a:r>
          </a:p>
        </p:txBody>
      </p:sp>
    </p:spTree>
    <p:extLst>
      <p:ext uri="{BB962C8B-B14F-4D97-AF65-F5344CB8AC3E}">
        <p14:creationId xmlns:p14="http://schemas.microsoft.com/office/powerpoint/2010/main" val="20652346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12" name="Rechthoek 11">
            <a:extLst>
              <a:ext uri="{FF2B5EF4-FFF2-40B4-BE49-F238E27FC236}">
                <a16:creationId xmlns:a16="http://schemas.microsoft.com/office/drawing/2014/main" id="{51A51051-19B6-C648-8836-CBACB77532A1}"/>
              </a:ext>
            </a:extLst>
          </p:cNvPr>
          <p:cNvSpPr/>
          <p:nvPr/>
        </p:nvSpPr>
        <p:spPr>
          <a:xfrm>
            <a:off x="16045" y="697175"/>
            <a:ext cx="4659314" cy="461665"/>
          </a:xfrm>
          <a:prstGeom prst="rect">
            <a:avLst/>
          </a:prstGeom>
          <a:solidFill>
            <a:schemeClr val="accent1"/>
          </a:solidFill>
        </p:spPr>
        <p:txBody>
          <a:bodyPr wrap="square">
            <a:spAutoFit/>
          </a:bodyPr>
          <a:lstStyle/>
          <a:p>
            <a:r>
              <a:rPr lang="nl-NL" sz="2400" dirty="0">
                <a:solidFill>
                  <a:schemeClr val="bg1"/>
                </a:solidFill>
              </a:rPr>
              <a:t>Begrenzingen op de snelheidsmeter</a:t>
            </a:r>
          </a:p>
        </p:txBody>
      </p:sp>
      <p:sp>
        <p:nvSpPr>
          <p:cNvPr id="7" name="Tekstvak 6">
            <a:extLst>
              <a:ext uri="{FF2B5EF4-FFF2-40B4-BE49-F238E27FC236}">
                <a16:creationId xmlns:a16="http://schemas.microsoft.com/office/drawing/2014/main" id="{D4AB2C51-7EBB-104D-8452-5D2D06C1CF86}"/>
              </a:ext>
            </a:extLst>
          </p:cNvPr>
          <p:cNvSpPr txBox="1"/>
          <p:nvPr/>
        </p:nvSpPr>
        <p:spPr>
          <a:xfrm>
            <a:off x="4623817" y="708472"/>
            <a:ext cx="4484687" cy="6001643"/>
          </a:xfrm>
          <a:prstGeom prst="rect">
            <a:avLst/>
          </a:prstGeom>
          <a:noFill/>
        </p:spPr>
        <p:txBody>
          <a:bodyPr wrap="square" rtlCol="0">
            <a:spAutoFit/>
          </a:bodyPr>
          <a:lstStyle/>
          <a:p>
            <a:pPr marL="457200" indent="-457200">
              <a:buClr>
                <a:srgbClr val="FF0000"/>
              </a:buClr>
              <a:buFont typeface="+mj-lt"/>
              <a:buAutoNum type="arabicPeriod"/>
            </a:pPr>
            <a:r>
              <a:rPr lang="nl-NL" sz="2400" dirty="0">
                <a:highlight>
                  <a:srgbClr val="008000"/>
                </a:highlight>
              </a:rPr>
              <a:t>groene deel </a:t>
            </a:r>
            <a:r>
              <a:rPr lang="nl-NL" sz="2400" dirty="0"/>
              <a:t>- veilige vliegsnelheid</a:t>
            </a:r>
          </a:p>
          <a:p>
            <a:pPr marL="457200" indent="-457200">
              <a:buClr>
                <a:srgbClr val="FF0000"/>
              </a:buClr>
              <a:buFont typeface="+mj-lt"/>
              <a:buAutoNum type="arabicPeriod"/>
            </a:pPr>
            <a:endParaRPr lang="nl-NL" sz="2400" dirty="0"/>
          </a:p>
          <a:p>
            <a:pPr marL="457200" indent="-457200">
              <a:buClr>
                <a:srgbClr val="FF0000"/>
              </a:buClr>
              <a:buFont typeface="+mj-lt"/>
              <a:buAutoNum type="arabicPeriod"/>
            </a:pPr>
            <a:r>
              <a:rPr lang="nl-NL" sz="2400" dirty="0">
                <a:highlight>
                  <a:srgbClr val="FFFF00"/>
                </a:highlight>
              </a:rPr>
              <a:t>gele deel </a:t>
            </a:r>
            <a:r>
              <a:rPr lang="nl-NL" sz="2400" dirty="0"/>
              <a:t>- slechts beperkte (max. 1/3) roeruitslagen maken, vooral bij turbulent weer in verband met mogelijk hoge belasting van het zweefvliegtuig; het gele gedeelte heet de VA (de manoeuvreersnelheid);</a:t>
            </a:r>
          </a:p>
          <a:p>
            <a:pPr marL="457200" indent="-457200">
              <a:buClr>
                <a:srgbClr val="FF0000"/>
              </a:buClr>
              <a:buFont typeface="+mj-lt"/>
              <a:buAutoNum type="arabicPeriod"/>
            </a:pPr>
            <a:endParaRPr lang="nl-NL" sz="2400" dirty="0"/>
          </a:p>
          <a:p>
            <a:pPr marL="457200" indent="-457200">
              <a:buClr>
                <a:srgbClr val="FF0000"/>
              </a:buClr>
              <a:buFont typeface="+mj-lt"/>
              <a:buAutoNum type="arabicPeriod"/>
            </a:pPr>
            <a:r>
              <a:rPr lang="nl-NL" sz="2400" dirty="0">
                <a:highlight>
                  <a:srgbClr val="FF0000"/>
                </a:highlight>
              </a:rPr>
              <a:t>rode markering </a:t>
            </a:r>
            <a:r>
              <a:rPr lang="nl-NL" sz="2400" dirty="0"/>
              <a:t>- VNE (</a:t>
            </a:r>
            <a:r>
              <a:rPr lang="nl-NL" sz="2400" dirty="0" err="1"/>
              <a:t>Velocity</a:t>
            </a:r>
            <a:r>
              <a:rPr lang="nl-NL" sz="2400" dirty="0"/>
              <a:t> Never </a:t>
            </a:r>
            <a:r>
              <a:rPr lang="nl-NL" sz="2400" dirty="0" err="1"/>
              <a:t>Exceed</a:t>
            </a:r>
            <a:r>
              <a:rPr lang="nl-NL" sz="2400" dirty="0"/>
              <a:t>) maximum snelheid, die niet mag worden overschreden</a:t>
            </a:r>
          </a:p>
        </p:txBody>
      </p:sp>
      <p:pic>
        <p:nvPicPr>
          <p:cNvPr id="3" name="Afbeelding 2">
            <a:extLst>
              <a:ext uri="{FF2B5EF4-FFF2-40B4-BE49-F238E27FC236}">
                <a16:creationId xmlns:a16="http://schemas.microsoft.com/office/drawing/2014/main" id="{9F64CF2E-84B4-C14B-A5DB-8C73420C0BEF}"/>
              </a:ext>
            </a:extLst>
          </p:cNvPr>
          <p:cNvPicPr>
            <a:picLocks noChangeAspect="1"/>
          </p:cNvPicPr>
          <p:nvPr/>
        </p:nvPicPr>
        <p:blipFill>
          <a:blip r:embed="rId3"/>
          <a:stretch>
            <a:fillRect/>
          </a:stretch>
        </p:blipFill>
        <p:spPr>
          <a:xfrm>
            <a:off x="30867" y="1158839"/>
            <a:ext cx="4644489" cy="4776083"/>
          </a:xfrm>
          <a:prstGeom prst="rect">
            <a:avLst/>
          </a:prstGeom>
        </p:spPr>
      </p:pic>
      <p:sp>
        <p:nvSpPr>
          <p:cNvPr id="4" name="Tekstvak 3">
            <a:extLst>
              <a:ext uri="{FF2B5EF4-FFF2-40B4-BE49-F238E27FC236}">
                <a16:creationId xmlns:a16="http://schemas.microsoft.com/office/drawing/2014/main" id="{8CBEB32A-21E6-CB41-8BEC-A8071FCE6709}"/>
              </a:ext>
            </a:extLst>
          </p:cNvPr>
          <p:cNvSpPr txBox="1"/>
          <p:nvPr/>
        </p:nvSpPr>
        <p:spPr>
          <a:xfrm>
            <a:off x="95336" y="5991090"/>
            <a:ext cx="4528481" cy="830997"/>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VRA (VRA is de maximale </a:t>
            </a:r>
            <a:r>
              <a:rPr lang="nl-NL" sz="2400" dirty="0" err="1"/>
              <a:t>velocity</a:t>
            </a:r>
            <a:r>
              <a:rPr lang="nl-NL" sz="2400" dirty="0"/>
              <a:t> </a:t>
            </a:r>
            <a:r>
              <a:rPr lang="nl-NL" sz="2400" dirty="0" err="1"/>
              <a:t>rough</a:t>
            </a:r>
            <a:r>
              <a:rPr lang="nl-NL" sz="2400" dirty="0"/>
              <a:t> air) = gele deel</a:t>
            </a:r>
          </a:p>
        </p:txBody>
      </p:sp>
    </p:spTree>
    <p:extLst>
      <p:ext uri="{BB962C8B-B14F-4D97-AF65-F5344CB8AC3E}">
        <p14:creationId xmlns:p14="http://schemas.microsoft.com/office/powerpoint/2010/main" val="2980839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pic>
        <p:nvPicPr>
          <p:cNvPr id="2" name="Afbeelding 1">
            <a:extLst>
              <a:ext uri="{FF2B5EF4-FFF2-40B4-BE49-F238E27FC236}">
                <a16:creationId xmlns:a16="http://schemas.microsoft.com/office/drawing/2014/main" id="{89DF7675-787D-B941-96AC-2B9B0177AA9A}"/>
              </a:ext>
            </a:extLst>
          </p:cNvPr>
          <p:cNvPicPr>
            <a:picLocks noChangeAspect="1"/>
          </p:cNvPicPr>
          <p:nvPr/>
        </p:nvPicPr>
        <p:blipFill>
          <a:blip r:embed="rId3"/>
          <a:stretch>
            <a:fillRect/>
          </a:stretch>
        </p:blipFill>
        <p:spPr>
          <a:xfrm>
            <a:off x="21336" y="1122927"/>
            <a:ext cx="4278649" cy="5699160"/>
          </a:xfrm>
          <a:prstGeom prst="rect">
            <a:avLst/>
          </a:prstGeom>
        </p:spPr>
      </p:pic>
      <p:pic>
        <p:nvPicPr>
          <p:cNvPr id="3" name="Afbeelding 2">
            <a:extLst>
              <a:ext uri="{FF2B5EF4-FFF2-40B4-BE49-F238E27FC236}">
                <a16:creationId xmlns:a16="http://schemas.microsoft.com/office/drawing/2014/main" id="{CB9763EA-DE89-AD40-AAE3-442FA9D6FFDA}"/>
              </a:ext>
            </a:extLst>
          </p:cNvPr>
          <p:cNvPicPr>
            <a:picLocks noChangeAspect="1"/>
          </p:cNvPicPr>
          <p:nvPr/>
        </p:nvPicPr>
        <p:blipFill rotWithShape="1">
          <a:blip r:embed="rId4"/>
          <a:srcRect l="8021" r="7560"/>
          <a:stretch/>
        </p:blipFill>
        <p:spPr>
          <a:xfrm>
            <a:off x="4317990" y="1102477"/>
            <a:ext cx="4824536" cy="5740400"/>
          </a:xfrm>
          <a:prstGeom prst="rect">
            <a:avLst/>
          </a:prstGeom>
        </p:spPr>
      </p:pic>
      <p:sp>
        <p:nvSpPr>
          <p:cNvPr id="13" name="Rechthoek 12">
            <a:extLst>
              <a:ext uri="{FF2B5EF4-FFF2-40B4-BE49-F238E27FC236}">
                <a16:creationId xmlns:a16="http://schemas.microsoft.com/office/drawing/2014/main" id="{56409603-7E66-2C40-A1DB-8299AEB5857D}"/>
              </a:ext>
            </a:extLst>
          </p:cNvPr>
          <p:cNvSpPr/>
          <p:nvPr/>
        </p:nvSpPr>
        <p:spPr>
          <a:xfrm>
            <a:off x="23070" y="745613"/>
            <a:ext cx="9085434" cy="461665"/>
          </a:xfrm>
          <a:prstGeom prst="rect">
            <a:avLst/>
          </a:prstGeom>
          <a:solidFill>
            <a:schemeClr val="accent1"/>
          </a:solidFill>
        </p:spPr>
        <p:txBody>
          <a:bodyPr wrap="square">
            <a:spAutoFit/>
          </a:bodyPr>
          <a:lstStyle/>
          <a:p>
            <a:r>
              <a:rPr lang="nl-NL" sz="2400" dirty="0">
                <a:solidFill>
                  <a:schemeClr val="bg1"/>
                </a:solidFill>
              </a:rPr>
              <a:t>Steile bochten, meer helling dus meer snelheid</a:t>
            </a:r>
          </a:p>
        </p:txBody>
      </p:sp>
    </p:spTree>
    <p:extLst>
      <p:ext uri="{BB962C8B-B14F-4D97-AF65-F5344CB8AC3E}">
        <p14:creationId xmlns:p14="http://schemas.microsoft.com/office/powerpoint/2010/main" val="38081017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pic>
        <p:nvPicPr>
          <p:cNvPr id="2" name="Afbeelding 1">
            <a:extLst>
              <a:ext uri="{FF2B5EF4-FFF2-40B4-BE49-F238E27FC236}">
                <a16:creationId xmlns:a16="http://schemas.microsoft.com/office/drawing/2014/main" id="{F75427FC-CBA4-C042-B215-63A8078E484C}"/>
              </a:ext>
            </a:extLst>
          </p:cNvPr>
          <p:cNvPicPr>
            <a:picLocks noChangeAspect="1"/>
          </p:cNvPicPr>
          <p:nvPr/>
        </p:nvPicPr>
        <p:blipFill>
          <a:blip r:embed="rId3"/>
          <a:stretch>
            <a:fillRect/>
          </a:stretch>
        </p:blipFill>
        <p:spPr>
          <a:xfrm>
            <a:off x="23070" y="1673967"/>
            <a:ext cx="5154029" cy="3129232"/>
          </a:xfrm>
          <a:prstGeom prst="rect">
            <a:avLst/>
          </a:prstGeom>
        </p:spPr>
      </p:pic>
      <p:graphicFrame>
        <p:nvGraphicFramePr>
          <p:cNvPr id="3" name="Tabel 2">
            <a:extLst>
              <a:ext uri="{FF2B5EF4-FFF2-40B4-BE49-F238E27FC236}">
                <a16:creationId xmlns:a16="http://schemas.microsoft.com/office/drawing/2014/main" id="{128584F3-CDDD-CE45-A491-4CC5F311AF33}"/>
              </a:ext>
            </a:extLst>
          </p:cNvPr>
          <p:cNvGraphicFramePr>
            <a:graphicFrameLocks noGrp="1"/>
          </p:cNvGraphicFramePr>
          <p:nvPr>
            <p:extLst>
              <p:ext uri="{D42A27DB-BD31-4B8C-83A1-F6EECF244321}">
                <p14:modId xmlns:p14="http://schemas.microsoft.com/office/powerpoint/2010/main" val="3155208676"/>
              </p:ext>
            </p:extLst>
          </p:nvPr>
        </p:nvGraphicFramePr>
        <p:xfrm>
          <a:off x="-24063" y="4973084"/>
          <a:ext cx="5179498" cy="1737360"/>
        </p:xfrm>
        <a:graphic>
          <a:graphicData uri="http://schemas.openxmlformats.org/drawingml/2006/table">
            <a:tbl>
              <a:tblPr/>
              <a:tblGrid>
                <a:gridCol w="1726499">
                  <a:extLst>
                    <a:ext uri="{9D8B030D-6E8A-4147-A177-3AD203B41FA5}">
                      <a16:colId xmlns:a16="http://schemas.microsoft.com/office/drawing/2014/main" val="849392611"/>
                    </a:ext>
                  </a:extLst>
                </a:gridCol>
                <a:gridCol w="1472106">
                  <a:extLst>
                    <a:ext uri="{9D8B030D-6E8A-4147-A177-3AD203B41FA5}">
                      <a16:colId xmlns:a16="http://schemas.microsoft.com/office/drawing/2014/main" val="181302943"/>
                    </a:ext>
                  </a:extLst>
                </a:gridCol>
                <a:gridCol w="1980893">
                  <a:extLst>
                    <a:ext uri="{9D8B030D-6E8A-4147-A177-3AD203B41FA5}">
                      <a16:colId xmlns:a16="http://schemas.microsoft.com/office/drawing/2014/main" val="3607810384"/>
                    </a:ext>
                  </a:extLst>
                </a:gridCol>
              </a:tblGrid>
              <a:tr h="0">
                <a:tc>
                  <a:txBody>
                    <a:bodyPr/>
                    <a:lstStyle/>
                    <a:p>
                      <a:pPr algn="ctr"/>
                      <a:r>
                        <a:rPr lang="nl-NL" b="1" dirty="0">
                          <a:solidFill>
                            <a:schemeClr val="bg1"/>
                          </a:solidFill>
                          <a:effectLst/>
                        </a:rPr>
                        <a:t>Dwarshelling</a:t>
                      </a:r>
                      <a:endParaRPr lang="nl-NL" dirty="0">
                        <a:solidFill>
                          <a:schemeClr val="bg1"/>
                        </a:solidFill>
                        <a:effectLst/>
                      </a:endParaRPr>
                    </a:p>
                  </a:txBody>
                  <a:tcPr anchor="ctr">
                    <a:lnL>
                      <a:noFill/>
                    </a:lnL>
                    <a:lnR>
                      <a:noFill/>
                    </a:lnR>
                    <a:lnT>
                      <a:noFill/>
                    </a:lnT>
                    <a:lnB>
                      <a:noFill/>
                    </a:lnB>
                    <a:solidFill>
                      <a:schemeClr val="accent1"/>
                    </a:solidFill>
                  </a:tcPr>
                </a:tc>
                <a:tc>
                  <a:txBody>
                    <a:bodyPr/>
                    <a:lstStyle/>
                    <a:p>
                      <a:pPr algn="ctr"/>
                      <a:r>
                        <a:rPr lang="nl-NL" b="1" dirty="0">
                          <a:solidFill>
                            <a:schemeClr val="bg1"/>
                          </a:solidFill>
                          <a:effectLst/>
                        </a:rPr>
                        <a:t>Lift</a:t>
                      </a:r>
                      <a:endParaRPr lang="nl-NL" dirty="0">
                        <a:solidFill>
                          <a:schemeClr val="bg1"/>
                        </a:solidFill>
                        <a:effectLst/>
                      </a:endParaRPr>
                    </a:p>
                  </a:txBody>
                  <a:tcPr anchor="ctr">
                    <a:lnL>
                      <a:noFill/>
                    </a:lnL>
                    <a:lnR>
                      <a:noFill/>
                    </a:lnR>
                    <a:lnT>
                      <a:noFill/>
                    </a:lnT>
                    <a:lnB>
                      <a:noFill/>
                    </a:lnB>
                    <a:solidFill>
                      <a:schemeClr val="accent1"/>
                    </a:solidFill>
                  </a:tcPr>
                </a:tc>
                <a:tc>
                  <a:txBody>
                    <a:bodyPr/>
                    <a:lstStyle/>
                    <a:p>
                      <a:pPr algn="ctr"/>
                      <a:r>
                        <a:rPr lang="nl-NL" b="1" dirty="0">
                          <a:solidFill>
                            <a:schemeClr val="bg1"/>
                          </a:solidFill>
                          <a:effectLst/>
                        </a:rPr>
                        <a:t> Toename overtreksnelheid</a:t>
                      </a:r>
                      <a:endParaRPr lang="nl-NL" dirty="0">
                        <a:solidFill>
                          <a:schemeClr val="bg1"/>
                        </a:solidFill>
                        <a:effectLst/>
                      </a:endParaRPr>
                    </a:p>
                  </a:txBody>
                  <a:tcPr anchor="ctr">
                    <a:lnL>
                      <a:noFill/>
                    </a:lnL>
                    <a:lnR>
                      <a:noFill/>
                    </a:lnR>
                    <a:lnT>
                      <a:noFill/>
                    </a:lnT>
                    <a:lnB>
                      <a:noFill/>
                    </a:lnB>
                    <a:solidFill>
                      <a:schemeClr val="accent1"/>
                    </a:solidFill>
                  </a:tcPr>
                </a:tc>
                <a:extLst>
                  <a:ext uri="{0D108BD9-81ED-4DB2-BD59-A6C34878D82A}">
                    <a16:rowId xmlns:a16="http://schemas.microsoft.com/office/drawing/2014/main" val="3345861238"/>
                  </a:ext>
                </a:extLst>
              </a:tr>
              <a:tr h="0">
                <a:tc>
                  <a:txBody>
                    <a:bodyPr/>
                    <a:lstStyle/>
                    <a:p>
                      <a:pPr algn="ctr"/>
                      <a:r>
                        <a:rPr lang="nl-NL">
                          <a:effectLst/>
                        </a:rPr>
                        <a:t>0°</a:t>
                      </a:r>
                    </a:p>
                  </a:txBody>
                  <a:tcPr anchor="ctr">
                    <a:lnL>
                      <a:noFill/>
                    </a:lnL>
                    <a:lnR>
                      <a:noFill/>
                    </a:lnR>
                    <a:lnT>
                      <a:noFill/>
                    </a:lnT>
                    <a:lnB>
                      <a:noFill/>
                    </a:lnB>
                  </a:tcPr>
                </a:tc>
                <a:tc>
                  <a:txBody>
                    <a:bodyPr/>
                    <a:lstStyle/>
                    <a:p>
                      <a:pPr algn="ctr"/>
                      <a:r>
                        <a:rPr lang="nl-NL">
                          <a:effectLst/>
                        </a:rPr>
                        <a:t>1</a:t>
                      </a:r>
                    </a:p>
                  </a:txBody>
                  <a:tcPr anchor="ctr">
                    <a:lnL>
                      <a:noFill/>
                    </a:lnL>
                    <a:lnR>
                      <a:noFill/>
                    </a:lnR>
                    <a:lnT>
                      <a:noFill/>
                    </a:lnT>
                    <a:lnB>
                      <a:noFill/>
                    </a:lnB>
                  </a:tcPr>
                </a:tc>
                <a:tc>
                  <a:txBody>
                    <a:bodyPr/>
                    <a:lstStyle/>
                    <a:p>
                      <a:pPr algn="ctr"/>
                      <a:r>
                        <a:rPr lang="nl-NL" dirty="0">
                          <a:effectLst/>
                        </a:rPr>
                        <a:t>0%</a:t>
                      </a:r>
                    </a:p>
                  </a:txBody>
                  <a:tcPr anchor="ctr">
                    <a:lnL>
                      <a:noFill/>
                    </a:lnL>
                    <a:lnR>
                      <a:noFill/>
                    </a:lnR>
                    <a:lnT>
                      <a:noFill/>
                    </a:lnT>
                    <a:lnB>
                      <a:noFill/>
                    </a:lnB>
                  </a:tcPr>
                </a:tc>
                <a:extLst>
                  <a:ext uri="{0D108BD9-81ED-4DB2-BD59-A6C34878D82A}">
                    <a16:rowId xmlns:a16="http://schemas.microsoft.com/office/drawing/2014/main" val="1200380866"/>
                  </a:ext>
                </a:extLst>
              </a:tr>
              <a:tr h="0">
                <a:tc>
                  <a:txBody>
                    <a:bodyPr/>
                    <a:lstStyle/>
                    <a:p>
                      <a:pPr algn="ctr"/>
                      <a:r>
                        <a:rPr lang="nl-NL">
                          <a:effectLst/>
                        </a:rPr>
                        <a:t>30°</a:t>
                      </a:r>
                    </a:p>
                  </a:txBody>
                  <a:tcPr anchor="ctr">
                    <a:lnL>
                      <a:noFill/>
                    </a:lnL>
                    <a:lnR>
                      <a:noFill/>
                    </a:lnR>
                    <a:lnT>
                      <a:noFill/>
                    </a:lnT>
                    <a:lnB>
                      <a:noFill/>
                    </a:lnB>
                  </a:tcPr>
                </a:tc>
                <a:tc>
                  <a:txBody>
                    <a:bodyPr/>
                    <a:lstStyle/>
                    <a:p>
                      <a:pPr algn="ctr"/>
                      <a:r>
                        <a:rPr lang="nl-NL">
                          <a:effectLst/>
                        </a:rPr>
                        <a:t>1,15</a:t>
                      </a:r>
                    </a:p>
                  </a:txBody>
                  <a:tcPr anchor="ctr">
                    <a:lnL>
                      <a:noFill/>
                    </a:lnL>
                    <a:lnR>
                      <a:noFill/>
                    </a:lnR>
                    <a:lnT>
                      <a:noFill/>
                    </a:lnT>
                    <a:lnB>
                      <a:noFill/>
                    </a:lnB>
                  </a:tcPr>
                </a:tc>
                <a:tc>
                  <a:txBody>
                    <a:bodyPr/>
                    <a:lstStyle/>
                    <a:p>
                      <a:pPr algn="ctr"/>
                      <a:r>
                        <a:rPr lang="nl-NL">
                          <a:effectLst/>
                        </a:rPr>
                        <a:t>7%</a:t>
                      </a:r>
                    </a:p>
                  </a:txBody>
                  <a:tcPr anchor="ctr">
                    <a:lnL>
                      <a:noFill/>
                    </a:lnL>
                    <a:lnR>
                      <a:noFill/>
                    </a:lnR>
                    <a:lnT>
                      <a:noFill/>
                    </a:lnT>
                    <a:lnB>
                      <a:noFill/>
                    </a:lnB>
                  </a:tcPr>
                </a:tc>
                <a:extLst>
                  <a:ext uri="{0D108BD9-81ED-4DB2-BD59-A6C34878D82A}">
                    <a16:rowId xmlns:a16="http://schemas.microsoft.com/office/drawing/2014/main" val="684512113"/>
                  </a:ext>
                </a:extLst>
              </a:tr>
              <a:tr h="0">
                <a:tc>
                  <a:txBody>
                    <a:bodyPr/>
                    <a:lstStyle/>
                    <a:p>
                      <a:pPr algn="ctr"/>
                      <a:r>
                        <a:rPr lang="nl-NL">
                          <a:effectLst/>
                        </a:rPr>
                        <a:t>60°</a:t>
                      </a:r>
                    </a:p>
                  </a:txBody>
                  <a:tcPr anchor="ctr">
                    <a:lnL>
                      <a:noFill/>
                    </a:lnL>
                    <a:lnR>
                      <a:noFill/>
                    </a:lnR>
                    <a:lnT>
                      <a:noFill/>
                    </a:lnT>
                    <a:lnB>
                      <a:noFill/>
                    </a:lnB>
                  </a:tcPr>
                </a:tc>
                <a:tc>
                  <a:txBody>
                    <a:bodyPr/>
                    <a:lstStyle/>
                    <a:p>
                      <a:pPr algn="ctr"/>
                      <a:r>
                        <a:rPr lang="nl-NL">
                          <a:effectLst/>
                        </a:rPr>
                        <a:t>2</a:t>
                      </a:r>
                    </a:p>
                  </a:txBody>
                  <a:tcPr anchor="ctr">
                    <a:lnL>
                      <a:noFill/>
                    </a:lnL>
                    <a:lnR>
                      <a:noFill/>
                    </a:lnR>
                    <a:lnT>
                      <a:noFill/>
                    </a:lnT>
                    <a:lnB>
                      <a:noFill/>
                    </a:lnB>
                  </a:tcPr>
                </a:tc>
                <a:tc>
                  <a:txBody>
                    <a:bodyPr/>
                    <a:lstStyle/>
                    <a:p>
                      <a:pPr algn="ctr"/>
                      <a:r>
                        <a:rPr lang="nl-NL" dirty="0">
                          <a:effectLst/>
                        </a:rPr>
                        <a:t>41%</a:t>
                      </a:r>
                    </a:p>
                  </a:txBody>
                  <a:tcPr anchor="ctr">
                    <a:lnL>
                      <a:noFill/>
                    </a:lnL>
                    <a:lnR>
                      <a:noFill/>
                    </a:lnR>
                    <a:lnT>
                      <a:noFill/>
                    </a:lnT>
                    <a:lnB>
                      <a:noFill/>
                    </a:lnB>
                  </a:tcPr>
                </a:tc>
                <a:extLst>
                  <a:ext uri="{0D108BD9-81ED-4DB2-BD59-A6C34878D82A}">
                    <a16:rowId xmlns:a16="http://schemas.microsoft.com/office/drawing/2014/main" val="2818582345"/>
                  </a:ext>
                </a:extLst>
              </a:tr>
            </a:tbl>
          </a:graphicData>
        </a:graphic>
      </p:graphicFrame>
      <p:sp>
        <p:nvSpPr>
          <p:cNvPr id="4" name="Rectangle 1">
            <a:extLst>
              <a:ext uri="{FF2B5EF4-FFF2-40B4-BE49-F238E27FC236}">
                <a16:creationId xmlns:a16="http://schemas.microsoft.com/office/drawing/2014/main" id="{9B07444C-8080-C74F-90D7-402CE7F0E336}"/>
              </a:ext>
            </a:extLst>
          </p:cNvPr>
          <p:cNvSpPr>
            <a:spLocks noChangeArrowheads="1"/>
          </p:cNvSpPr>
          <p:nvPr/>
        </p:nvSpPr>
        <p:spPr bwMode="auto">
          <a:xfrm>
            <a:off x="-24064" y="497260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a:ln>
                  <a:noFill/>
                </a:ln>
                <a:solidFill>
                  <a:srgbClr val="333333"/>
                </a:solidFill>
                <a:effectLst/>
                <a:latin typeface="Helvetica Neue" panose="02000503000000020004" pitchFamily="2" charset="0"/>
              </a:rPr>
              <a:t> </a:t>
            </a:r>
            <a:endParaRPr kumimoji="0" lang="nl-NL" altLang="nl-NL"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900" b="0" i="0" u="none" strike="noStrike" cap="none" normalizeH="0" baseline="0">
                <a:ln>
                  <a:noFill/>
                </a:ln>
                <a:solidFill>
                  <a:srgbClr val="333333"/>
                </a:solidFill>
                <a:effectLst/>
                <a:latin typeface="Helvetica Neue" panose="02000503000000020004" pitchFamily="2"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13" name="Rechthoek 12">
            <a:extLst>
              <a:ext uri="{FF2B5EF4-FFF2-40B4-BE49-F238E27FC236}">
                <a16:creationId xmlns:a16="http://schemas.microsoft.com/office/drawing/2014/main" id="{28746153-D579-E849-8027-320C154AA538}"/>
              </a:ext>
            </a:extLst>
          </p:cNvPr>
          <p:cNvSpPr/>
          <p:nvPr/>
        </p:nvSpPr>
        <p:spPr>
          <a:xfrm>
            <a:off x="23070" y="745613"/>
            <a:ext cx="5154029" cy="830997"/>
          </a:xfrm>
          <a:prstGeom prst="rect">
            <a:avLst/>
          </a:prstGeom>
          <a:solidFill>
            <a:schemeClr val="accent1"/>
          </a:solidFill>
        </p:spPr>
        <p:txBody>
          <a:bodyPr wrap="square">
            <a:spAutoFit/>
          </a:bodyPr>
          <a:lstStyle/>
          <a:p>
            <a:r>
              <a:rPr lang="nl-NL" sz="2400" dirty="0">
                <a:solidFill>
                  <a:schemeClr val="bg1"/>
                </a:solidFill>
              </a:rPr>
              <a:t>Steile bochten, meer helling dus meer snelheid</a:t>
            </a:r>
          </a:p>
        </p:txBody>
      </p:sp>
      <p:sp>
        <p:nvSpPr>
          <p:cNvPr id="5" name="Tekstvak 4">
            <a:extLst>
              <a:ext uri="{FF2B5EF4-FFF2-40B4-BE49-F238E27FC236}">
                <a16:creationId xmlns:a16="http://schemas.microsoft.com/office/drawing/2014/main" id="{B2EA7709-854A-E44B-BB03-DA3B9431618A}"/>
              </a:ext>
            </a:extLst>
          </p:cNvPr>
          <p:cNvSpPr txBox="1"/>
          <p:nvPr/>
        </p:nvSpPr>
        <p:spPr>
          <a:xfrm>
            <a:off x="5177099" y="728663"/>
            <a:ext cx="3921172" cy="4524315"/>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Bij zo'n 80° dwarshelling gaat de g-meter al naar 5g.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Een onbeheerste ruk aan de stuurknuppel zorgt dan voor </a:t>
            </a:r>
            <a:r>
              <a:rPr lang="nl-NL" sz="2400" dirty="0">
                <a:solidFill>
                  <a:srgbClr val="FF0000"/>
                </a:solidFill>
              </a:rPr>
              <a:t>overbelasting</a:t>
            </a:r>
            <a:r>
              <a:rPr lang="nl-NL" sz="2400" dirty="0"/>
              <a:t> van het vliegtuig.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Daarom moet je </a:t>
            </a:r>
            <a:r>
              <a:rPr lang="nl-NL" sz="2400" dirty="0">
                <a:solidFill>
                  <a:srgbClr val="FF0000"/>
                </a:solidFill>
              </a:rPr>
              <a:t>beheerst</a:t>
            </a:r>
            <a:r>
              <a:rPr lang="nl-NL" sz="2400" dirty="0"/>
              <a:t> het vliegtuig horizontaal leggen en rustig uit de duikvlucht </a:t>
            </a:r>
            <a:r>
              <a:rPr lang="nl-NL" sz="2400" dirty="0">
                <a:solidFill>
                  <a:srgbClr val="FF0000"/>
                </a:solidFill>
              </a:rPr>
              <a:t>optrekken</a:t>
            </a:r>
            <a:r>
              <a:rPr lang="nl-NL" sz="2400" dirty="0"/>
              <a:t>. </a:t>
            </a:r>
          </a:p>
        </p:txBody>
      </p:sp>
    </p:spTree>
    <p:extLst>
      <p:ext uri="{BB962C8B-B14F-4D97-AF65-F5344CB8AC3E}">
        <p14:creationId xmlns:p14="http://schemas.microsoft.com/office/powerpoint/2010/main" val="30075700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4" name="Rectangle 1">
            <a:extLst>
              <a:ext uri="{FF2B5EF4-FFF2-40B4-BE49-F238E27FC236}">
                <a16:creationId xmlns:a16="http://schemas.microsoft.com/office/drawing/2014/main" id="{9B07444C-8080-C74F-90D7-402CE7F0E336}"/>
              </a:ext>
            </a:extLst>
          </p:cNvPr>
          <p:cNvSpPr>
            <a:spLocks noChangeArrowheads="1"/>
          </p:cNvSpPr>
          <p:nvPr/>
        </p:nvSpPr>
        <p:spPr bwMode="auto">
          <a:xfrm>
            <a:off x="-24064" y="497260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900" b="0" i="0" u="none" strike="noStrike" cap="none" normalizeH="0" baseline="0">
                <a:ln>
                  <a:noFill/>
                </a:ln>
                <a:solidFill>
                  <a:srgbClr val="333333"/>
                </a:solidFill>
                <a:effectLst/>
                <a:latin typeface="Helvetica Neue" panose="02000503000000020004" pitchFamily="2" charset="0"/>
              </a:rPr>
              <a:t> </a:t>
            </a:r>
            <a:endParaRPr kumimoji="0" lang="nl-NL" altLang="nl-NL"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900" b="0" i="0" u="none" strike="noStrike" cap="none" normalizeH="0" baseline="0">
                <a:ln>
                  <a:noFill/>
                </a:ln>
                <a:solidFill>
                  <a:srgbClr val="333333"/>
                </a:solidFill>
                <a:effectLst/>
                <a:latin typeface="Helvetica Neue" panose="02000503000000020004" pitchFamily="2"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pic>
        <p:nvPicPr>
          <p:cNvPr id="6" name="Afbeelding 5">
            <a:extLst>
              <a:ext uri="{FF2B5EF4-FFF2-40B4-BE49-F238E27FC236}">
                <a16:creationId xmlns:a16="http://schemas.microsoft.com/office/drawing/2014/main" id="{8E30AE36-2558-D04A-9AB6-A23E8195F30F}"/>
              </a:ext>
            </a:extLst>
          </p:cNvPr>
          <p:cNvPicPr>
            <a:picLocks noChangeAspect="1"/>
          </p:cNvPicPr>
          <p:nvPr/>
        </p:nvPicPr>
        <p:blipFill rotWithShape="1">
          <a:blip r:embed="rId3"/>
          <a:srcRect l="2271" r="1786"/>
          <a:stretch/>
        </p:blipFill>
        <p:spPr>
          <a:xfrm>
            <a:off x="-17221" y="752015"/>
            <a:ext cx="6101389" cy="6112387"/>
          </a:xfrm>
          <a:prstGeom prst="rect">
            <a:avLst/>
          </a:prstGeom>
        </p:spPr>
      </p:pic>
      <p:sp>
        <p:nvSpPr>
          <p:cNvPr id="14" name="Rechthoek 13">
            <a:extLst>
              <a:ext uri="{FF2B5EF4-FFF2-40B4-BE49-F238E27FC236}">
                <a16:creationId xmlns:a16="http://schemas.microsoft.com/office/drawing/2014/main" id="{3881E4DC-5E29-194C-A029-87BA64826AE5}"/>
              </a:ext>
            </a:extLst>
          </p:cNvPr>
          <p:cNvSpPr/>
          <p:nvPr/>
        </p:nvSpPr>
        <p:spPr>
          <a:xfrm>
            <a:off x="23070" y="745613"/>
            <a:ext cx="1564235" cy="461665"/>
          </a:xfrm>
          <a:prstGeom prst="rect">
            <a:avLst/>
          </a:prstGeom>
          <a:solidFill>
            <a:schemeClr val="accent1"/>
          </a:solidFill>
        </p:spPr>
        <p:txBody>
          <a:bodyPr wrap="square">
            <a:spAutoFit/>
          </a:bodyPr>
          <a:lstStyle/>
          <a:p>
            <a:r>
              <a:rPr lang="nl-NL" sz="2400" dirty="0">
                <a:solidFill>
                  <a:schemeClr val="bg1"/>
                </a:solidFill>
              </a:rPr>
              <a:t>Spiraalduik</a:t>
            </a:r>
          </a:p>
        </p:txBody>
      </p:sp>
      <p:sp>
        <p:nvSpPr>
          <p:cNvPr id="15" name="Tekstvak 14">
            <a:extLst>
              <a:ext uri="{FF2B5EF4-FFF2-40B4-BE49-F238E27FC236}">
                <a16:creationId xmlns:a16="http://schemas.microsoft.com/office/drawing/2014/main" id="{E8B709C4-5DD5-5949-8E09-96C89D25568E}"/>
              </a:ext>
            </a:extLst>
          </p:cNvPr>
          <p:cNvSpPr txBox="1"/>
          <p:nvPr/>
        </p:nvSpPr>
        <p:spPr>
          <a:xfrm>
            <a:off x="5177099" y="728663"/>
            <a:ext cx="3921172" cy="4893647"/>
          </a:xfrm>
          <a:prstGeom prst="rect">
            <a:avLst/>
          </a:prstGeom>
          <a:solidFill>
            <a:schemeClr val="tx2">
              <a:lumMod val="20000"/>
              <a:lumOff val="80000"/>
            </a:schemeClr>
          </a:solidFill>
        </p:spPr>
        <p:txBody>
          <a:bodyPr wrap="square" rtlCol="0">
            <a:spAutoFit/>
          </a:bodyPr>
          <a:lstStyle/>
          <a:p>
            <a:pPr>
              <a:buClr>
                <a:srgbClr val="FF0000"/>
              </a:buClr>
            </a:pPr>
            <a:r>
              <a:rPr lang="nl-NL" sz="2400" dirty="0">
                <a:highlight>
                  <a:srgbClr val="C0C0C0"/>
                </a:highlight>
              </a:rPr>
              <a:t>Herstel uit spiraalduik:</a:t>
            </a:r>
          </a:p>
          <a:p>
            <a:pPr marL="342900" indent="-342900">
              <a:buClr>
                <a:srgbClr val="FF0000"/>
              </a:buClr>
              <a:buFont typeface="Wingdings" pitchFamily="2" charset="2"/>
              <a:buChar char="Ø"/>
            </a:pPr>
            <a:r>
              <a:rPr lang="nl-NL" sz="2400" dirty="0"/>
              <a:t>Met de stuurknuppel horizontaal rollen en vervolgens rustig de neus op de horizon trekken (snelheid in hoogte omzetten)  </a:t>
            </a:r>
          </a:p>
          <a:p>
            <a:pPr marL="342900" indent="-342900">
              <a:buClr>
                <a:srgbClr val="FF0000"/>
              </a:buClr>
              <a:buFont typeface="Wingdings" pitchFamily="2" charset="2"/>
              <a:buChar char="Ø"/>
            </a:pPr>
            <a:r>
              <a:rPr lang="nl-NL" sz="2400" dirty="0"/>
              <a:t>Wanneer de snelheid te hoog oploopt (al bij 90% van de maximum snelheid) </a:t>
            </a:r>
            <a:r>
              <a:rPr lang="nl-NL" sz="2400" dirty="0">
                <a:solidFill>
                  <a:srgbClr val="FF0000"/>
                </a:solidFill>
              </a:rPr>
              <a:t>beheerst de remkleppen openen </a:t>
            </a:r>
            <a:r>
              <a:rPr lang="nl-NL" sz="2400" dirty="0"/>
              <a:t>(lees wat hierover in het handboek staat).. </a:t>
            </a:r>
          </a:p>
        </p:txBody>
      </p:sp>
    </p:spTree>
    <p:extLst>
      <p:ext uri="{BB962C8B-B14F-4D97-AF65-F5344CB8AC3E}">
        <p14:creationId xmlns:p14="http://schemas.microsoft.com/office/powerpoint/2010/main" val="227836282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7" name="Tekstvak 6">
            <a:extLst>
              <a:ext uri="{FF2B5EF4-FFF2-40B4-BE49-F238E27FC236}">
                <a16:creationId xmlns:a16="http://schemas.microsoft.com/office/drawing/2014/main" id="{D4AB2C51-7EBB-104D-8452-5D2D06C1CF86}"/>
              </a:ext>
            </a:extLst>
          </p:cNvPr>
          <p:cNvSpPr txBox="1"/>
          <p:nvPr/>
        </p:nvSpPr>
        <p:spPr>
          <a:xfrm>
            <a:off x="3601747" y="620688"/>
            <a:ext cx="5408622" cy="6370975"/>
          </a:xfrm>
          <a:prstGeom prst="rect">
            <a:avLst/>
          </a:prstGeom>
          <a:noFill/>
        </p:spPr>
        <p:txBody>
          <a:bodyPr wrap="square" rtlCol="0">
            <a:spAutoFit/>
          </a:bodyPr>
          <a:lstStyle/>
          <a:p>
            <a:pPr>
              <a:buClr>
                <a:srgbClr val="FF0000"/>
              </a:buClr>
            </a:pPr>
            <a:r>
              <a:rPr lang="nl-NL" sz="2400" dirty="0"/>
              <a:t>In een tolvlucht brengen </a:t>
            </a:r>
          </a:p>
          <a:p>
            <a:pPr marL="342900" indent="-342900">
              <a:buClr>
                <a:srgbClr val="FF0000"/>
              </a:buClr>
              <a:buFont typeface="Wingdings" pitchFamily="2" charset="2"/>
              <a:buChar char="Ø"/>
            </a:pPr>
            <a:r>
              <a:rPr lang="nl-NL" sz="2400" dirty="0"/>
              <a:t>Eerst de </a:t>
            </a:r>
            <a:r>
              <a:rPr lang="nl-NL" sz="2400" dirty="0">
                <a:solidFill>
                  <a:srgbClr val="FF0000"/>
                </a:solidFill>
              </a:rPr>
              <a:t>veiligheidsprocedure</a:t>
            </a:r>
            <a:r>
              <a:rPr lang="nl-NL" sz="2400" dirty="0"/>
              <a:t>. </a:t>
            </a:r>
          </a:p>
          <a:p>
            <a:pPr marL="342900" indent="-342900">
              <a:buClr>
                <a:srgbClr val="FF0000"/>
              </a:buClr>
              <a:buFont typeface="Wingdings" pitchFamily="2" charset="2"/>
              <a:buChar char="Ø"/>
            </a:pPr>
            <a:endParaRPr lang="nl-NL" sz="2400" dirty="0"/>
          </a:p>
          <a:p>
            <a:pPr>
              <a:buClr>
                <a:srgbClr val="FF0000"/>
              </a:buClr>
            </a:pPr>
            <a:r>
              <a:rPr lang="nl-NL" sz="2400" dirty="0"/>
              <a:t>Binnen: </a:t>
            </a:r>
          </a:p>
          <a:p>
            <a:pPr marL="342900" indent="-342900">
              <a:buClr>
                <a:srgbClr val="FF0000"/>
              </a:buClr>
              <a:buFont typeface="Wingdings" pitchFamily="2" charset="2"/>
              <a:buChar char="Ø"/>
            </a:pPr>
            <a:r>
              <a:rPr lang="nl-NL" sz="2400" dirty="0"/>
              <a:t>geen losse voorwerpen  </a:t>
            </a:r>
          </a:p>
          <a:p>
            <a:pPr marL="342900" indent="-342900">
              <a:buClr>
                <a:srgbClr val="FF0000"/>
              </a:buClr>
              <a:buFont typeface="Wingdings" pitchFamily="2" charset="2"/>
              <a:buChar char="Ø"/>
            </a:pPr>
            <a:r>
              <a:rPr lang="nl-NL" sz="2400" dirty="0"/>
              <a:t>riemen goed vast </a:t>
            </a:r>
          </a:p>
          <a:p>
            <a:pPr marL="342900" indent="-342900">
              <a:buClr>
                <a:srgbClr val="FF0000"/>
              </a:buClr>
              <a:buFont typeface="Wingdings" pitchFamily="2" charset="2"/>
              <a:buChar char="Ø"/>
            </a:pPr>
            <a:r>
              <a:rPr lang="nl-NL" sz="2400" dirty="0"/>
              <a:t>kleppen gelocked en de trim op normale vliegsnelheid.  </a:t>
            </a:r>
          </a:p>
          <a:p>
            <a:pPr marL="342900" indent="-342900">
              <a:buClr>
                <a:srgbClr val="FF0000"/>
              </a:buClr>
              <a:buFont typeface="Wingdings" pitchFamily="2" charset="2"/>
              <a:buChar char="Ø"/>
            </a:pPr>
            <a:endParaRPr lang="nl-NL" sz="2400" dirty="0"/>
          </a:p>
          <a:p>
            <a:pPr>
              <a:buClr>
                <a:srgbClr val="FF0000"/>
              </a:buClr>
            </a:pPr>
            <a:r>
              <a:rPr lang="nl-NL" sz="2400" dirty="0"/>
              <a:t>Buiten: </a:t>
            </a:r>
          </a:p>
          <a:p>
            <a:pPr marL="342900" indent="-342900">
              <a:buClr>
                <a:srgbClr val="FF0000"/>
              </a:buClr>
              <a:buFont typeface="Wingdings" pitchFamily="2" charset="2"/>
              <a:buChar char="Ø"/>
            </a:pPr>
            <a:r>
              <a:rPr lang="nl-NL" sz="2400" dirty="0"/>
              <a:t>een linker- en een rechterbocht, geen vliegtuigen onder je.  </a:t>
            </a:r>
          </a:p>
          <a:p>
            <a:pPr marL="342900" indent="-342900">
              <a:buClr>
                <a:srgbClr val="FF0000"/>
              </a:buClr>
              <a:buFont typeface="Wingdings" pitchFamily="2" charset="2"/>
              <a:buChar char="Ø"/>
            </a:pPr>
            <a:r>
              <a:rPr lang="nl-NL" sz="2400" dirty="0"/>
              <a:t>zorg voor voldoende hoogte, ée1n draai 80 m, </a:t>
            </a:r>
            <a:r>
              <a:rPr lang="nl-NL" sz="2400" dirty="0">
                <a:solidFill>
                  <a:srgbClr val="FF0000"/>
                </a:solidFill>
              </a:rPr>
              <a:t>boven 450 m er uit</a:t>
            </a:r>
            <a:r>
              <a:rPr lang="nl-NL" sz="2400" dirty="0"/>
              <a:t>.</a:t>
            </a:r>
          </a:p>
          <a:p>
            <a:pPr marL="342900" indent="-342900">
              <a:buClr>
                <a:srgbClr val="FF0000"/>
              </a:buClr>
              <a:buFont typeface="Wingdings" pitchFamily="2" charset="2"/>
              <a:buChar char="Ø"/>
            </a:pPr>
            <a:r>
              <a:rPr lang="nl-NL" sz="2400" dirty="0"/>
              <a:t>neem een oriëntatiepunt  </a:t>
            </a:r>
          </a:p>
          <a:p>
            <a:pPr marL="342900" indent="-342900">
              <a:buClr>
                <a:srgbClr val="FF0000"/>
              </a:buClr>
              <a:buFont typeface="Wingdings" pitchFamily="2" charset="2"/>
              <a:buChar char="Ø"/>
            </a:pPr>
            <a:r>
              <a:rPr lang="nl-NL" sz="2400" dirty="0"/>
              <a:t>niet boven mensenmassa of bebouwde kom.  </a:t>
            </a:r>
          </a:p>
        </p:txBody>
      </p:sp>
      <p:pic>
        <p:nvPicPr>
          <p:cNvPr id="2" name="Afbeelding 1">
            <a:extLst>
              <a:ext uri="{FF2B5EF4-FFF2-40B4-BE49-F238E27FC236}">
                <a16:creationId xmlns:a16="http://schemas.microsoft.com/office/drawing/2014/main" id="{AFA98538-2BDD-4646-AD17-E691AC2862F4}"/>
              </a:ext>
            </a:extLst>
          </p:cNvPr>
          <p:cNvPicPr>
            <a:picLocks noChangeAspect="1"/>
          </p:cNvPicPr>
          <p:nvPr/>
        </p:nvPicPr>
        <p:blipFill rotWithShape="1">
          <a:blip r:embed="rId3"/>
          <a:srcRect l="14212" t="6433" r="20285" b="5191"/>
          <a:stretch/>
        </p:blipFill>
        <p:spPr>
          <a:xfrm>
            <a:off x="20581" y="687126"/>
            <a:ext cx="3518384" cy="6148692"/>
          </a:xfrm>
          <a:prstGeom prst="rect">
            <a:avLst/>
          </a:prstGeom>
        </p:spPr>
      </p:pic>
      <p:sp>
        <p:nvSpPr>
          <p:cNvPr id="11" name="Rechthoek 10">
            <a:extLst>
              <a:ext uri="{FF2B5EF4-FFF2-40B4-BE49-F238E27FC236}">
                <a16:creationId xmlns:a16="http://schemas.microsoft.com/office/drawing/2014/main" id="{9727754E-0923-4848-9C16-3251B8766AA4}"/>
              </a:ext>
            </a:extLst>
          </p:cNvPr>
          <p:cNvSpPr/>
          <p:nvPr/>
        </p:nvSpPr>
        <p:spPr>
          <a:xfrm>
            <a:off x="16045" y="697175"/>
            <a:ext cx="1387604" cy="461665"/>
          </a:xfrm>
          <a:prstGeom prst="rect">
            <a:avLst/>
          </a:prstGeom>
          <a:solidFill>
            <a:schemeClr val="accent1"/>
          </a:solidFill>
        </p:spPr>
        <p:txBody>
          <a:bodyPr wrap="square">
            <a:spAutoFit/>
          </a:bodyPr>
          <a:lstStyle/>
          <a:p>
            <a:r>
              <a:rPr lang="nl-NL" sz="2400" dirty="0">
                <a:solidFill>
                  <a:schemeClr val="bg1"/>
                </a:solidFill>
              </a:rPr>
              <a:t>Tolvlucht </a:t>
            </a:r>
          </a:p>
        </p:txBody>
      </p:sp>
    </p:spTree>
    <p:extLst>
      <p:ext uri="{BB962C8B-B14F-4D97-AF65-F5344CB8AC3E}">
        <p14:creationId xmlns:p14="http://schemas.microsoft.com/office/powerpoint/2010/main" val="28256699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7" name="Tekstvak 6">
            <a:extLst>
              <a:ext uri="{FF2B5EF4-FFF2-40B4-BE49-F238E27FC236}">
                <a16:creationId xmlns:a16="http://schemas.microsoft.com/office/drawing/2014/main" id="{D4AB2C51-7EBB-104D-8452-5D2D06C1CF86}"/>
              </a:ext>
            </a:extLst>
          </p:cNvPr>
          <p:cNvSpPr txBox="1"/>
          <p:nvPr/>
        </p:nvSpPr>
        <p:spPr>
          <a:xfrm>
            <a:off x="3970304" y="689098"/>
            <a:ext cx="5140468" cy="6247864"/>
          </a:xfrm>
          <a:prstGeom prst="rect">
            <a:avLst/>
          </a:prstGeom>
          <a:noFill/>
        </p:spPr>
        <p:txBody>
          <a:bodyPr wrap="square" rtlCol="0">
            <a:spAutoFit/>
          </a:bodyPr>
          <a:lstStyle/>
          <a:p>
            <a:pPr marL="457200" indent="-457200">
              <a:buClr>
                <a:srgbClr val="FF0000"/>
              </a:buClr>
              <a:buFont typeface="+mj-lt"/>
              <a:buAutoNum type="arabicPeriod"/>
            </a:pPr>
            <a:r>
              <a:rPr lang="nl-NL" sz="2000" dirty="0"/>
              <a:t>Ga steeds langzamer vliegen;</a:t>
            </a:r>
          </a:p>
          <a:p>
            <a:pPr marL="457200" indent="-457200">
              <a:buClr>
                <a:srgbClr val="FF0000"/>
              </a:buClr>
              <a:buFont typeface="+mj-lt"/>
              <a:buAutoNum type="arabicPeriod"/>
            </a:pPr>
            <a:r>
              <a:rPr lang="nl-NL" sz="2000" dirty="0"/>
              <a:t>Zet vlak voor de overtrek met vol voeten een bocht in, terwijl je de vleugel met het rolroer horizontaal probeert te houden (een schuivende bocht). </a:t>
            </a:r>
          </a:p>
          <a:p>
            <a:pPr marL="457200" indent="-457200">
              <a:buClr>
                <a:srgbClr val="FF0000"/>
              </a:buClr>
              <a:buFont typeface="+mj-lt"/>
              <a:buAutoNum type="arabicPeriod"/>
            </a:pPr>
            <a:r>
              <a:rPr lang="nl-NL" sz="2000" dirty="0"/>
              <a:t>Zodra deze binnenste vleugel wegzakt, doe je het rolroer volledig ‘tegen’ (proberen om de wegzakkende vleugel weer horizontaal te trekken). Het naar beneden geslagen rolroer veroorzaakt een volledige overtrek van de vleugel. </a:t>
            </a:r>
          </a:p>
          <a:p>
            <a:pPr marL="457200" indent="-457200">
              <a:buClr>
                <a:srgbClr val="FF0000"/>
              </a:buClr>
              <a:buFont typeface="+mj-lt"/>
              <a:buAutoNum type="arabicPeriod"/>
            </a:pPr>
            <a:r>
              <a:rPr lang="nl-NL" sz="2000" dirty="0"/>
              <a:t>De vleugel valt verder weg en de weerstand van deze vleugel neemt verder toe, waardoor de draaiing begint. </a:t>
            </a:r>
          </a:p>
          <a:p>
            <a:pPr marL="457200" indent="-457200">
              <a:buClr>
                <a:srgbClr val="FF0000"/>
              </a:buClr>
              <a:buFont typeface="+mj-lt"/>
              <a:buAutoNum type="arabicPeriod"/>
            </a:pPr>
            <a:r>
              <a:rPr lang="nl-NL" sz="2000" dirty="0"/>
              <a:t>De neus wijst steil naar beneden en de grond lijkt onder de neus te draaien. Je krijgt het gevoel ongeremd draaiend omlaag te vallen. Bij voldoende hoogte is deze situatie ongevaarlijk en goed te beëindigen. </a:t>
            </a:r>
          </a:p>
        </p:txBody>
      </p:sp>
      <p:pic>
        <p:nvPicPr>
          <p:cNvPr id="10" name="Afbeelding 9">
            <a:extLst>
              <a:ext uri="{FF2B5EF4-FFF2-40B4-BE49-F238E27FC236}">
                <a16:creationId xmlns:a16="http://schemas.microsoft.com/office/drawing/2014/main" id="{ABC121AE-10F2-8443-9F8D-6A742713FAF6}"/>
              </a:ext>
            </a:extLst>
          </p:cNvPr>
          <p:cNvPicPr>
            <a:picLocks noChangeAspect="1"/>
          </p:cNvPicPr>
          <p:nvPr/>
        </p:nvPicPr>
        <p:blipFill>
          <a:blip r:embed="rId3"/>
          <a:stretch>
            <a:fillRect/>
          </a:stretch>
        </p:blipFill>
        <p:spPr>
          <a:xfrm>
            <a:off x="1" y="763612"/>
            <a:ext cx="3970303" cy="6094387"/>
          </a:xfrm>
          <a:prstGeom prst="rect">
            <a:avLst/>
          </a:prstGeom>
        </p:spPr>
      </p:pic>
      <p:sp>
        <p:nvSpPr>
          <p:cNvPr id="11" name="Rechthoek 10">
            <a:extLst>
              <a:ext uri="{FF2B5EF4-FFF2-40B4-BE49-F238E27FC236}">
                <a16:creationId xmlns:a16="http://schemas.microsoft.com/office/drawing/2014/main" id="{24F1FDCF-15A2-9C4D-93D6-B6AC6159AEFD}"/>
              </a:ext>
            </a:extLst>
          </p:cNvPr>
          <p:cNvSpPr/>
          <p:nvPr/>
        </p:nvSpPr>
        <p:spPr>
          <a:xfrm>
            <a:off x="2675321" y="728663"/>
            <a:ext cx="1294983" cy="1200329"/>
          </a:xfrm>
          <a:prstGeom prst="rect">
            <a:avLst/>
          </a:prstGeom>
          <a:solidFill>
            <a:schemeClr val="accent1"/>
          </a:solidFill>
        </p:spPr>
        <p:txBody>
          <a:bodyPr wrap="square">
            <a:spAutoFit/>
          </a:bodyPr>
          <a:lstStyle/>
          <a:p>
            <a:r>
              <a:rPr lang="nl-NL" sz="2400" dirty="0">
                <a:solidFill>
                  <a:schemeClr val="bg1"/>
                </a:solidFill>
              </a:rPr>
              <a:t>In een tolvlucht brengen </a:t>
            </a:r>
          </a:p>
        </p:txBody>
      </p:sp>
    </p:spTree>
    <p:extLst>
      <p:ext uri="{BB962C8B-B14F-4D97-AF65-F5344CB8AC3E}">
        <p14:creationId xmlns:p14="http://schemas.microsoft.com/office/powerpoint/2010/main" val="13060766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7" name="Tekstvak 6">
            <a:extLst>
              <a:ext uri="{FF2B5EF4-FFF2-40B4-BE49-F238E27FC236}">
                <a16:creationId xmlns:a16="http://schemas.microsoft.com/office/drawing/2014/main" id="{D4AB2C51-7EBB-104D-8452-5D2D06C1CF86}"/>
              </a:ext>
            </a:extLst>
          </p:cNvPr>
          <p:cNvSpPr txBox="1"/>
          <p:nvPr/>
        </p:nvSpPr>
        <p:spPr>
          <a:xfrm>
            <a:off x="3970304" y="689098"/>
            <a:ext cx="5140468" cy="3816429"/>
          </a:xfrm>
          <a:prstGeom prst="rect">
            <a:avLst/>
          </a:prstGeom>
          <a:noFill/>
        </p:spPr>
        <p:txBody>
          <a:bodyPr wrap="square" rtlCol="0">
            <a:spAutoFit/>
          </a:bodyPr>
          <a:lstStyle/>
          <a:p>
            <a:pPr marL="342900" indent="-342900">
              <a:buClr>
                <a:srgbClr val="FF0000"/>
              </a:buClr>
              <a:buFont typeface="Arial" panose="020B0604020202020204" pitchFamily="34" charset="0"/>
              <a:buChar char="•"/>
            </a:pPr>
            <a:r>
              <a:rPr lang="nl-NL" sz="2200" dirty="0">
                <a:solidFill>
                  <a:srgbClr val="FF0000"/>
                </a:solidFill>
              </a:rPr>
              <a:t>6. Richtingsroer tegen </a:t>
            </a:r>
            <a:r>
              <a:rPr lang="nl-NL" sz="2200" dirty="0"/>
              <a:t>de draairichting in volledig intrappen;</a:t>
            </a:r>
          </a:p>
          <a:p>
            <a:pPr marL="342900" indent="-342900">
              <a:buClr>
                <a:srgbClr val="FF0000"/>
              </a:buClr>
              <a:buFont typeface="Arial" panose="020B0604020202020204" pitchFamily="34" charset="0"/>
              <a:buChar char="•"/>
            </a:pPr>
            <a:endParaRPr lang="nl-NL" sz="2200" dirty="0"/>
          </a:p>
          <a:p>
            <a:pPr marL="342900" indent="-342900">
              <a:buClr>
                <a:srgbClr val="FF0000"/>
              </a:buClr>
              <a:buFont typeface="Arial" panose="020B0604020202020204" pitchFamily="34" charset="0"/>
              <a:buChar char="•"/>
            </a:pPr>
            <a:r>
              <a:rPr lang="nl-NL" sz="2200" dirty="0">
                <a:solidFill>
                  <a:srgbClr val="FF0000"/>
                </a:solidFill>
              </a:rPr>
              <a:t>7. </a:t>
            </a:r>
            <a:r>
              <a:rPr lang="nl-NL" sz="2200" dirty="0"/>
              <a:t>het </a:t>
            </a:r>
            <a:r>
              <a:rPr lang="nl-NL" sz="2200" dirty="0">
                <a:solidFill>
                  <a:srgbClr val="FF0000"/>
                </a:solidFill>
              </a:rPr>
              <a:t>hoogteroer naar voren en in de neutraalstand </a:t>
            </a:r>
            <a:r>
              <a:rPr lang="nl-NL" sz="2200" dirty="0"/>
              <a:t>houden;</a:t>
            </a:r>
          </a:p>
          <a:p>
            <a:pPr marL="342900" indent="-342900">
              <a:buClr>
                <a:srgbClr val="FF0000"/>
              </a:buClr>
              <a:buFont typeface="Arial" panose="020B0604020202020204" pitchFamily="34" charset="0"/>
              <a:buChar char="•"/>
            </a:pPr>
            <a:endParaRPr lang="nl-NL" sz="2200" dirty="0"/>
          </a:p>
          <a:p>
            <a:pPr marL="342900" indent="-342900">
              <a:buClr>
                <a:srgbClr val="FF0000"/>
              </a:buClr>
              <a:buFont typeface="Arial" panose="020B0604020202020204" pitchFamily="34" charset="0"/>
              <a:buChar char="•"/>
            </a:pPr>
            <a:r>
              <a:rPr lang="nl-NL" sz="2200" dirty="0">
                <a:solidFill>
                  <a:srgbClr val="FF0000"/>
                </a:solidFill>
              </a:rPr>
              <a:t> 8. </a:t>
            </a:r>
            <a:r>
              <a:rPr lang="nl-NL" sz="2200" dirty="0"/>
              <a:t>het rolroer neutraal houden;</a:t>
            </a:r>
          </a:p>
          <a:p>
            <a:pPr marL="342900" indent="-342900">
              <a:buClr>
                <a:srgbClr val="FF0000"/>
              </a:buClr>
              <a:buFont typeface="Arial" panose="020B0604020202020204" pitchFamily="34" charset="0"/>
              <a:buChar char="•"/>
            </a:pPr>
            <a:endParaRPr lang="nl-NL" sz="2200" dirty="0"/>
          </a:p>
          <a:p>
            <a:pPr marL="342900" indent="-342900">
              <a:buClr>
                <a:srgbClr val="FF0000"/>
              </a:buClr>
              <a:buFont typeface="Arial" panose="020B0604020202020204" pitchFamily="34" charset="0"/>
              <a:buChar char="•"/>
            </a:pPr>
            <a:r>
              <a:rPr lang="nl-NL" sz="2200" dirty="0">
                <a:solidFill>
                  <a:srgbClr val="FF0000"/>
                </a:solidFill>
              </a:rPr>
              <a:t> 9. </a:t>
            </a:r>
            <a:r>
              <a:rPr lang="nl-NL" sz="2200" dirty="0"/>
              <a:t>zodra het draaien stopt het richtingsroer neutraal zetten en beheerst uit de duikvlucht optrekken.</a:t>
            </a:r>
          </a:p>
        </p:txBody>
      </p:sp>
      <p:pic>
        <p:nvPicPr>
          <p:cNvPr id="10" name="Afbeelding 9">
            <a:extLst>
              <a:ext uri="{FF2B5EF4-FFF2-40B4-BE49-F238E27FC236}">
                <a16:creationId xmlns:a16="http://schemas.microsoft.com/office/drawing/2014/main" id="{ABC121AE-10F2-8443-9F8D-6A742713FAF6}"/>
              </a:ext>
            </a:extLst>
          </p:cNvPr>
          <p:cNvPicPr>
            <a:picLocks noChangeAspect="1"/>
          </p:cNvPicPr>
          <p:nvPr/>
        </p:nvPicPr>
        <p:blipFill>
          <a:blip r:embed="rId3"/>
          <a:stretch>
            <a:fillRect/>
          </a:stretch>
        </p:blipFill>
        <p:spPr>
          <a:xfrm>
            <a:off x="1" y="763612"/>
            <a:ext cx="3970303" cy="6094387"/>
          </a:xfrm>
          <a:prstGeom prst="rect">
            <a:avLst/>
          </a:prstGeom>
        </p:spPr>
      </p:pic>
      <p:sp>
        <p:nvSpPr>
          <p:cNvPr id="11" name="Rechthoek 10">
            <a:extLst>
              <a:ext uri="{FF2B5EF4-FFF2-40B4-BE49-F238E27FC236}">
                <a16:creationId xmlns:a16="http://schemas.microsoft.com/office/drawing/2014/main" id="{24F1FDCF-15A2-9C4D-93D6-B6AC6159AEFD}"/>
              </a:ext>
            </a:extLst>
          </p:cNvPr>
          <p:cNvSpPr/>
          <p:nvPr/>
        </p:nvSpPr>
        <p:spPr>
          <a:xfrm>
            <a:off x="2675321" y="728663"/>
            <a:ext cx="1294983" cy="1200329"/>
          </a:xfrm>
          <a:prstGeom prst="rect">
            <a:avLst/>
          </a:prstGeom>
          <a:solidFill>
            <a:schemeClr val="accent1"/>
          </a:solidFill>
        </p:spPr>
        <p:txBody>
          <a:bodyPr wrap="square">
            <a:spAutoFit/>
          </a:bodyPr>
          <a:lstStyle/>
          <a:p>
            <a:r>
              <a:rPr lang="nl-NL" sz="2400" dirty="0">
                <a:solidFill>
                  <a:schemeClr val="bg1"/>
                </a:solidFill>
              </a:rPr>
              <a:t>Uit een tolvlucht halen </a:t>
            </a:r>
          </a:p>
        </p:txBody>
      </p:sp>
      <p:sp>
        <p:nvSpPr>
          <p:cNvPr id="2" name="Tekstvak 1">
            <a:extLst>
              <a:ext uri="{FF2B5EF4-FFF2-40B4-BE49-F238E27FC236}">
                <a16:creationId xmlns:a16="http://schemas.microsoft.com/office/drawing/2014/main" id="{65A19304-AEA6-CE42-9997-C3A27AE12318}"/>
              </a:ext>
            </a:extLst>
          </p:cNvPr>
          <p:cNvSpPr txBox="1"/>
          <p:nvPr/>
        </p:nvSpPr>
        <p:spPr>
          <a:xfrm>
            <a:off x="3969307" y="5030612"/>
            <a:ext cx="5138200" cy="1785104"/>
          </a:xfrm>
          <a:prstGeom prst="rect">
            <a:avLst/>
          </a:prstGeom>
          <a:noFill/>
        </p:spPr>
        <p:txBody>
          <a:bodyPr wrap="square" rtlCol="0">
            <a:spAutoFit/>
          </a:bodyPr>
          <a:lstStyle/>
          <a:p>
            <a:pPr marL="342900" indent="-342900">
              <a:buClr>
                <a:srgbClr val="FF0000"/>
              </a:buClr>
              <a:buFont typeface="Wingdings" pitchFamily="2" charset="2"/>
              <a:buChar char="Ø"/>
            </a:pPr>
            <a:r>
              <a:rPr lang="nl-NL" sz="2200" dirty="0"/>
              <a:t>Dit is de standaardmethode. Lees, voor je de oefening tolvlucht in een voor jou onbekend zweefvliegtuig doet, altijd eerst wat daarover in het </a:t>
            </a:r>
            <a:r>
              <a:rPr lang="nl-NL" sz="2200" dirty="0">
                <a:solidFill>
                  <a:srgbClr val="FF0000"/>
                </a:solidFill>
              </a:rPr>
              <a:t>vlieghandboek</a:t>
            </a:r>
            <a:r>
              <a:rPr lang="nl-NL" sz="2200" dirty="0"/>
              <a:t> van het vliegtuig staat.</a:t>
            </a:r>
          </a:p>
        </p:txBody>
      </p:sp>
    </p:spTree>
    <p:extLst>
      <p:ext uri="{BB962C8B-B14F-4D97-AF65-F5344CB8AC3E}">
        <p14:creationId xmlns:p14="http://schemas.microsoft.com/office/powerpoint/2010/main" val="190720174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675358" y="450314"/>
            <a:ext cx="4484687" cy="579437"/>
          </a:xfrm>
          <a:prstGeom prst="rect">
            <a:avLst/>
          </a:prstGeom>
          <a:noFill/>
          <a:ln w="9525">
            <a:noFill/>
            <a:miter lim="800000"/>
            <a:headEnd/>
            <a:tailEnd/>
          </a:ln>
        </p:spPr>
        <p:txBody>
          <a:bodyPr>
            <a:spAutoFit/>
          </a:bodyPr>
          <a:lstStyle/>
          <a:p>
            <a:r>
              <a:rPr lang="nl-NL"/>
              <a:t> </a:t>
            </a:r>
          </a:p>
        </p:txBody>
      </p:sp>
      <p:sp>
        <p:nvSpPr>
          <p:cNvPr id="16" name="Tekstvak 15">
            <a:extLst>
              <a:ext uri="{FF2B5EF4-FFF2-40B4-BE49-F238E27FC236}">
                <a16:creationId xmlns:a16="http://schemas.microsoft.com/office/drawing/2014/main" id="{8E690C44-4988-364A-A251-706AF93DD7FD}"/>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sp>
        <p:nvSpPr>
          <p:cNvPr id="12" name="Rechthoek 11">
            <a:extLst>
              <a:ext uri="{FF2B5EF4-FFF2-40B4-BE49-F238E27FC236}">
                <a16:creationId xmlns:a16="http://schemas.microsoft.com/office/drawing/2014/main" id="{51A51051-19B6-C648-8836-CBACB77532A1}"/>
              </a:ext>
            </a:extLst>
          </p:cNvPr>
          <p:cNvSpPr/>
          <p:nvPr/>
        </p:nvSpPr>
        <p:spPr>
          <a:xfrm>
            <a:off x="16044" y="697175"/>
            <a:ext cx="3555341" cy="461665"/>
          </a:xfrm>
          <a:prstGeom prst="rect">
            <a:avLst/>
          </a:prstGeom>
          <a:solidFill>
            <a:schemeClr val="accent1"/>
          </a:solidFill>
        </p:spPr>
        <p:txBody>
          <a:bodyPr wrap="square">
            <a:spAutoFit/>
          </a:bodyPr>
          <a:lstStyle/>
          <a:p>
            <a:r>
              <a:rPr lang="nl-NL" sz="2400" dirty="0">
                <a:solidFill>
                  <a:schemeClr val="bg1"/>
                </a:solidFill>
              </a:rPr>
              <a:t>Slipvlucht en sliplanding</a:t>
            </a:r>
          </a:p>
        </p:txBody>
      </p:sp>
      <p:sp>
        <p:nvSpPr>
          <p:cNvPr id="7" name="Tekstvak 6">
            <a:extLst>
              <a:ext uri="{FF2B5EF4-FFF2-40B4-BE49-F238E27FC236}">
                <a16:creationId xmlns:a16="http://schemas.microsoft.com/office/drawing/2014/main" id="{D4AB2C51-7EBB-104D-8452-5D2D06C1CF86}"/>
              </a:ext>
            </a:extLst>
          </p:cNvPr>
          <p:cNvSpPr txBox="1"/>
          <p:nvPr/>
        </p:nvSpPr>
        <p:spPr>
          <a:xfrm>
            <a:off x="3595295" y="710161"/>
            <a:ext cx="5692991" cy="6001643"/>
          </a:xfrm>
          <a:prstGeom prst="rect">
            <a:avLst/>
          </a:prstGeom>
          <a:noFill/>
        </p:spPr>
        <p:txBody>
          <a:bodyPr wrap="square" rtlCol="0">
            <a:spAutoFit/>
          </a:bodyPr>
          <a:lstStyle/>
          <a:p>
            <a:pPr marL="342900" indent="-342900">
              <a:buClr>
                <a:srgbClr val="FF0000"/>
              </a:buClr>
              <a:buFont typeface="Wingdings" pitchFamily="2" charset="2"/>
              <a:buChar char="Ø"/>
            </a:pPr>
            <a:r>
              <a:rPr lang="nl-NL" sz="2400" dirty="0"/>
              <a:t>Op deze afbeelding is de lift is vrijwel gelijk aan het gewicht (L ≈ G). Het vliegtuig wordt recht aangestroomd.</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Op de tweede afbeelding wordt met dwarshelling naar links gevlogen en met het voetenstuur naar rechts (gekruiste roeren) </a:t>
            </a:r>
            <a:r>
              <a:rPr lang="nl-NL" sz="2400" dirty="0">
                <a:solidFill>
                  <a:srgbClr val="FF0000"/>
                </a:solidFill>
              </a:rPr>
              <a:t>=&gt;</a:t>
            </a:r>
            <a:r>
              <a:rPr lang="nl-NL" sz="2400" dirty="0"/>
              <a:t> </a:t>
            </a:r>
            <a:r>
              <a:rPr lang="nl-NL" sz="2400" dirty="0">
                <a:solidFill>
                  <a:srgbClr val="FF0000"/>
                </a:solidFill>
              </a:rPr>
              <a:t>het vliegtuig glijdt </a:t>
            </a:r>
            <a:r>
              <a:rPr lang="nl-NL" sz="2400" dirty="0"/>
              <a:t>door de zijwaartse component van het gewicht G</a:t>
            </a:r>
            <a:r>
              <a:rPr lang="nl-NL" sz="2400" baseline="-25000" dirty="0"/>
              <a:t>1</a:t>
            </a:r>
            <a:r>
              <a:rPr lang="nl-NL" sz="2400" dirty="0"/>
              <a:t>, </a:t>
            </a:r>
            <a:r>
              <a:rPr lang="nl-NL" sz="2400" dirty="0">
                <a:solidFill>
                  <a:srgbClr val="FF0000"/>
                </a:solidFill>
              </a:rPr>
              <a:t>in de richting van de lage vleugel</a:t>
            </a:r>
            <a:r>
              <a:rPr lang="nl-NL" sz="2400" dirty="0"/>
              <a:t>. </a:t>
            </a:r>
          </a:p>
          <a:p>
            <a:pPr marL="342900" indent="-342900">
              <a:buClr>
                <a:srgbClr val="FF0000"/>
              </a:buClr>
              <a:buFont typeface="Wingdings" pitchFamily="2" charset="2"/>
              <a:buChar char="Ø"/>
            </a:pPr>
            <a:endParaRPr lang="nl-NL" sz="2400" dirty="0"/>
          </a:p>
          <a:p>
            <a:pPr marL="342900" indent="-342900">
              <a:buClr>
                <a:srgbClr val="FF0000"/>
              </a:buClr>
              <a:buFont typeface="Wingdings" pitchFamily="2" charset="2"/>
              <a:buChar char="Ø"/>
            </a:pPr>
            <a:r>
              <a:rPr lang="nl-NL" sz="2400" dirty="0"/>
              <a:t>Het </a:t>
            </a:r>
            <a:r>
              <a:rPr lang="nl-NL" sz="2400" dirty="0">
                <a:solidFill>
                  <a:srgbClr val="FF0000"/>
                </a:solidFill>
              </a:rPr>
              <a:t>richtingsroer 'tegen' voorkomt het maken van een bocht</a:t>
            </a:r>
            <a:r>
              <a:rPr lang="nl-NL" sz="2400" dirty="0"/>
              <a:t>. Daardoor staat de romp onder een hoek met de </a:t>
            </a:r>
            <a:r>
              <a:rPr lang="nl-NL" sz="2400" dirty="0" err="1"/>
              <a:t>lucht-stroom</a:t>
            </a:r>
            <a:r>
              <a:rPr lang="nl-NL" sz="2400" dirty="0"/>
              <a:t> waardoor er een dwarskracht ontstaat die evenwicht maakt met G</a:t>
            </a:r>
            <a:r>
              <a:rPr lang="nl-NL" sz="2400" baseline="-25000" dirty="0"/>
              <a:t>1</a:t>
            </a:r>
            <a:r>
              <a:rPr lang="nl-NL" sz="2400" dirty="0"/>
              <a:t>.</a:t>
            </a:r>
          </a:p>
        </p:txBody>
      </p:sp>
      <p:pic>
        <p:nvPicPr>
          <p:cNvPr id="2" name="Afbeelding 1">
            <a:extLst>
              <a:ext uri="{FF2B5EF4-FFF2-40B4-BE49-F238E27FC236}">
                <a16:creationId xmlns:a16="http://schemas.microsoft.com/office/drawing/2014/main" id="{15BD91BD-5358-A84A-B080-7AFACAA81255}"/>
              </a:ext>
            </a:extLst>
          </p:cNvPr>
          <p:cNvPicPr>
            <a:picLocks noChangeAspect="1"/>
          </p:cNvPicPr>
          <p:nvPr/>
        </p:nvPicPr>
        <p:blipFill>
          <a:blip r:embed="rId3"/>
          <a:stretch>
            <a:fillRect/>
          </a:stretch>
        </p:blipFill>
        <p:spPr>
          <a:xfrm>
            <a:off x="31187" y="1174277"/>
            <a:ext cx="3564108" cy="2566158"/>
          </a:xfrm>
          <a:prstGeom prst="rect">
            <a:avLst/>
          </a:prstGeom>
        </p:spPr>
      </p:pic>
      <p:pic>
        <p:nvPicPr>
          <p:cNvPr id="3" name="Afbeelding 2">
            <a:extLst>
              <a:ext uri="{FF2B5EF4-FFF2-40B4-BE49-F238E27FC236}">
                <a16:creationId xmlns:a16="http://schemas.microsoft.com/office/drawing/2014/main" id="{A7032EBC-61BE-874C-B5C2-263A379D0FCC}"/>
              </a:ext>
            </a:extLst>
          </p:cNvPr>
          <p:cNvPicPr>
            <a:picLocks noChangeAspect="1"/>
          </p:cNvPicPr>
          <p:nvPr/>
        </p:nvPicPr>
        <p:blipFill>
          <a:blip r:embed="rId4"/>
          <a:stretch>
            <a:fillRect/>
          </a:stretch>
        </p:blipFill>
        <p:spPr>
          <a:xfrm>
            <a:off x="8546" y="3811898"/>
            <a:ext cx="3555342" cy="3010189"/>
          </a:xfrm>
          <a:prstGeom prst="rect">
            <a:avLst/>
          </a:prstGeom>
        </p:spPr>
      </p:pic>
    </p:spTree>
    <p:extLst>
      <p:ext uri="{BB962C8B-B14F-4D97-AF65-F5344CB8AC3E}">
        <p14:creationId xmlns:p14="http://schemas.microsoft.com/office/powerpoint/2010/main" val="11918811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Line 2"/>
          <p:cNvSpPr>
            <a:spLocks noChangeShapeType="1"/>
          </p:cNvSpPr>
          <p:nvPr/>
        </p:nvSpPr>
        <p:spPr bwMode="auto">
          <a:xfrm>
            <a:off x="0" y="692150"/>
            <a:ext cx="9144000" cy="0"/>
          </a:xfrm>
          <a:prstGeom prst="line">
            <a:avLst/>
          </a:prstGeom>
          <a:noFill/>
          <a:ln w="25400">
            <a:solidFill>
              <a:schemeClr val="bg1">
                <a:lumMod val="95000"/>
              </a:schemeClr>
            </a:solidFill>
            <a:round/>
            <a:headEnd/>
            <a:tailEnd/>
          </a:ln>
        </p:spPr>
        <p:txBody>
          <a:bodyPr/>
          <a:lstStyle/>
          <a:p>
            <a:endParaRPr lang="nl-NL"/>
          </a:p>
        </p:txBody>
      </p:sp>
      <p:sp>
        <p:nvSpPr>
          <p:cNvPr id="25603" name="Rectangle 3"/>
          <p:cNvSpPr>
            <a:spLocks noChangeArrowheads="1"/>
          </p:cNvSpPr>
          <p:nvPr/>
        </p:nvSpPr>
        <p:spPr bwMode="auto">
          <a:xfrm>
            <a:off x="2411413" y="2708275"/>
            <a:ext cx="9144000" cy="0"/>
          </a:xfrm>
          <a:prstGeom prst="rect">
            <a:avLst/>
          </a:prstGeom>
          <a:noFill/>
          <a:ln w="9525">
            <a:noFill/>
            <a:miter lim="800000"/>
            <a:headEnd/>
            <a:tailEnd/>
          </a:ln>
        </p:spPr>
        <p:txBody>
          <a:bodyPr>
            <a:spAutoFit/>
          </a:bodyPr>
          <a:lstStyle/>
          <a:p>
            <a:endParaRPr lang="nl-NL"/>
          </a:p>
        </p:txBody>
      </p:sp>
      <p:sp>
        <p:nvSpPr>
          <p:cNvPr id="25605" name="Rectangle 5"/>
          <p:cNvSpPr>
            <a:spLocks noChangeArrowheads="1"/>
          </p:cNvSpPr>
          <p:nvPr/>
        </p:nvSpPr>
        <p:spPr bwMode="auto">
          <a:xfrm>
            <a:off x="2409825" y="2109788"/>
            <a:ext cx="9144000" cy="0"/>
          </a:xfrm>
          <a:prstGeom prst="rect">
            <a:avLst/>
          </a:prstGeom>
          <a:noFill/>
          <a:ln w="9525">
            <a:noFill/>
            <a:miter lim="800000"/>
            <a:headEnd/>
            <a:tailEnd/>
          </a:ln>
        </p:spPr>
        <p:txBody>
          <a:bodyPr>
            <a:spAutoFit/>
          </a:bodyPr>
          <a:lstStyle/>
          <a:p>
            <a:endParaRPr lang="nl-NL"/>
          </a:p>
        </p:txBody>
      </p:sp>
      <p:pic>
        <p:nvPicPr>
          <p:cNvPr id="25606" name="Picture 7" descr="LOGO PEGASE"/>
          <p:cNvPicPr>
            <a:picLocks noChangeAspect="1" noChangeArrowheads="1"/>
          </p:cNvPicPr>
          <p:nvPr/>
        </p:nvPicPr>
        <p:blipFill>
          <a:blip r:embed="rId2" cstate="print"/>
          <a:srcRect/>
          <a:stretch>
            <a:fillRect/>
          </a:stretch>
        </p:blipFill>
        <p:spPr bwMode="auto">
          <a:xfrm>
            <a:off x="0" y="-142875"/>
            <a:ext cx="1547813" cy="798513"/>
          </a:xfrm>
          <a:prstGeom prst="rect">
            <a:avLst/>
          </a:prstGeom>
          <a:noFill/>
          <a:ln w="9525">
            <a:noFill/>
            <a:miter lim="800000"/>
            <a:headEnd/>
            <a:tailEnd/>
          </a:ln>
        </p:spPr>
      </p:pic>
      <p:sp>
        <p:nvSpPr>
          <p:cNvPr id="25607" name="Text Box 9"/>
          <p:cNvSpPr txBox="1">
            <a:spLocks noChangeArrowheads="1"/>
          </p:cNvSpPr>
          <p:nvPr/>
        </p:nvSpPr>
        <p:spPr bwMode="auto">
          <a:xfrm>
            <a:off x="4440160" y="687126"/>
            <a:ext cx="4484687" cy="579437"/>
          </a:xfrm>
          <a:prstGeom prst="rect">
            <a:avLst/>
          </a:prstGeom>
          <a:noFill/>
          <a:ln w="9525">
            <a:noFill/>
            <a:miter lim="800000"/>
            <a:headEnd/>
            <a:tailEnd/>
          </a:ln>
        </p:spPr>
        <p:txBody>
          <a:bodyPr>
            <a:spAutoFit/>
          </a:bodyPr>
          <a:lstStyle/>
          <a:p>
            <a:r>
              <a:rPr lang="nl-NL"/>
              <a:t> </a:t>
            </a:r>
          </a:p>
        </p:txBody>
      </p:sp>
      <p:sp>
        <p:nvSpPr>
          <p:cNvPr id="14" name="Tekstvak 13">
            <a:extLst>
              <a:ext uri="{FF2B5EF4-FFF2-40B4-BE49-F238E27FC236}">
                <a16:creationId xmlns:a16="http://schemas.microsoft.com/office/drawing/2014/main" id="{84830F9B-22DA-DC4F-B423-8D58F36AE361}"/>
              </a:ext>
            </a:extLst>
          </p:cNvPr>
          <p:cNvSpPr txBox="1"/>
          <p:nvPr/>
        </p:nvSpPr>
        <p:spPr>
          <a:xfrm>
            <a:off x="1587305" y="35913"/>
            <a:ext cx="7521199" cy="584775"/>
          </a:xfrm>
          <a:prstGeom prst="rect">
            <a:avLst/>
          </a:prstGeom>
          <a:noFill/>
        </p:spPr>
        <p:txBody>
          <a:bodyPr wrap="square" rtlCol="0">
            <a:spAutoFit/>
          </a:bodyPr>
          <a:lstStyle/>
          <a:p>
            <a:r>
              <a:rPr lang="nl-NL" sz="3200" dirty="0">
                <a:solidFill>
                  <a:schemeClr val="bg1"/>
                </a:solidFill>
              </a:rPr>
              <a:t>6.6 SPECIALE OPERATIONELE PROCEDURES</a:t>
            </a:r>
          </a:p>
        </p:txBody>
      </p:sp>
      <p:pic>
        <p:nvPicPr>
          <p:cNvPr id="2" name="Afbeelding 1">
            <a:extLst>
              <a:ext uri="{FF2B5EF4-FFF2-40B4-BE49-F238E27FC236}">
                <a16:creationId xmlns:a16="http://schemas.microsoft.com/office/drawing/2014/main" id="{1DD32266-E1B6-6F49-8377-461DA42D1F9E}"/>
              </a:ext>
            </a:extLst>
          </p:cNvPr>
          <p:cNvPicPr>
            <a:picLocks noChangeAspect="1"/>
          </p:cNvPicPr>
          <p:nvPr/>
        </p:nvPicPr>
        <p:blipFill rotWithShape="1">
          <a:blip r:embed="rId3"/>
          <a:srcRect l="6358" r="5896"/>
          <a:stretch/>
        </p:blipFill>
        <p:spPr>
          <a:xfrm>
            <a:off x="64006" y="727099"/>
            <a:ext cx="3491335" cy="3351163"/>
          </a:xfrm>
          <a:prstGeom prst="rect">
            <a:avLst/>
          </a:prstGeom>
        </p:spPr>
      </p:pic>
      <p:pic>
        <p:nvPicPr>
          <p:cNvPr id="3" name="Afbeelding 2">
            <a:extLst>
              <a:ext uri="{FF2B5EF4-FFF2-40B4-BE49-F238E27FC236}">
                <a16:creationId xmlns:a16="http://schemas.microsoft.com/office/drawing/2014/main" id="{672FC75A-A6D6-A84B-AFA2-3A367FF222B4}"/>
              </a:ext>
            </a:extLst>
          </p:cNvPr>
          <p:cNvPicPr>
            <a:picLocks noChangeAspect="1"/>
          </p:cNvPicPr>
          <p:nvPr/>
        </p:nvPicPr>
        <p:blipFill rotWithShape="1">
          <a:blip r:embed="rId4"/>
          <a:srcRect t="30469" b="17641"/>
          <a:stretch/>
        </p:blipFill>
        <p:spPr>
          <a:xfrm>
            <a:off x="16043" y="4149726"/>
            <a:ext cx="9080235" cy="2675206"/>
          </a:xfrm>
          <a:prstGeom prst="rect">
            <a:avLst/>
          </a:prstGeom>
        </p:spPr>
      </p:pic>
      <p:sp>
        <p:nvSpPr>
          <p:cNvPr id="4" name="Tekstvak 3">
            <a:extLst>
              <a:ext uri="{FF2B5EF4-FFF2-40B4-BE49-F238E27FC236}">
                <a16:creationId xmlns:a16="http://schemas.microsoft.com/office/drawing/2014/main" id="{4584261B-5A46-0441-9825-E54EFEDE20AB}"/>
              </a:ext>
            </a:extLst>
          </p:cNvPr>
          <p:cNvSpPr txBox="1"/>
          <p:nvPr/>
        </p:nvSpPr>
        <p:spPr>
          <a:xfrm>
            <a:off x="3546124" y="655635"/>
            <a:ext cx="5706396" cy="3416320"/>
          </a:xfrm>
          <a:prstGeom prst="rect">
            <a:avLst/>
          </a:prstGeom>
          <a:noFill/>
        </p:spPr>
        <p:txBody>
          <a:bodyPr wrap="square" rtlCol="0">
            <a:spAutoFit/>
          </a:bodyPr>
          <a:lstStyle/>
          <a:p>
            <a:pPr marL="285750" indent="-285750">
              <a:buClr>
                <a:srgbClr val="FF0000"/>
              </a:buClr>
              <a:buFont typeface="Wingdings" pitchFamily="2" charset="2"/>
              <a:buChar char="Ø"/>
            </a:pPr>
            <a:r>
              <a:rPr lang="nl-NL" sz="2400" dirty="0"/>
              <a:t>Door het naar boven uitgeslagen rolroer heeft de tip van de </a:t>
            </a:r>
            <a:r>
              <a:rPr lang="nl-NL" sz="2400" dirty="0">
                <a:solidFill>
                  <a:srgbClr val="FF0000"/>
                </a:solidFill>
              </a:rPr>
              <a:t>lage vleugel een kleinere invalshoek </a:t>
            </a:r>
            <a:r>
              <a:rPr lang="nl-NL" sz="2400" dirty="0"/>
              <a:t>dan de hoge vleugel. </a:t>
            </a:r>
          </a:p>
          <a:p>
            <a:pPr marL="285750" indent="-285750">
              <a:buClr>
                <a:srgbClr val="FF0000"/>
              </a:buClr>
              <a:buFont typeface="Wingdings" pitchFamily="2" charset="2"/>
              <a:buChar char="Ø"/>
            </a:pPr>
            <a:r>
              <a:rPr lang="nl-NL" sz="2400" dirty="0"/>
              <a:t>Als er dus een vleugel zou overtrekken dan gebeurt dat het eerst bij de hoge vleugel, maar door de beperkte hoogteroer-uitslagcapaciteit kan de kritieke invalshoek meestal niet worden bereikt.</a:t>
            </a:r>
          </a:p>
        </p:txBody>
      </p:sp>
      <p:sp>
        <p:nvSpPr>
          <p:cNvPr id="17" name="Rechthoek 16">
            <a:extLst>
              <a:ext uri="{FF2B5EF4-FFF2-40B4-BE49-F238E27FC236}">
                <a16:creationId xmlns:a16="http://schemas.microsoft.com/office/drawing/2014/main" id="{32C5D080-07EA-A145-A50E-2A10D60D7571}"/>
              </a:ext>
            </a:extLst>
          </p:cNvPr>
          <p:cNvSpPr/>
          <p:nvPr/>
        </p:nvSpPr>
        <p:spPr>
          <a:xfrm>
            <a:off x="1979712" y="665663"/>
            <a:ext cx="1566413" cy="830997"/>
          </a:xfrm>
          <a:prstGeom prst="rect">
            <a:avLst/>
          </a:prstGeom>
          <a:solidFill>
            <a:schemeClr val="accent1"/>
          </a:solidFill>
        </p:spPr>
        <p:txBody>
          <a:bodyPr wrap="square">
            <a:spAutoFit/>
          </a:bodyPr>
          <a:lstStyle/>
          <a:p>
            <a:r>
              <a:rPr lang="nl-NL" sz="2400" dirty="0">
                <a:solidFill>
                  <a:schemeClr val="bg1"/>
                </a:solidFill>
              </a:rPr>
              <a:t>Is slippen gevaarlijk?</a:t>
            </a:r>
          </a:p>
        </p:txBody>
      </p:sp>
    </p:spTree>
    <p:extLst>
      <p:ext uri="{BB962C8B-B14F-4D97-AF65-F5344CB8AC3E}">
        <p14:creationId xmlns:p14="http://schemas.microsoft.com/office/powerpoint/2010/main" val="118700951"/>
      </p:ext>
    </p:extLst>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4876</TotalTime>
  <Words>6663</Words>
  <Application>Microsoft Macintosh PowerPoint</Application>
  <PresentationFormat>Diavoorstelling (4:3)</PresentationFormat>
  <Paragraphs>823</Paragraphs>
  <Slides>110</Slides>
  <Notes>5</Notes>
  <HiddenSlides>0</HiddenSlides>
  <MMClips>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110</vt:i4>
      </vt:variant>
    </vt:vector>
  </HeadingPairs>
  <TitlesOfParts>
    <vt:vector size="118" baseType="lpstr">
      <vt:lpstr>arial</vt:lpstr>
      <vt:lpstr>arial</vt:lpstr>
      <vt:lpstr>Arial-BoldMT</vt:lpstr>
      <vt:lpstr>Calibri</vt:lpstr>
      <vt:lpstr>Helvetica Neue</vt:lpstr>
      <vt:lpstr>HelveticaNeue-Italic</vt:lpstr>
      <vt:lpstr>Wingdings</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dirk</dc:creator>
  <cp:lastModifiedBy>dirk corporaal</cp:lastModifiedBy>
  <cp:revision>341</cp:revision>
  <dcterms:created xsi:type="dcterms:W3CDTF">2014-03-01T09:35:46Z</dcterms:created>
  <dcterms:modified xsi:type="dcterms:W3CDTF">2025-02-13T14:35:27Z</dcterms:modified>
</cp:coreProperties>
</file>