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0"/>
  </p:notesMasterIdLst>
  <p:sldIdLst>
    <p:sldId id="377" r:id="rId2"/>
    <p:sldId id="379" r:id="rId3"/>
    <p:sldId id="380" r:id="rId4"/>
    <p:sldId id="381" r:id="rId5"/>
    <p:sldId id="382" r:id="rId6"/>
    <p:sldId id="383" r:id="rId7"/>
    <p:sldId id="384" r:id="rId8"/>
    <p:sldId id="385" r:id="rId9"/>
    <p:sldId id="386" r:id="rId10"/>
    <p:sldId id="387" r:id="rId11"/>
    <p:sldId id="389" r:id="rId12"/>
    <p:sldId id="390" r:id="rId13"/>
    <p:sldId id="391" r:id="rId14"/>
    <p:sldId id="392" r:id="rId15"/>
    <p:sldId id="393" r:id="rId16"/>
    <p:sldId id="404" r:id="rId17"/>
    <p:sldId id="403" r:id="rId18"/>
    <p:sldId id="395" r:id="rId19"/>
    <p:sldId id="396" r:id="rId20"/>
    <p:sldId id="397" r:id="rId21"/>
    <p:sldId id="394" r:id="rId22"/>
    <p:sldId id="398" r:id="rId23"/>
    <p:sldId id="399" r:id="rId24"/>
    <p:sldId id="400" r:id="rId25"/>
    <p:sldId id="401" r:id="rId26"/>
    <p:sldId id="402" r:id="rId27"/>
    <p:sldId id="405" r:id="rId28"/>
    <p:sldId id="406" r:id="rId29"/>
    <p:sldId id="407" r:id="rId30"/>
    <p:sldId id="408" r:id="rId31"/>
    <p:sldId id="409" r:id="rId32"/>
    <p:sldId id="410" r:id="rId33"/>
    <p:sldId id="411" r:id="rId34"/>
    <p:sldId id="412" r:id="rId35"/>
    <p:sldId id="413" r:id="rId36"/>
    <p:sldId id="414" r:id="rId37"/>
    <p:sldId id="415" r:id="rId38"/>
    <p:sldId id="416" r:id="rId39"/>
    <p:sldId id="417" r:id="rId40"/>
    <p:sldId id="418" r:id="rId41"/>
    <p:sldId id="420" r:id="rId42"/>
    <p:sldId id="419" r:id="rId43"/>
    <p:sldId id="421" r:id="rId44"/>
    <p:sldId id="422" r:id="rId45"/>
    <p:sldId id="423" r:id="rId46"/>
    <p:sldId id="424" r:id="rId47"/>
    <p:sldId id="425" r:id="rId48"/>
    <p:sldId id="426" r:id="rId49"/>
    <p:sldId id="427" r:id="rId50"/>
    <p:sldId id="428" r:id="rId51"/>
    <p:sldId id="429" r:id="rId52"/>
    <p:sldId id="430" r:id="rId53"/>
    <p:sldId id="431" r:id="rId54"/>
    <p:sldId id="432" r:id="rId55"/>
    <p:sldId id="433" r:id="rId56"/>
    <p:sldId id="434" r:id="rId57"/>
    <p:sldId id="435" r:id="rId58"/>
    <p:sldId id="436" r:id="rId59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irk" initials="d" lastIdx="1" clrIdx="0"/>
  <p:cmAuthor id="2" name="dirk corporaal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98" autoAdjust="0"/>
    <p:restoredTop sz="94683"/>
  </p:normalViewPr>
  <p:slideViewPr>
    <p:cSldViewPr>
      <p:cViewPr varScale="1">
        <p:scale>
          <a:sx n="133" d="100"/>
          <a:sy n="133" d="100"/>
        </p:scale>
        <p:origin x="288" y="4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commentAuthors" Target="commentAuthor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7-02-03T12:32:15.208" idx="1">
    <p:pos x="10" y="10"/>
    <p:text/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9B4C85-69E8-4FAB-8141-F6B9F611450C}" type="datetimeFigureOut">
              <a:rPr lang="nl-NL" smtClean="0"/>
              <a:pPr/>
              <a:t>03-12-2025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07CC32-1F34-47A2-A23E-DBD99CA99648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97664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DA721-48C7-459D-A5AF-C0B569C757CD}" type="datetimeFigureOut">
              <a:rPr lang="nl-NL" smtClean="0"/>
              <a:pPr/>
              <a:t>03-12-2025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DC38E-EDCE-4C61-A293-331BBA0B4B98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DA721-48C7-459D-A5AF-C0B569C757CD}" type="datetimeFigureOut">
              <a:rPr lang="nl-NL" smtClean="0"/>
              <a:pPr/>
              <a:t>03-12-2025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DC38E-EDCE-4C61-A293-331BBA0B4B98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DA721-48C7-459D-A5AF-C0B569C757CD}" type="datetimeFigureOut">
              <a:rPr lang="nl-NL" smtClean="0"/>
              <a:pPr/>
              <a:t>03-12-2025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DC38E-EDCE-4C61-A293-331BBA0B4B98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DA721-48C7-459D-A5AF-C0B569C757CD}" type="datetimeFigureOut">
              <a:rPr lang="nl-NL" smtClean="0"/>
              <a:pPr/>
              <a:t>03-12-2025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DC38E-EDCE-4C61-A293-331BBA0B4B98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DA721-48C7-459D-A5AF-C0B569C757CD}" type="datetimeFigureOut">
              <a:rPr lang="nl-NL" smtClean="0"/>
              <a:pPr/>
              <a:t>03-12-2025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DC38E-EDCE-4C61-A293-331BBA0B4B98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DA721-48C7-459D-A5AF-C0B569C757CD}" type="datetimeFigureOut">
              <a:rPr lang="nl-NL" smtClean="0"/>
              <a:pPr/>
              <a:t>03-12-2025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DC38E-EDCE-4C61-A293-331BBA0B4B98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DA721-48C7-459D-A5AF-C0B569C757CD}" type="datetimeFigureOut">
              <a:rPr lang="nl-NL" smtClean="0"/>
              <a:pPr/>
              <a:t>03-12-2025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DC38E-EDCE-4C61-A293-331BBA0B4B98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DA721-48C7-459D-A5AF-C0B569C757CD}" type="datetimeFigureOut">
              <a:rPr lang="nl-NL" smtClean="0"/>
              <a:pPr/>
              <a:t>03-12-2025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DC38E-EDCE-4C61-A293-331BBA0B4B98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DA721-48C7-459D-A5AF-C0B569C757CD}" type="datetimeFigureOut">
              <a:rPr lang="nl-NL" smtClean="0"/>
              <a:pPr/>
              <a:t>03-12-2025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DC38E-EDCE-4C61-A293-331BBA0B4B98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DA721-48C7-459D-A5AF-C0B569C757CD}" type="datetimeFigureOut">
              <a:rPr lang="nl-NL" smtClean="0"/>
              <a:pPr/>
              <a:t>03-12-2025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DC38E-EDCE-4C61-A293-331BBA0B4B98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DA721-48C7-459D-A5AF-C0B569C757CD}" type="datetimeFigureOut">
              <a:rPr lang="nl-NL" smtClean="0"/>
              <a:pPr/>
              <a:t>03-12-2025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DC38E-EDCE-4C61-A293-331BBA0B4B98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60000"/>
                <a:lumOff val="40000"/>
              </a:scheme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DA721-48C7-459D-A5AF-C0B569C757CD}" type="datetimeFigureOut">
              <a:rPr lang="nl-NL" smtClean="0"/>
              <a:pPr/>
              <a:t>03-12-2025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DC38E-EDCE-4C61-A293-331BBA0B4B98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1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2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png"/><Relationship Id="rId4" Type="http://schemas.openxmlformats.org/officeDocument/2006/relationships/image" Target="../media/image67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jp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70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627313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409825" y="2109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5606" name="Picture 7" descr="LOGO PEGA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1547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4767263" y="684213"/>
            <a:ext cx="4484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 </a:t>
            </a:r>
          </a:p>
        </p:txBody>
      </p:sp>
      <p:pic>
        <p:nvPicPr>
          <p:cNvPr id="25608" name="Picture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6750" y="11088"/>
            <a:ext cx="685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10" name="Text Box 6"/>
          <p:cNvSpPr txBox="1">
            <a:spLocks noChangeArrowheads="1"/>
          </p:cNvSpPr>
          <p:nvPr/>
        </p:nvSpPr>
        <p:spPr bwMode="auto">
          <a:xfrm>
            <a:off x="3296460" y="35912"/>
            <a:ext cx="2769108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rial"/>
                <a:cs typeface="Arial"/>
              </a:rPr>
              <a:t>9. NAVIGATIE</a:t>
            </a:r>
          </a:p>
        </p:txBody>
      </p:sp>
      <p:sp>
        <p:nvSpPr>
          <p:cNvPr id="5" name="Tekstvak 4"/>
          <p:cNvSpPr txBox="1"/>
          <p:nvPr/>
        </p:nvSpPr>
        <p:spPr>
          <a:xfrm>
            <a:off x="3059832" y="5877272"/>
            <a:ext cx="43204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>
                <a:solidFill>
                  <a:schemeClr val="tx2"/>
                </a:solidFill>
              </a:rPr>
              <a:t>NAVIGATIE</a:t>
            </a: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616" y="764704"/>
            <a:ext cx="6858339" cy="5143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8136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70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627313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409825" y="2109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5606" name="Picture 7" descr="LOGO PEGA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1547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4767263" y="684213"/>
            <a:ext cx="4484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 </a:t>
            </a:r>
          </a:p>
        </p:txBody>
      </p:sp>
      <p:pic>
        <p:nvPicPr>
          <p:cNvPr id="25608" name="Picture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6750" y="11088"/>
            <a:ext cx="685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483768" y="35912"/>
            <a:ext cx="4578096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rial"/>
                <a:cs typeface="Arial"/>
              </a:rPr>
              <a:t>9.1 BASISINFORMATIE</a:t>
            </a:r>
          </a:p>
        </p:txBody>
      </p:sp>
      <p:pic>
        <p:nvPicPr>
          <p:cNvPr id="2" name="Afbeelding 1" descr="aarde1200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764703"/>
            <a:ext cx="8749192" cy="5956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0853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70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627313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409825" y="2109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5606" name="Picture 7" descr="LOGO PEGA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1547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4767263" y="684213"/>
            <a:ext cx="4484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 </a:t>
            </a:r>
          </a:p>
        </p:txBody>
      </p:sp>
      <p:pic>
        <p:nvPicPr>
          <p:cNvPr id="25608" name="Picture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6750" y="11088"/>
            <a:ext cx="685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4788024" y="764704"/>
            <a:ext cx="4176464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De wereldbol is 360</a:t>
            </a:r>
            <a:r>
              <a:rPr lang="nl-NL" sz="2800" baseline="30000" dirty="0"/>
              <a:t>0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Er zijn 180 meridianen (graden) naar het oosten (</a:t>
            </a:r>
            <a:r>
              <a:rPr lang="nl-NL" sz="2800" b="1" dirty="0">
                <a:solidFill>
                  <a:schemeClr val="accent2"/>
                </a:solidFill>
              </a:rPr>
              <a:t>oosterlengte</a:t>
            </a:r>
            <a:r>
              <a:rPr lang="nl-NL" sz="2800" b="1" dirty="0"/>
              <a:t>) </a:t>
            </a:r>
            <a:r>
              <a:rPr lang="nl-NL" sz="2800" dirty="0"/>
              <a:t>en 180 naar het westen.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>
                <a:latin typeface="Arial"/>
                <a:cs typeface="Arial"/>
              </a:rPr>
              <a:t>Van de evenaar naar de noordpool zijn er 89 parallellen (</a:t>
            </a:r>
            <a:r>
              <a:rPr lang="nl-NL" sz="2800" b="1" dirty="0">
                <a:solidFill>
                  <a:srgbClr val="C0504D"/>
                </a:solidFill>
              </a:rPr>
              <a:t>noorderbreedte</a:t>
            </a:r>
            <a:r>
              <a:rPr lang="nl-NL" sz="2800" b="1" dirty="0"/>
              <a:t>) </a:t>
            </a:r>
            <a:r>
              <a:rPr lang="nl-NL" sz="2800" dirty="0">
                <a:latin typeface="Arial"/>
                <a:cs typeface="Arial"/>
              </a:rPr>
              <a:t>en ook 89 naar de zuidpool.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We noemen altijd eerst de breedte en dan de lengte.</a:t>
            </a:r>
            <a:endParaRPr lang="nl-NL" sz="2800" dirty="0">
              <a:latin typeface="Arial"/>
              <a:cs typeface="Arial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483768" y="35912"/>
            <a:ext cx="4578096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rial"/>
                <a:cs typeface="Arial"/>
              </a:rPr>
              <a:t>9.1 BASISINFORMATIE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05" y="764705"/>
            <a:ext cx="4723105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085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70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627313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409825" y="2109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5606" name="Picture 7" descr="LOGO PEGA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1547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4767263" y="684213"/>
            <a:ext cx="4484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 </a:t>
            </a:r>
          </a:p>
        </p:txBody>
      </p:sp>
      <p:pic>
        <p:nvPicPr>
          <p:cNvPr id="25608" name="Picture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6750" y="11088"/>
            <a:ext cx="685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5616624" y="692696"/>
            <a:ext cx="3779912" cy="3108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Vliegveld Drachten ligt op: </a:t>
            </a:r>
            <a:r>
              <a:rPr lang="nl-NL" sz="2800" b="1" dirty="0">
                <a:solidFill>
                  <a:srgbClr val="C0504D"/>
                </a:solidFill>
              </a:rPr>
              <a:t>53° 07’09’’N</a:t>
            </a:r>
            <a:r>
              <a:rPr lang="nl-NL" sz="2800" dirty="0">
                <a:solidFill>
                  <a:srgbClr val="C0504D"/>
                </a:solidFill>
              </a:rPr>
              <a:t> </a:t>
            </a:r>
            <a:r>
              <a:rPr lang="nl-NL" sz="2800" dirty="0"/>
              <a:t>en </a:t>
            </a:r>
            <a:r>
              <a:rPr lang="nl-NL" sz="2800" b="1" dirty="0">
                <a:solidFill>
                  <a:srgbClr val="C0504D"/>
                </a:solidFill>
              </a:rPr>
              <a:t>006°07’47’’E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Het teken voor graden is:</a:t>
            </a:r>
            <a:r>
              <a:rPr lang="nl-NL" sz="2800" dirty="0">
                <a:solidFill>
                  <a:srgbClr val="C0504D"/>
                </a:solidFill>
              </a:rPr>
              <a:t> </a:t>
            </a:r>
            <a:r>
              <a:rPr lang="nl-NL" sz="2800" b="1" dirty="0">
                <a:solidFill>
                  <a:srgbClr val="C0504D"/>
                </a:solidFill>
              </a:rPr>
              <a:t>(°)</a:t>
            </a:r>
            <a:r>
              <a:rPr lang="nl-NL" sz="2800" dirty="0"/>
              <a:t>, voor minuten: </a:t>
            </a:r>
            <a:r>
              <a:rPr lang="nl-NL" sz="2800" b="1" dirty="0">
                <a:solidFill>
                  <a:srgbClr val="C0504D"/>
                </a:solidFill>
              </a:rPr>
              <a:t>(‘)</a:t>
            </a:r>
            <a:r>
              <a:rPr lang="nl-NL" sz="2800" dirty="0"/>
              <a:t> en voor seconden:</a:t>
            </a:r>
            <a:r>
              <a:rPr lang="nl-NL" sz="2800" dirty="0">
                <a:solidFill>
                  <a:srgbClr val="C0504D"/>
                </a:solidFill>
              </a:rPr>
              <a:t> </a:t>
            </a:r>
            <a:r>
              <a:rPr lang="nl-NL" sz="2800" b="1" dirty="0">
                <a:solidFill>
                  <a:srgbClr val="C0504D"/>
                </a:solidFill>
              </a:rPr>
              <a:t>(‘’)</a:t>
            </a:r>
            <a:r>
              <a:rPr lang="nl-NL" sz="2800" dirty="0"/>
              <a:t> .</a:t>
            </a:r>
            <a:endParaRPr lang="nl-NL" sz="28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483768" y="35912"/>
            <a:ext cx="4578096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rial"/>
                <a:cs typeface="Arial"/>
              </a:rPr>
              <a:t>9.1 BASISINFORMATIE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3" y="692696"/>
            <a:ext cx="5603123" cy="597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085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70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627313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409825" y="2109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5606" name="Picture 7" descr="LOGO PEGA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1547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4767263" y="684213"/>
            <a:ext cx="4484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 </a:t>
            </a:r>
          </a:p>
        </p:txBody>
      </p:sp>
      <p:pic>
        <p:nvPicPr>
          <p:cNvPr id="25608" name="Picture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6750" y="11088"/>
            <a:ext cx="685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483768" y="35912"/>
            <a:ext cx="4578096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rial"/>
                <a:cs typeface="Arial"/>
              </a:rPr>
              <a:t>9.1 BASISINFORMATIE</a:t>
            </a:r>
          </a:p>
        </p:txBody>
      </p:sp>
      <p:pic>
        <p:nvPicPr>
          <p:cNvPr id="2" name="Afbeelding 1" descr="Schermafbeelding 2017-02-03 om 11.37.3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50668"/>
            <a:ext cx="8991600" cy="1790700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04" y="764704"/>
            <a:ext cx="3873872" cy="4132130"/>
          </a:xfrm>
          <a:prstGeom prst="rect">
            <a:avLst/>
          </a:prstGeom>
        </p:spPr>
      </p:pic>
      <p:sp>
        <p:nvSpPr>
          <p:cNvPr id="4" name="Tekstvak 3"/>
          <p:cNvSpPr txBox="1"/>
          <p:nvPr/>
        </p:nvSpPr>
        <p:spPr>
          <a:xfrm>
            <a:off x="4067944" y="764704"/>
            <a:ext cx="489654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3200" dirty="0"/>
              <a:t>De afstanden in de tabel gelden voor de parallellen en voor één meridiaan (de evenaar).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3200" dirty="0"/>
              <a:t>Naar de polen toe wordt de afstand tussen de meridianen steeds kleiner.</a:t>
            </a:r>
          </a:p>
        </p:txBody>
      </p:sp>
    </p:spTree>
    <p:extLst>
      <p:ext uri="{BB962C8B-B14F-4D97-AF65-F5344CB8AC3E}">
        <p14:creationId xmlns:p14="http://schemas.microsoft.com/office/powerpoint/2010/main" val="2843085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70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627313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409825" y="2109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5606" name="Picture 7" descr="LOGO PEGA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1547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4767263" y="684213"/>
            <a:ext cx="4484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 </a:t>
            </a:r>
          </a:p>
        </p:txBody>
      </p:sp>
      <p:pic>
        <p:nvPicPr>
          <p:cNvPr id="25608" name="Picture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6750" y="11088"/>
            <a:ext cx="685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5148064" y="764704"/>
            <a:ext cx="3888432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Richtingen worden aangegeven in graden. 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De cirkel van de windroos is onderverdeeld in 360° (N = 000°, </a:t>
            </a:r>
            <a:r>
              <a:rPr lang="nl-NL" sz="2800" dirty="0" err="1"/>
              <a:t>Z</a:t>
            </a:r>
            <a:r>
              <a:rPr lang="nl-NL" sz="2800" dirty="0"/>
              <a:t>=180°, O=090° en W=270°). 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Bij luchtvaart-communicatie laten we de laatste nul weg. Richting 090 wordt dan 09.</a:t>
            </a:r>
            <a:r>
              <a:rPr lang="nl-NL" sz="3200" dirty="0"/>
              <a:t> </a:t>
            </a:r>
            <a:endParaRPr lang="nl-NL" sz="32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483768" y="35912"/>
            <a:ext cx="4578096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rial"/>
                <a:cs typeface="Arial"/>
              </a:rPr>
              <a:t>9.1 BASISINFORMATIE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764704"/>
            <a:ext cx="5049876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085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70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627313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409825" y="2109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5606" name="Picture 7" descr="LOGO PEGA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1547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4767263" y="684213"/>
            <a:ext cx="4484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 </a:t>
            </a:r>
          </a:p>
        </p:txBody>
      </p:sp>
      <p:pic>
        <p:nvPicPr>
          <p:cNvPr id="25608" name="Picture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6750" y="11088"/>
            <a:ext cx="685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483768" y="35912"/>
            <a:ext cx="4578096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rial"/>
                <a:cs typeface="Arial"/>
              </a:rPr>
              <a:t>9.1 BASISINFORMATIE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422" y="764704"/>
            <a:ext cx="7360110" cy="5544616"/>
          </a:xfrm>
          <a:prstGeom prst="rect">
            <a:avLst/>
          </a:prstGeom>
        </p:spPr>
      </p:pic>
      <p:sp>
        <p:nvSpPr>
          <p:cNvPr id="4" name="Tekstvak 3"/>
          <p:cNvSpPr txBox="1"/>
          <p:nvPr/>
        </p:nvSpPr>
        <p:spPr>
          <a:xfrm>
            <a:off x="35496" y="6300608"/>
            <a:ext cx="908453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3200" dirty="0"/>
              <a:t>De baankop heeft de naam van de landingsrichting</a:t>
            </a:r>
          </a:p>
        </p:txBody>
      </p:sp>
    </p:spTree>
    <p:extLst>
      <p:ext uri="{BB962C8B-B14F-4D97-AF65-F5344CB8AC3E}">
        <p14:creationId xmlns:p14="http://schemas.microsoft.com/office/powerpoint/2010/main" val="28430853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70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627313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409825" y="2109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5606" name="Picture 7" descr="LOGO PEGA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1547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4767263" y="684213"/>
            <a:ext cx="4484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 </a:t>
            </a:r>
          </a:p>
        </p:txBody>
      </p:sp>
      <p:pic>
        <p:nvPicPr>
          <p:cNvPr id="25608" name="Picture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6750" y="11088"/>
            <a:ext cx="685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107504" y="4221088"/>
            <a:ext cx="8928992" cy="3108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De kaart geeft de ware noord-zuid koers </a:t>
            </a:r>
            <a:r>
              <a:rPr lang="nl-NL" sz="2800" dirty="0">
                <a:solidFill>
                  <a:srgbClr val="C0504D"/>
                </a:solidFill>
              </a:rPr>
              <a:t>(WN)</a:t>
            </a:r>
            <a:r>
              <a:rPr lang="nl-NL" sz="2800" dirty="0"/>
              <a:t>. 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Naast de noordpool bevindt zich het magnetische noorden </a:t>
            </a:r>
            <a:r>
              <a:rPr lang="nl-NL" sz="2800" dirty="0">
                <a:solidFill>
                  <a:srgbClr val="C0504D"/>
                </a:solidFill>
              </a:rPr>
              <a:t>(MN)</a:t>
            </a:r>
            <a:r>
              <a:rPr lang="nl-NL" sz="2800" dirty="0"/>
              <a:t>. 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Het kompas wijst naar het magnetische noorden en heeft een afwijking ten opzichte van het ware noorden.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Die afwijking heet de variatie en die kan + of – zijn.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endParaRPr lang="nl-NL" sz="28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483768" y="35912"/>
            <a:ext cx="4578096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rial"/>
                <a:cs typeface="Arial"/>
              </a:rPr>
              <a:t>9.1 BASISINFORMATIE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836712"/>
            <a:ext cx="3562501" cy="3384376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69383" y="836712"/>
            <a:ext cx="5260688" cy="3384376"/>
          </a:xfrm>
          <a:prstGeom prst="rect">
            <a:avLst/>
          </a:prstGeom>
        </p:spPr>
      </p:pic>
      <p:sp>
        <p:nvSpPr>
          <p:cNvPr id="4" name="Tekstvak 3"/>
          <p:cNvSpPr txBox="1"/>
          <p:nvPr/>
        </p:nvSpPr>
        <p:spPr>
          <a:xfrm>
            <a:off x="107504" y="836712"/>
            <a:ext cx="1480694" cy="584776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nl-NL" sz="3200" dirty="0">
                <a:solidFill>
                  <a:srgbClr val="C0504D"/>
                </a:solidFill>
              </a:rPr>
              <a:t>Variatie</a:t>
            </a:r>
          </a:p>
        </p:txBody>
      </p:sp>
    </p:spTree>
    <p:extLst>
      <p:ext uri="{BB962C8B-B14F-4D97-AF65-F5344CB8AC3E}">
        <p14:creationId xmlns:p14="http://schemas.microsoft.com/office/powerpoint/2010/main" val="32667266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70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627313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409825" y="2109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5606" name="Picture 7" descr="LOGO PEGA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1547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4767263" y="684213"/>
            <a:ext cx="4484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 </a:t>
            </a:r>
          </a:p>
        </p:txBody>
      </p:sp>
      <p:pic>
        <p:nvPicPr>
          <p:cNvPr id="25608" name="Picture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6750" y="11088"/>
            <a:ext cx="685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0" y="3645024"/>
            <a:ext cx="9036496" cy="3108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Deviatie is de afwijking door metalen in de buurt van het kompas. 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Deviatie is de hoek die de richting van het kompasnoorden maakt met de richting van het magnetische noorden. 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Een </a:t>
            </a:r>
            <a:r>
              <a:rPr lang="nl-NL" sz="2800" b="1" dirty="0">
                <a:solidFill>
                  <a:srgbClr val="C0504D"/>
                </a:solidFill>
              </a:rPr>
              <a:t>deviatietabel</a:t>
            </a:r>
            <a:r>
              <a:rPr lang="nl-NL" sz="2800" dirty="0"/>
              <a:t> is een lijstje bij het kompas waar op staat hoe groot de deviatie in een bepaalde richting is.</a:t>
            </a:r>
            <a:endParaRPr lang="nl-NL" sz="28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483768" y="35912"/>
            <a:ext cx="4578096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rial"/>
                <a:cs typeface="Arial"/>
              </a:rPr>
              <a:t>9.1 BASISINFORMATIE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3728" y="764704"/>
            <a:ext cx="5316950" cy="2959769"/>
          </a:xfrm>
          <a:prstGeom prst="rect">
            <a:avLst/>
          </a:prstGeom>
        </p:spPr>
      </p:pic>
      <p:sp>
        <p:nvSpPr>
          <p:cNvPr id="3" name="Tekstvak 2"/>
          <p:cNvSpPr txBox="1"/>
          <p:nvPr/>
        </p:nvSpPr>
        <p:spPr>
          <a:xfrm>
            <a:off x="179512" y="836712"/>
            <a:ext cx="166003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dirty="0">
                <a:solidFill>
                  <a:srgbClr val="C0504D"/>
                </a:solidFill>
              </a:rPr>
              <a:t>Deviatie:</a:t>
            </a:r>
          </a:p>
        </p:txBody>
      </p:sp>
    </p:spTree>
    <p:extLst>
      <p:ext uri="{BB962C8B-B14F-4D97-AF65-F5344CB8AC3E}">
        <p14:creationId xmlns:p14="http://schemas.microsoft.com/office/powerpoint/2010/main" val="3266726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70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627313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409825" y="2109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5606" name="Picture 7" descr="LOGO PEGA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1547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4767263" y="684213"/>
            <a:ext cx="4484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 </a:t>
            </a:r>
          </a:p>
        </p:txBody>
      </p:sp>
      <p:pic>
        <p:nvPicPr>
          <p:cNvPr id="25608" name="Picture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6750" y="11088"/>
            <a:ext cx="685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34294" y="5069502"/>
            <a:ext cx="910970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De grootte en richting van de variatie staan op de luchtvaartkaarten. 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De variatie voor Nederland is ongeveer één graad oost. 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De variatie verandert slechts langzaam.</a:t>
            </a:r>
            <a:endParaRPr lang="nl-NL" sz="28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483768" y="35912"/>
            <a:ext cx="4578096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rial"/>
                <a:cs typeface="Arial"/>
              </a:rPr>
              <a:t>9.1 BASISINFORMATIE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9712" y="53026"/>
            <a:ext cx="5420354" cy="5104166"/>
          </a:xfrm>
          <a:prstGeom prst="rect">
            <a:avLst/>
          </a:prstGeom>
        </p:spPr>
      </p:pic>
      <p:sp>
        <p:nvSpPr>
          <p:cNvPr id="13" name="Toelichting met pijl links 12"/>
          <p:cNvSpPr/>
          <p:nvPr/>
        </p:nvSpPr>
        <p:spPr>
          <a:xfrm>
            <a:off x="5652120" y="1196752"/>
            <a:ext cx="3351976" cy="822960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72555"/>
            </a:avLst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nl-NL" sz="2800" dirty="0"/>
              <a:t>    isogoon</a:t>
            </a:r>
          </a:p>
        </p:txBody>
      </p:sp>
    </p:spTree>
    <p:extLst>
      <p:ext uri="{BB962C8B-B14F-4D97-AF65-F5344CB8AC3E}">
        <p14:creationId xmlns:p14="http://schemas.microsoft.com/office/powerpoint/2010/main" val="32667266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70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627313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409825" y="2109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5606" name="Picture 7" descr="LOGO PEGA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1547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4767263" y="684213"/>
            <a:ext cx="4484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 </a:t>
            </a:r>
          </a:p>
        </p:txBody>
      </p:sp>
      <p:pic>
        <p:nvPicPr>
          <p:cNvPr id="25608" name="Picture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6750" y="11088"/>
            <a:ext cx="685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5976664" y="620688"/>
            <a:ext cx="313184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Een loxodroom is een kromme over het aardoppervlak waarlangs de koers gelijk blijft.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Zo'n kromme nadert een pool spiraalvormig .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Je kunt altijd dezelfde koers aanhouden. 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Het is niet de kortste weg.</a:t>
            </a:r>
            <a:endParaRPr lang="nl-NL" sz="28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483768" y="35912"/>
            <a:ext cx="4578096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rial"/>
                <a:cs typeface="Arial"/>
              </a:rPr>
              <a:t>9.1 BASISINFORMATIE</a:t>
            </a: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96" y="719339"/>
            <a:ext cx="6048672" cy="6094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726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70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627313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409825" y="2109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5606" name="Picture 7" descr="LOGO PEGA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1547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4767263" y="684213"/>
            <a:ext cx="4484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 </a:t>
            </a:r>
          </a:p>
        </p:txBody>
      </p:sp>
      <p:pic>
        <p:nvPicPr>
          <p:cNvPr id="25608" name="Picture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6750" y="11088"/>
            <a:ext cx="685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kstvak 13"/>
          <p:cNvSpPr txBox="1"/>
          <p:nvPr/>
        </p:nvSpPr>
        <p:spPr>
          <a:xfrm>
            <a:off x="4644008" y="765279"/>
            <a:ext cx="468052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nl-NL" sz="3200" dirty="0">
                <a:solidFill>
                  <a:schemeClr val="tx2"/>
                </a:solidFill>
                <a:latin typeface="Arial"/>
                <a:cs typeface="Arial"/>
              </a:rPr>
              <a:t>Navigatie:</a:t>
            </a:r>
          </a:p>
          <a:p>
            <a:pPr marL="571500" indent="-571500">
              <a:buClr>
                <a:srgbClr val="FF0000"/>
              </a:buClr>
              <a:buFont typeface="Wingdings" charset="2"/>
              <a:buChar char="Ø"/>
            </a:pPr>
            <a:r>
              <a:rPr lang="nl-NL" sz="3200" dirty="0">
                <a:solidFill>
                  <a:srgbClr val="000000"/>
                </a:solidFill>
                <a:latin typeface="Arial"/>
                <a:cs typeface="Arial"/>
              </a:rPr>
              <a:t>Luchtvaartkaarten</a:t>
            </a:r>
          </a:p>
          <a:p>
            <a:pPr marL="571500" indent="-571500">
              <a:buClr>
                <a:srgbClr val="FF0000"/>
              </a:buClr>
              <a:buFont typeface="Wingdings" charset="2"/>
              <a:buChar char="Ø"/>
            </a:pPr>
            <a:r>
              <a:rPr lang="nl-NL" sz="3200" dirty="0">
                <a:solidFill>
                  <a:srgbClr val="000000"/>
                </a:solidFill>
                <a:latin typeface="Arial"/>
                <a:cs typeface="Arial"/>
              </a:rPr>
              <a:t>Gebruik kompas</a:t>
            </a:r>
          </a:p>
          <a:p>
            <a:pPr marL="571500" indent="-571500">
              <a:buClr>
                <a:srgbClr val="FF0000"/>
              </a:buClr>
              <a:buFont typeface="Wingdings" charset="2"/>
              <a:buChar char="Ø"/>
            </a:pPr>
            <a:r>
              <a:rPr lang="nl-NL" sz="3200" dirty="0">
                <a:solidFill>
                  <a:srgbClr val="000000"/>
                </a:solidFill>
                <a:latin typeface="Arial"/>
                <a:cs typeface="Arial"/>
              </a:rPr>
              <a:t>Gebruik GPS</a:t>
            </a:r>
          </a:p>
          <a:p>
            <a:pPr marL="571500" indent="-571500">
              <a:buClr>
                <a:srgbClr val="FF0000"/>
              </a:buClr>
              <a:buFont typeface="Wingdings" charset="2"/>
              <a:buChar char="Ø"/>
            </a:pPr>
            <a:r>
              <a:rPr lang="nl-NL" sz="3200" dirty="0">
                <a:solidFill>
                  <a:srgbClr val="000000"/>
                </a:solidFill>
                <a:latin typeface="Arial"/>
                <a:cs typeface="Arial"/>
              </a:rPr>
              <a:t>Uitzetten vliegkoers</a:t>
            </a:r>
          </a:p>
          <a:p>
            <a:pPr marL="571500" indent="-571500">
              <a:buClr>
                <a:srgbClr val="FF0000"/>
              </a:buClr>
              <a:buFont typeface="Wingdings" charset="2"/>
              <a:buChar char="Ø"/>
            </a:pPr>
            <a:r>
              <a:rPr lang="nl-NL" sz="3200" dirty="0">
                <a:solidFill>
                  <a:srgbClr val="000000"/>
                </a:solidFill>
                <a:latin typeface="Arial"/>
                <a:cs typeface="Arial"/>
              </a:rPr>
              <a:t>Invloed wind</a:t>
            </a:r>
          </a:p>
          <a:p>
            <a:pPr marL="571500" indent="-571500">
              <a:buClr>
                <a:srgbClr val="FF0000"/>
              </a:buClr>
              <a:buFont typeface="Wingdings" charset="2"/>
              <a:buChar char="Ø"/>
            </a:pPr>
            <a:r>
              <a:rPr lang="nl-NL" sz="3200" dirty="0">
                <a:solidFill>
                  <a:srgbClr val="000000"/>
                </a:solidFill>
                <a:latin typeface="Arial"/>
                <a:cs typeface="Arial"/>
              </a:rPr>
              <a:t>Luchtruim voor zweefvliegen</a:t>
            </a:r>
          </a:p>
        </p:txBody>
      </p:sp>
      <p:pic>
        <p:nvPicPr>
          <p:cNvPr id="3" name="Afbeelding 2" descr="Bohli-compa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8" y="792088"/>
            <a:ext cx="4504972" cy="5661248"/>
          </a:xfrm>
          <a:prstGeom prst="rect">
            <a:avLst/>
          </a:prstGeom>
        </p:spPr>
      </p:pic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3296460" y="35912"/>
            <a:ext cx="2769108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rial"/>
                <a:cs typeface="Arial"/>
              </a:rPr>
              <a:t>9. NAVIGATIE</a:t>
            </a:r>
          </a:p>
        </p:txBody>
      </p:sp>
    </p:spTree>
    <p:extLst>
      <p:ext uri="{BB962C8B-B14F-4D97-AF65-F5344CB8AC3E}">
        <p14:creationId xmlns:p14="http://schemas.microsoft.com/office/powerpoint/2010/main" val="3067418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70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627313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409825" y="2109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5606" name="Picture 7" descr="LOGO PEGA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1547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4767263" y="684213"/>
            <a:ext cx="4484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 </a:t>
            </a:r>
          </a:p>
        </p:txBody>
      </p:sp>
      <p:pic>
        <p:nvPicPr>
          <p:cNvPr id="25608" name="Picture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6750" y="11088"/>
            <a:ext cx="685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5220072" y="692696"/>
            <a:ext cx="3923928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Trek je door de punten A en B een grootcirkel, dan heb je de kortste route tussen twee punten.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Op zo'n  grootcirkelroute moet je geregeld je koers verleggen, omdat de hoek met de meridianen constant verandert.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Bij korte routes is de afwijking gering</a:t>
            </a:r>
            <a:endParaRPr lang="nl-NL" sz="28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483768" y="35912"/>
            <a:ext cx="4578096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rial"/>
                <a:cs typeface="Arial"/>
              </a:rPr>
              <a:t>9.1 BASISINFORMATIE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33" y="764704"/>
            <a:ext cx="5288925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7266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70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627313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409825" y="2109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5606" name="Picture 7" descr="LOGO PEGA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1547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4767263" y="684213"/>
            <a:ext cx="4484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 </a:t>
            </a:r>
          </a:p>
        </p:txBody>
      </p:sp>
      <p:pic>
        <p:nvPicPr>
          <p:cNvPr id="25608" name="Picture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6750" y="11088"/>
            <a:ext cx="685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4932040" y="692696"/>
            <a:ext cx="419986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>
                <a:latin typeface="Arial"/>
                <a:cs typeface="Arial"/>
              </a:rPr>
              <a:t>Koers verbeteren = </a:t>
            </a:r>
            <a:r>
              <a:rPr lang="nl-NL" sz="2800" dirty="0"/>
              <a:t>herleiden van de kompaskoers (</a:t>
            </a:r>
            <a:r>
              <a:rPr lang="nl-NL" sz="2800" dirty="0">
                <a:solidFill>
                  <a:srgbClr val="C0504D"/>
                </a:solidFill>
              </a:rPr>
              <a:t>KK</a:t>
            </a:r>
            <a:r>
              <a:rPr lang="nl-NL" sz="2800" dirty="0"/>
              <a:t>) naar de magnetische koers (</a:t>
            </a:r>
            <a:r>
              <a:rPr lang="nl-NL" sz="2800" dirty="0">
                <a:solidFill>
                  <a:srgbClr val="C0504D"/>
                </a:solidFill>
              </a:rPr>
              <a:t>MK</a:t>
            </a:r>
            <a:r>
              <a:rPr lang="nl-NL" sz="2800" dirty="0"/>
              <a:t>) en vervolgens naar ware koers (</a:t>
            </a:r>
            <a:r>
              <a:rPr lang="nl-NL" sz="2800" dirty="0">
                <a:solidFill>
                  <a:srgbClr val="C0504D"/>
                </a:solidFill>
              </a:rPr>
              <a:t>WK</a:t>
            </a:r>
            <a:r>
              <a:rPr lang="nl-NL" sz="2800" dirty="0"/>
              <a:t>)</a:t>
            </a:r>
            <a:endParaRPr lang="nl-NL" sz="2800" dirty="0">
              <a:latin typeface="Arial"/>
              <a:cs typeface="Arial"/>
            </a:endParaRP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>
                <a:latin typeface="Arial"/>
                <a:cs typeface="Arial"/>
              </a:rPr>
              <a:t>Van kompaskoers naar kaartkoers (optellen). </a:t>
            </a: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483768" y="35912"/>
            <a:ext cx="4578096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rial"/>
                <a:cs typeface="Arial"/>
              </a:rPr>
              <a:t>9.1 BASISINFORMATIE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3" y="836711"/>
            <a:ext cx="4928305" cy="4320481"/>
          </a:xfrm>
          <a:prstGeom prst="rect">
            <a:avLst/>
          </a:prstGeom>
        </p:spPr>
      </p:pic>
      <p:sp>
        <p:nvSpPr>
          <p:cNvPr id="15" name="Proces 14"/>
          <p:cNvSpPr/>
          <p:nvPr/>
        </p:nvSpPr>
        <p:spPr>
          <a:xfrm>
            <a:off x="89210" y="5157192"/>
            <a:ext cx="8947286" cy="1584176"/>
          </a:xfrm>
          <a:prstGeom prst="flowChartProcess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nl-NL" sz="2800" b="1" dirty="0">
                <a:solidFill>
                  <a:schemeClr val="accent2"/>
                </a:solidFill>
              </a:rPr>
              <a:t>KK</a:t>
            </a:r>
            <a:r>
              <a:rPr lang="nl-NL" sz="2800" b="1" dirty="0"/>
              <a:t> + deviatie = </a:t>
            </a:r>
            <a:r>
              <a:rPr lang="nl-NL" sz="2800" b="1" dirty="0">
                <a:solidFill>
                  <a:srgbClr val="C0504D"/>
                </a:solidFill>
              </a:rPr>
              <a:t>MK</a:t>
            </a:r>
            <a:r>
              <a:rPr lang="nl-NL" sz="2800" b="1" dirty="0"/>
              <a:t> en </a:t>
            </a:r>
            <a:r>
              <a:rPr lang="nl-NL" sz="2800" b="1" dirty="0">
                <a:solidFill>
                  <a:srgbClr val="C0504D"/>
                </a:solidFill>
              </a:rPr>
              <a:t>MK</a:t>
            </a:r>
            <a:r>
              <a:rPr lang="nl-NL" sz="2800" b="1" dirty="0"/>
              <a:t> + variatie = </a:t>
            </a:r>
            <a:r>
              <a:rPr lang="nl-NL" sz="2800" b="1" dirty="0">
                <a:solidFill>
                  <a:srgbClr val="C0504D"/>
                </a:solidFill>
              </a:rPr>
              <a:t>WK </a:t>
            </a:r>
            <a:endParaRPr lang="nl-NL" sz="2800" b="1" dirty="0"/>
          </a:p>
          <a:p>
            <a:r>
              <a:rPr lang="nl-NL" sz="2800" dirty="0"/>
              <a:t>90</a:t>
            </a:r>
            <a:r>
              <a:rPr lang="nl-NL" sz="2800" baseline="30000" dirty="0"/>
              <a:t>0</a:t>
            </a:r>
            <a:r>
              <a:rPr lang="nl-NL" sz="2800" dirty="0"/>
              <a:t> + 3</a:t>
            </a:r>
            <a:r>
              <a:rPr lang="nl-NL" sz="2800" baseline="30000" dirty="0"/>
              <a:t>0</a:t>
            </a:r>
            <a:r>
              <a:rPr lang="nl-NL" sz="2800" dirty="0"/>
              <a:t>           = 93</a:t>
            </a:r>
            <a:r>
              <a:rPr lang="nl-NL" sz="2800" baseline="30000" dirty="0"/>
              <a:t>0</a:t>
            </a:r>
            <a:r>
              <a:rPr lang="nl-NL" sz="2800" dirty="0"/>
              <a:t>      93</a:t>
            </a:r>
            <a:r>
              <a:rPr lang="nl-NL" sz="2800" baseline="30000" dirty="0"/>
              <a:t>0</a:t>
            </a:r>
            <a:r>
              <a:rPr lang="nl-NL" sz="2800" dirty="0"/>
              <a:t> +1</a:t>
            </a:r>
            <a:r>
              <a:rPr lang="nl-NL" sz="2800" baseline="30000" dirty="0"/>
              <a:t>0</a:t>
            </a:r>
            <a:r>
              <a:rPr lang="nl-NL" sz="2800" dirty="0"/>
              <a:t>             = 94</a:t>
            </a:r>
            <a:r>
              <a:rPr lang="nl-NL" sz="3200" baseline="30000" dirty="0"/>
              <a:t>0</a:t>
            </a:r>
            <a:r>
              <a:rPr lang="nl-NL" sz="2800" dirty="0"/>
              <a:t>	</a:t>
            </a:r>
          </a:p>
          <a:p>
            <a:r>
              <a:rPr lang="nl-NL" sz="2800" dirty="0"/>
              <a:t>De ware koers is 94</a:t>
            </a:r>
            <a:r>
              <a:rPr lang="nl-NL" sz="2800" baseline="30000" dirty="0"/>
              <a:t>0</a:t>
            </a:r>
            <a:r>
              <a:rPr lang="nl-NL" sz="2800" dirty="0"/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32667266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70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627313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409825" y="2109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5606" name="Picture 7" descr="LOGO PEGA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1547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4767263" y="684213"/>
            <a:ext cx="4484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 </a:t>
            </a:r>
          </a:p>
        </p:txBody>
      </p:sp>
      <p:pic>
        <p:nvPicPr>
          <p:cNvPr id="25608" name="Picture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6750" y="11088"/>
            <a:ext cx="685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107504" y="764704"/>
            <a:ext cx="3672408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nl-NL" sz="3200" dirty="0">
                <a:solidFill>
                  <a:srgbClr val="C0504D"/>
                </a:solidFill>
              </a:rPr>
              <a:t>Winddriehoek</a:t>
            </a:r>
            <a:endParaRPr lang="nl-NL" sz="3200" dirty="0">
              <a:solidFill>
                <a:srgbClr val="C0504D"/>
              </a:solidFill>
              <a:latin typeface="Arial"/>
              <a:cs typeface="Arial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483768" y="35912"/>
            <a:ext cx="4578096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rial"/>
                <a:cs typeface="Arial"/>
              </a:rPr>
              <a:t>9.1 BASISINFORMATIE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231" y="1340768"/>
            <a:ext cx="8357132" cy="3816424"/>
          </a:xfrm>
          <a:prstGeom prst="rect">
            <a:avLst/>
          </a:prstGeom>
        </p:spPr>
      </p:pic>
      <p:sp>
        <p:nvSpPr>
          <p:cNvPr id="3" name="Tekstvak 2"/>
          <p:cNvSpPr txBox="1"/>
          <p:nvPr/>
        </p:nvSpPr>
        <p:spPr>
          <a:xfrm>
            <a:off x="179512" y="5069502"/>
            <a:ext cx="878497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/>
              <a:t>Hoeveel je moet opsturen hangt af van: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de reissnelheid,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de windrichting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De windsterkte </a:t>
            </a:r>
          </a:p>
        </p:txBody>
      </p:sp>
    </p:spTree>
    <p:extLst>
      <p:ext uri="{BB962C8B-B14F-4D97-AF65-F5344CB8AC3E}">
        <p14:creationId xmlns:p14="http://schemas.microsoft.com/office/powerpoint/2010/main" val="3266726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70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627313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409825" y="2109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5606" name="Picture 7" descr="LOGO PEGA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1547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4767263" y="684213"/>
            <a:ext cx="4484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 </a:t>
            </a:r>
          </a:p>
        </p:txBody>
      </p:sp>
      <p:pic>
        <p:nvPicPr>
          <p:cNvPr id="25608" name="Picture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6750" y="11088"/>
            <a:ext cx="685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5292080" y="764704"/>
            <a:ext cx="385192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Kaartkoers 135</a:t>
            </a:r>
            <a:r>
              <a:rPr lang="nl-NL" sz="2800" baseline="30000" dirty="0"/>
              <a:t>0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Wind uit richting 60</a:t>
            </a:r>
            <a:r>
              <a:rPr lang="nl-NL" sz="2800" baseline="30000" dirty="0"/>
              <a:t>0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Windsterkte 20 km/h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Verwachte reissnelheid 60 km/h</a:t>
            </a:r>
            <a:endParaRPr lang="nl-NL" sz="28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483768" y="35912"/>
            <a:ext cx="4578096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rial"/>
                <a:cs typeface="Arial"/>
              </a:rPr>
              <a:t>9.1 BASISINFORMATIE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96" y="764704"/>
            <a:ext cx="5184576" cy="5979544"/>
          </a:xfrm>
          <a:prstGeom prst="rect">
            <a:avLst/>
          </a:prstGeom>
        </p:spPr>
      </p:pic>
      <p:sp>
        <p:nvSpPr>
          <p:cNvPr id="3" name="Tekstvak 2"/>
          <p:cNvSpPr txBox="1"/>
          <p:nvPr/>
        </p:nvSpPr>
        <p:spPr>
          <a:xfrm>
            <a:off x="5220072" y="2996952"/>
            <a:ext cx="385192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1. Teken eerst de kaartkoers richting AB.</a:t>
            </a:r>
          </a:p>
          <a:p>
            <a:r>
              <a:rPr lang="nl-NL" sz="2400" dirty="0"/>
              <a:t>2. Teken AC = 2 cm (20 km/h) </a:t>
            </a:r>
          </a:p>
          <a:p>
            <a:r>
              <a:rPr lang="nl-NL" sz="2400" dirty="0"/>
              <a:t>3. Teken met de passer vanuit C 6 cm (60 km/h) af op lijn AB.</a:t>
            </a:r>
          </a:p>
          <a:p>
            <a:r>
              <a:rPr lang="nl-NL" sz="2400" dirty="0"/>
              <a:t>4. Teken de vliegkoers vanuit hoek A.</a:t>
            </a:r>
          </a:p>
          <a:p>
            <a:r>
              <a:rPr lang="nl-NL" sz="2400" dirty="0"/>
              <a:t>5. Hoek AB</a:t>
            </a:r>
            <a:r>
              <a:rPr lang="nl-NL" sz="2400" baseline="30000" dirty="0"/>
              <a:t>1</a:t>
            </a:r>
            <a:r>
              <a:rPr lang="nl-NL" sz="2400" dirty="0"/>
              <a:t>B</a:t>
            </a:r>
            <a:r>
              <a:rPr lang="nl-NL" sz="2400" baseline="30000" dirty="0"/>
              <a:t>2</a:t>
            </a:r>
            <a:r>
              <a:rPr lang="nl-NL" sz="2400" dirty="0"/>
              <a:t> is de opstuurhoek</a:t>
            </a:r>
          </a:p>
        </p:txBody>
      </p:sp>
    </p:spTree>
    <p:extLst>
      <p:ext uri="{BB962C8B-B14F-4D97-AF65-F5344CB8AC3E}">
        <p14:creationId xmlns:p14="http://schemas.microsoft.com/office/powerpoint/2010/main" val="3266726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70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627313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409825" y="2109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5606" name="Picture 7" descr="LOGO PEGA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1547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4767263" y="684213"/>
            <a:ext cx="4484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 </a:t>
            </a:r>
          </a:p>
        </p:txBody>
      </p:sp>
      <p:pic>
        <p:nvPicPr>
          <p:cNvPr id="25608" name="Picture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6750" y="11088"/>
            <a:ext cx="685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179512" y="4365104"/>
            <a:ext cx="885698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3200" b="1" dirty="0">
                <a:solidFill>
                  <a:srgbClr val="C0504D"/>
                </a:solidFill>
              </a:rPr>
              <a:t>QFE</a:t>
            </a:r>
            <a:r>
              <a:rPr lang="nl-NL" sz="3200" dirty="0"/>
              <a:t> (field </a:t>
            </a:r>
            <a:r>
              <a:rPr lang="nl-NL" sz="3200" dirty="0" err="1"/>
              <a:t>elevation</a:t>
            </a:r>
            <a:r>
              <a:rPr lang="nl-NL" sz="3200" dirty="0"/>
              <a:t>) is de op </a:t>
            </a:r>
            <a:r>
              <a:rPr lang="nl-NL" sz="3200" b="1" dirty="0"/>
              <a:t>veldniveau</a:t>
            </a:r>
            <a:r>
              <a:rPr lang="nl-NL" sz="3200" dirty="0"/>
              <a:t>.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3200" b="1" dirty="0">
                <a:solidFill>
                  <a:srgbClr val="C0504D"/>
                </a:solidFill>
              </a:rPr>
              <a:t>QNH</a:t>
            </a:r>
            <a:r>
              <a:rPr lang="nl-NL" sz="3200" dirty="0"/>
              <a:t> is de luchtdruk op zeeniveau (overland).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3200" b="1" dirty="0">
                <a:solidFill>
                  <a:srgbClr val="C0504D"/>
                </a:solidFill>
              </a:rPr>
              <a:t>QNE</a:t>
            </a:r>
            <a:r>
              <a:rPr lang="nl-NL" sz="3200" dirty="0"/>
              <a:t> (standaard instelling). Boven een bepaalde hoogte moet je overschakelen op QNE. 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3200" dirty="0"/>
              <a:t>In Nederland is dat bij 3500 ft. </a:t>
            </a:r>
            <a:endParaRPr lang="nl-NL" sz="32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483768" y="35912"/>
            <a:ext cx="4578096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rial"/>
                <a:cs typeface="Arial"/>
              </a:rPr>
              <a:t>9.1 BASISINFORMATIE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836711"/>
            <a:ext cx="3456384" cy="3398777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9912" y="836711"/>
            <a:ext cx="5244621" cy="3409003"/>
          </a:xfrm>
          <a:prstGeom prst="rect">
            <a:avLst/>
          </a:prstGeom>
        </p:spPr>
      </p:pic>
      <p:sp>
        <p:nvSpPr>
          <p:cNvPr id="4" name="Tekstvak 3"/>
          <p:cNvSpPr txBox="1"/>
          <p:nvPr/>
        </p:nvSpPr>
        <p:spPr>
          <a:xfrm>
            <a:off x="4139952" y="3789040"/>
            <a:ext cx="38272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dirty="0">
                <a:solidFill>
                  <a:srgbClr val="C0504D"/>
                </a:solidFill>
              </a:rPr>
              <a:t>Hoogtemeterinstellingen</a:t>
            </a:r>
          </a:p>
        </p:txBody>
      </p:sp>
    </p:spTree>
    <p:extLst>
      <p:ext uri="{BB962C8B-B14F-4D97-AF65-F5344CB8AC3E}">
        <p14:creationId xmlns:p14="http://schemas.microsoft.com/office/powerpoint/2010/main" val="3266726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70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627313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409825" y="2109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5606" name="Picture 7" descr="LOGO PEGA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1547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4767263" y="684213"/>
            <a:ext cx="4484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 </a:t>
            </a:r>
          </a:p>
        </p:txBody>
      </p:sp>
      <p:pic>
        <p:nvPicPr>
          <p:cNvPr id="25608" name="Picture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6750" y="11088"/>
            <a:ext cx="685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6372200" y="5877272"/>
            <a:ext cx="2232248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3200" dirty="0">
                <a:solidFill>
                  <a:schemeClr val="tx2"/>
                </a:solidFill>
                <a:latin typeface="Arial"/>
                <a:cs typeface="Arial"/>
              </a:rPr>
              <a:t>tekst</a:t>
            </a: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483768" y="35912"/>
            <a:ext cx="4578096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rial"/>
                <a:cs typeface="Arial"/>
              </a:rPr>
              <a:t>9.1 BASISINFORMATIE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95" y="44624"/>
            <a:ext cx="9099359" cy="6813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7266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70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627313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409825" y="2109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5606" name="Picture 7" descr="LOGO PEGA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1547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4767263" y="684213"/>
            <a:ext cx="4484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 </a:t>
            </a:r>
          </a:p>
        </p:txBody>
      </p:sp>
      <p:pic>
        <p:nvPicPr>
          <p:cNvPr id="25608" name="Picture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6750" y="11088"/>
            <a:ext cx="685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0" y="5013176"/>
            <a:ext cx="9144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Rondom de aarde bevindt zich een magnetisch veld.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Het magnetische veld is gekanteld is t.o.v. de noordpool. 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We spreken over de noordpool (N) en de magnetische noordpool (</a:t>
            </a:r>
            <a:r>
              <a:rPr lang="nl-NL" sz="2800" dirty="0">
                <a:solidFill>
                  <a:srgbClr val="C0504D"/>
                </a:solidFill>
              </a:rPr>
              <a:t>MN</a:t>
            </a:r>
            <a:r>
              <a:rPr lang="nl-NL" sz="2800" dirty="0"/>
              <a:t>) en magnetische zuidpool (</a:t>
            </a:r>
            <a:r>
              <a:rPr lang="nl-NL" sz="2800" dirty="0">
                <a:solidFill>
                  <a:srgbClr val="C0504D"/>
                </a:solidFill>
              </a:rPr>
              <a:t>MZ</a:t>
            </a:r>
            <a:r>
              <a:rPr lang="nl-NL" sz="2800" dirty="0"/>
              <a:t>).</a:t>
            </a:r>
            <a:endParaRPr lang="nl-NL" sz="28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1835696" y="35912"/>
            <a:ext cx="6151444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rial"/>
                <a:cs typeface="Arial"/>
              </a:rPr>
              <a:t>9.2 MAGNETISME EN KOMPAS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3648" y="692696"/>
            <a:ext cx="5544616" cy="4352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726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70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627313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409825" y="2109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5606" name="Picture 7" descr="LOGO PEGA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1547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4767263" y="684213"/>
            <a:ext cx="4484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 </a:t>
            </a:r>
          </a:p>
        </p:txBody>
      </p:sp>
      <p:pic>
        <p:nvPicPr>
          <p:cNvPr id="25608" name="Picture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6750" y="11088"/>
            <a:ext cx="685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5004048" y="4797152"/>
            <a:ext cx="413995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3200" dirty="0">
                <a:solidFill>
                  <a:schemeClr val="tx2"/>
                </a:solidFill>
                <a:latin typeface="Arial"/>
                <a:cs typeface="Arial"/>
              </a:rPr>
              <a:t>Bohli-kompas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3200" dirty="0">
                <a:solidFill>
                  <a:schemeClr val="tx2"/>
                </a:solidFill>
                <a:latin typeface="Arial"/>
                <a:cs typeface="Arial"/>
              </a:rPr>
              <a:t>Bolkompas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3200" dirty="0">
                <a:solidFill>
                  <a:schemeClr val="tx2"/>
                </a:solidFill>
                <a:latin typeface="Arial"/>
                <a:cs typeface="Arial"/>
              </a:rPr>
              <a:t>30 op kompas is 300 graden.</a:t>
            </a: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1835696" y="35912"/>
            <a:ext cx="6151444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rial"/>
                <a:cs typeface="Arial"/>
              </a:rPr>
              <a:t>9.2 MAGNETISME EN KOMPAS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764704"/>
            <a:ext cx="4755966" cy="5976664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7028" y="764704"/>
            <a:ext cx="4020752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890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70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627313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409825" y="2109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5606" name="Picture 7" descr="LOGO PEGA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1547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4767263" y="684213"/>
            <a:ext cx="4484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 </a:t>
            </a:r>
          </a:p>
        </p:txBody>
      </p:sp>
      <p:pic>
        <p:nvPicPr>
          <p:cNvPr id="25608" name="Picture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6750" y="11088"/>
            <a:ext cx="685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107504" y="4797152"/>
            <a:ext cx="89289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3200" dirty="0"/>
              <a:t>Vlieg je koers 135° en je wilt naar het zuiden gaan vliegen (koers 180°), dan moet je niet naar links verleggen maar juist naar rechts. </a:t>
            </a:r>
            <a:endParaRPr lang="nl-NL" sz="32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1835696" y="35912"/>
            <a:ext cx="6151444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rial"/>
                <a:cs typeface="Arial"/>
              </a:rPr>
              <a:t>9.2 MAGNETISME EN KOMPAS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764704"/>
            <a:ext cx="4850086" cy="3888432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60032" y="764704"/>
            <a:ext cx="4148956" cy="3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890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70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627313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409825" y="2109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5606" name="Picture 7" descr="LOGO PEGA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1547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4767263" y="684213"/>
            <a:ext cx="4484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 </a:t>
            </a:r>
          </a:p>
        </p:txBody>
      </p:sp>
      <p:pic>
        <p:nvPicPr>
          <p:cNvPr id="25608" name="Picture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6750" y="11088"/>
            <a:ext cx="685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107504" y="4293096"/>
            <a:ext cx="892899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3200" dirty="0"/>
              <a:t>Door de magneten draait de kompasroos naar het magnetische noorden. 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3200" dirty="0"/>
              <a:t>Hoe dichter je bij één van de polen komt, hoe meer het kompas schuin omlaag </a:t>
            </a:r>
            <a:r>
              <a:rPr lang="nl-NL" sz="3200" dirty="0">
                <a:solidFill>
                  <a:srgbClr val="C0504D"/>
                </a:solidFill>
              </a:rPr>
              <a:t>(inclinatie) </a:t>
            </a:r>
            <a:r>
              <a:rPr lang="nl-NL" sz="3200" dirty="0"/>
              <a:t>naar het magnetische noorden getrokken wordt. </a:t>
            </a:r>
            <a:endParaRPr lang="nl-NL" sz="32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1835696" y="35912"/>
            <a:ext cx="6151444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rial"/>
                <a:cs typeface="Arial"/>
              </a:rPr>
              <a:t>9.2 MAGNETISME EN KOMPAS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28" y="764704"/>
            <a:ext cx="2930196" cy="3384376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1840" y="764704"/>
            <a:ext cx="5898232" cy="3391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890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70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627313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409825" y="2109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5606" name="Picture 7" descr="LOGO PEGA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1547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4767263" y="684213"/>
            <a:ext cx="4484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 </a:t>
            </a:r>
          </a:p>
        </p:txBody>
      </p:sp>
      <p:pic>
        <p:nvPicPr>
          <p:cNvPr id="25608" name="Picture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6750" y="11088"/>
            <a:ext cx="685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179512" y="5243716"/>
            <a:ext cx="89644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nl-NL" sz="3200" dirty="0">
                <a:solidFill>
                  <a:schemeClr val="accent2"/>
                </a:solidFill>
              </a:rPr>
              <a:t>Coördinatenstelsel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>
                <a:solidFill>
                  <a:srgbClr val="000000"/>
                </a:solidFill>
              </a:rPr>
              <a:t>De coördinaten van Terlet zijn:  </a:t>
            </a:r>
            <a:r>
              <a:rPr lang="nl-NL" sz="2800" b="1" dirty="0">
                <a:solidFill>
                  <a:srgbClr val="000000"/>
                </a:solidFill>
              </a:rPr>
              <a:t>52°3'39"N</a:t>
            </a:r>
            <a:r>
              <a:rPr lang="nl-NL" sz="2800" dirty="0">
                <a:solidFill>
                  <a:srgbClr val="000000"/>
                </a:solidFill>
              </a:rPr>
              <a:t> en </a:t>
            </a:r>
            <a:r>
              <a:rPr lang="nl-NL" sz="2800" b="1" dirty="0">
                <a:solidFill>
                  <a:srgbClr val="000000"/>
                </a:solidFill>
              </a:rPr>
              <a:t>5°55'13”E</a:t>
            </a:r>
            <a:endParaRPr lang="nl-NL" sz="2800" dirty="0">
              <a:solidFill>
                <a:srgbClr val="000000"/>
              </a:solidFill>
            </a:endParaRP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>
                <a:solidFill>
                  <a:srgbClr val="000000"/>
                </a:solidFill>
                <a:latin typeface="Arial"/>
                <a:cs typeface="Arial"/>
              </a:rPr>
              <a:t>Met coördinaten kun je plaats bepalen</a:t>
            </a: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483768" y="35912"/>
            <a:ext cx="4578096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rial"/>
                <a:cs typeface="Arial"/>
              </a:rPr>
              <a:t>9.1 BASISINFORMATIE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764704"/>
            <a:ext cx="8884354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4182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70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627313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409825" y="2109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5606" name="Picture 7" descr="LOGO PEGA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1547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4767263" y="684213"/>
            <a:ext cx="4484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 </a:t>
            </a:r>
          </a:p>
        </p:txBody>
      </p:sp>
      <p:pic>
        <p:nvPicPr>
          <p:cNvPr id="25608" name="Picture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6750" y="11088"/>
            <a:ext cx="685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107504" y="4509120"/>
            <a:ext cx="90364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400" dirty="0"/>
              <a:t>Bij een Bohli kompas hangt de magneet helemaal vrij. 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400" dirty="0"/>
              <a:t>De hoek die de magneet kan maken met de horizon ligt tussen 40° en 75°. 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400" dirty="0"/>
              <a:t>Zo'n kompas is bruikbaar tussen de 30e en 65e breedtegraad. 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400" dirty="0"/>
              <a:t>Voor het zuidelijk halfrond heb je een Bohli-kompas nodig waarbij de magneet met de polen precies andersom geplaatst moet zijn. </a:t>
            </a:r>
            <a:endParaRPr lang="nl-NL" sz="24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1835696" y="35912"/>
            <a:ext cx="6151444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rial"/>
                <a:cs typeface="Arial"/>
              </a:rPr>
              <a:t>9.2 MAGNETISME EN KOMPAS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764704"/>
            <a:ext cx="3313451" cy="3672408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63889" y="764704"/>
            <a:ext cx="2922340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890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70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627313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409825" y="2109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5606" name="Picture 7" descr="LOGO PEGA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1547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4767263" y="684213"/>
            <a:ext cx="4484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 </a:t>
            </a:r>
          </a:p>
        </p:txBody>
      </p:sp>
      <p:pic>
        <p:nvPicPr>
          <p:cNvPr id="25608" name="Picture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6750" y="11088"/>
            <a:ext cx="685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11646" y="4638615"/>
            <a:ext cx="852079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Bovenaan op de ICAO-kaart The Netherlands staat: </a:t>
            </a:r>
            <a:r>
              <a:rPr lang="nl-NL" sz="2800" b="1" dirty="0" err="1">
                <a:solidFill>
                  <a:schemeClr val="accent2"/>
                </a:solidFill>
              </a:rPr>
              <a:t>Aeronautical</a:t>
            </a:r>
            <a:r>
              <a:rPr lang="nl-NL" sz="2800" b="1" dirty="0">
                <a:solidFill>
                  <a:schemeClr val="accent2"/>
                </a:solidFill>
              </a:rPr>
              <a:t> Chart 1:500.000</a:t>
            </a:r>
            <a:r>
              <a:rPr lang="nl-NL" sz="2800" dirty="0">
                <a:solidFill>
                  <a:schemeClr val="accent2"/>
                </a:solidFill>
              </a:rPr>
              <a:t> </a:t>
            </a:r>
            <a:r>
              <a:rPr lang="nl-NL" sz="2800" dirty="0"/>
              <a:t>en </a:t>
            </a:r>
            <a:r>
              <a:rPr lang="nl-NL" sz="2800" b="1" dirty="0">
                <a:solidFill>
                  <a:srgbClr val="C0504D"/>
                </a:solidFill>
              </a:rPr>
              <a:t>Lambert </a:t>
            </a:r>
            <a:r>
              <a:rPr lang="nl-NL" sz="2800" b="1" dirty="0" err="1">
                <a:solidFill>
                  <a:srgbClr val="C0504D"/>
                </a:solidFill>
              </a:rPr>
              <a:t>conformal</a:t>
            </a:r>
            <a:r>
              <a:rPr lang="nl-NL" sz="2800" b="1" dirty="0">
                <a:solidFill>
                  <a:srgbClr val="C0504D"/>
                </a:solidFill>
              </a:rPr>
              <a:t> </a:t>
            </a:r>
            <a:r>
              <a:rPr lang="nl-NL" sz="2800" b="1" dirty="0" err="1">
                <a:solidFill>
                  <a:srgbClr val="C0504D"/>
                </a:solidFill>
              </a:rPr>
              <a:t>conic</a:t>
            </a:r>
            <a:r>
              <a:rPr lang="nl-NL" sz="2800" b="1" dirty="0">
                <a:solidFill>
                  <a:srgbClr val="C0504D"/>
                </a:solidFill>
              </a:rPr>
              <a:t> </a:t>
            </a:r>
            <a:r>
              <a:rPr lang="nl-NL" sz="2800" b="1" dirty="0" err="1">
                <a:solidFill>
                  <a:srgbClr val="C0504D"/>
                </a:solidFill>
              </a:rPr>
              <a:t>projection</a:t>
            </a:r>
            <a:r>
              <a:rPr lang="nl-NL" sz="2800" dirty="0">
                <a:solidFill>
                  <a:srgbClr val="C0504D"/>
                </a:solidFill>
              </a:rPr>
              <a:t>. 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Met 1:500.000 wordt de schaal bedoeld en </a:t>
            </a:r>
            <a:r>
              <a:rPr lang="nl-NL" sz="2800" dirty="0" err="1"/>
              <a:t>conic</a:t>
            </a:r>
            <a:r>
              <a:rPr lang="nl-NL" sz="2800" dirty="0"/>
              <a:t> </a:t>
            </a:r>
            <a:r>
              <a:rPr lang="nl-NL" sz="2800" dirty="0" err="1"/>
              <a:t>projection</a:t>
            </a:r>
            <a:r>
              <a:rPr lang="nl-NL" sz="2800" dirty="0"/>
              <a:t> geeft aan hoe de kaart gemaakt is. </a:t>
            </a:r>
            <a:endParaRPr lang="nl-NL" sz="28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435378" y="35912"/>
            <a:ext cx="400883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rial"/>
                <a:cs typeface="Arial"/>
              </a:rPr>
              <a:t>9.3 VLIEGKAARTEN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836712"/>
            <a:ext cx="4032448" cy="3797223"/>
          </a:xfrm>
          <a:prstGeom prst="rect">
            <a:avLst/>
          </a:prstGeom>
        </p:spPr>
      </p:pic>
      <p:pic>
        <p:nvPicPr>
          <p:cNvPr id="3" name="Afbeelding 2" descr="Schermafbeelding 2017-02-03 om 15.02.3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1" y="836711"/>
            <a:ext cx="4464496" cy="3858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890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70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627313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409825" y="2109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5606" name="Picture 7" descr="LOGO PEGA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1547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4767263" y="684213"/>
            <a:ext cx="4484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 </a:t>
            </a:r>
          </a:p>
        </p:txBody>
      </p:sp>
      <p:pic>
        <p:nvPicPr>
          <p:cNvPr id="25608" name="Picture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6750" y="11088"/>
            <a:ext cx="685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4572000" y="836712"/>
            <a:ext cx="439248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/>
              <a:t>Een globe is:</a:t>
            </a:r>
          </a:p>
          <a:p>
            <a:r>
              <a:rPr lang="nl-NL" sz="3200" dirty="0"/>
              <a:t>1. </a:t>
            </a:r>
            <a:r>
              <a:rPr lang="nl-NL" sz="3200" b="1" dirty="0">
                <a:solidFill>
                  <a:srgbClr val="C0504D"/>
                </a:solidFill>
              </a:rPr>
              <a:t>afstandsgetrouw</a:t>
            </a:r>
            <a:endParaRPr lang="nl-NL" sz="3200" dirty="0">
              <a:solidFill>
                <a:srgbClr val="C0504D"/>
              </a:solidFill>
            </a:endParaRPr>
          </a:p>
          <a:p>
            <a:r>
              <a:rPr lang="nl-NL" sz="3200" dirty="0"/>
              <a:t>2. </a:t>
            </a:r>
            <a:r>
              <a:rPr lang="nl-NL" sz="3200" b="1" dirty="0">
                <a:solidFill>
                  <a:srgbClr val="C0504D"/>
                </a:solidFill>
              </a:rPr>
              <a:t>conform</a:t>
            </a:r>
            <a:r>
              <a:rPr lang="nl-NL" sz="3200" dirty="0"/>
              <a:t> (hoekgetrouw)</a:t>
            </a:r>
          </a:p>
          <a:p>
            <a:r>
              <a:rPr lang="nl-NL" sz="3200" dirty="0"/>
              <a:t>3. </a:t>
            </a:r>
            <a:r>
              <a:rPr lang="nl-NL" sz="3200" b="1" dirty="0">
                <a:solidFill>
                  <a:srgbClr val="C0504D"/>
                </a:solidFill>
              </a:rPr>
              <a:t>oppervlaktegetrouw</a:t>
            </a:r>
            <a:endParaRPr lang="nl-NL" sz="3200" dirty="0">
              <a:solidFill>
                <a:srgbClr val="C0504D"/>
              </a:solidFill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435378" y="35912"/>
            <a:ext cx="400883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rial"/>
                <a:cs typeface="Arial"/>
              </a:rPr>
              <a:t>9.3 VLIEGKAARTEN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1" y="800100"/>
            <a:ext cx="4263385" cy="586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852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70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627313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409825" y="2109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5606" name="Picture 7" descr="LOGO PEGA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1547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4767263" y="684213"/>
            <a:ext cx="4484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 </a:t>
            </a:r>
          </a:p>
        </p:txBody>
      </p:sp>
      <p:pic>
        <p:nvPicPr>
          <p:cNvPr id="25608" name="Picture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6750" y="11088"/>
            <a:ext cx="685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251520" y="4566607"/>
            <a:ext cx="889248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Bij de </a:t>
            </a:r>
            <a:r>
              <a:rPr lang="nl-NL" sz="2800" dirty="0">
                <a:solidFill>
                  <a:srgbClr val="C0504D"/>
                </a:solidFill>
              </a:rPr>
              <a:t>cilinderprojectie</a:t>
            </a:r>
            <a:r>
              <a:rPr lang="nl-NL" sz="2800" dirty="0"/>
              <a:t> staan de breedte- en lengtegraden altijd loodrecht op elkaar staan. 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De kaart is hoekgetrouw, maar niet afstands- en oppervlakte getrouw. 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Alleen bij de evenaar is de kaart goed te gebruiken. </a:t>
            </a:r>
            <a:endParaRPr lang="nl-NL" sz="28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435378" y="35912"/>
            <a:ext cx="400883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rial"/>
                <a:cs typeface="Arial"/>
              </a:rPr>
              <a:t>9.3 VLIEGKAARTEN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527" y="836712"/>
            <a:ext cx="4800534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852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70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627313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409825" y="2109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5606" name="Picture 7" descr="LOGO PEGA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1547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4767263" y="684213"/>
            <a:ext cx="4484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 </a:t>
            </a:r>
          </a:p>
        </p:txBody>
      </p:sp>
      <p:pic>
        <p:nvPicPr>
          <p:cNvPr id="25608" name="Picture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6750" y="11088"/>
            <a:ext cx="685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35496" y="3645024"/>
            <a:ext cx="9108504" cy="35394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ICAO eist dat kaarten, die gemaakt worden voor landen tussen de evenaar en 80° </a:t>
            </a:r>
            <a:r>
              <a:rPr lang="nl-NL" sz="2800" dirty="0" err="1"/>
              <a:t>noorder</a:t>
            </a:r>
            <a:r>
              <a:rPr lang="nl-NL" sz="2800" dirty="0"/>
              <a:t>- of zuiderbreedte, gemaakt worden volgens de </a:t>
            </a:r>
            <a:r>
              <a:rPr lang="nl-NL" sz="2800" dirty="0">
                <a:solidFill>
                  <a:srgbClr val="C0504D"/>
                </a:solidFill>
              </a:rPr>
              <a:t>kegelprojectiemethode</a:t>
            </a:r>
            <a:r>
              <a:rPr lang="nl-NL" sz="2800" dirty="0"/>
              <a:t>.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De lijnen van de kegel snijden de aardbol op twee </a:t>
            </a:r>
            <a:r>
              <a:rPr lang="nl-NL" sz="2800" b="1" dirty="0">
                <a:solidFill>
                  <a:srgbClr val="C0504D"/>
                </a:solidFill>
              </a:rPr>
              <a:t>standaard parallellen</a:t>
            </a:r>
            <a:r>
              <a:rPr lang="nl-NL" sz="2800" dirty="0"/>
              <a:t>. Voor The Netherlands hebben ze als standaard parallellen 53°06’40’’ N en 49°33’20’’N genomen.. Daar snijden de lijnen van de kegel de aardbol.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endParaRPr lang="nl-NL" sz="28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435378" y="35912"/>
            <a:ext cx="400883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rial"/>
                <a:cs typeface="Arial"/>
              </a:rPr>
              <a:t>9.3 VLIEGKAARTEN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1920" y="836712"/>
            <a:ext cx="5112568" cy="2880080"/>
          </a:xfrm>
          <a:prstGeom prst="rect">
            <a:avLst/>
          </a:prstGeom>
        </p:spPr>
      </p:pic>
      <p:sp>
        <p:nvSpPr>
          <p:cNvPr id="14" name="Toelichting met pijl rechts 13"/>
          <p:cNvSpPr/>
          <p:nvPr/>
        </p:nvSpPr>
        <p:spPr>
          <a:xfrm>
            <a:off x="113650" y="931728"/>
            <a:ext cx="4314333" cy="2065223"/>
          </a:xfrm>
          <a:prstGeom prst="rightArrowCallou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nl-NL" sz="2800" dirty="0">
                <a:solidFill>
                  <a:srgbClr val="C0504D"/>
                </a:solidFill>
                <a:latin typeface="Arial"/>
                <a:cs typeface="Arial"/>
              </a:rPr>
              <a:t>Kegelprojectie:</a:t>
            </a:r>
          </a:p>
          <a:p>
            <a:r>
              <a:rPr lang="nl-NL" sz="2800" dirty="0">
                <a:latin typeface="Arial"/>
                <a:cs typeface="Arial"/>
              </a:rPr>
              <a:t>Hoekgetrouw en bijna afstandsgetrouw</a:t>
            </a:r>
          </a:p>
        </p:txBody>
      </p:sp>
    </p:spTree>
    <p:extLst>
      <p:ext uri="{BB962C8B-B14F-4D97-AF65-F5344CB8AC3E}">
        <p14:creationId xmlns:p14="http://schemas.microsoft.com/office/powerpoint/2010/main" val="4237852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70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627313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409825" y="2109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5606" name="Picture 7" descr="LOGO PEGA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1547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4767263" y="684213"/>
            <a:ext cx="4484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 </a:t>
            </a:r>
          </a:p>
        </p:txBody>
      </p:sp>
      <p:pic>
        <p:nvPicPr>
          <p:cNvPr id="25608" name="Picture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6750" y="11088"/>
            <a:ext cx="685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6372200" y="5877272"/>
            <a:ext cx="2232248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3200" dirty="0">
                <a:solidFill>
                  <a:schemeClr val="tx2"/>
                </a:solidFill>
                <a:latin typeface="Arial"/>
                <a:cs typeface="Arial"/>
              </a:rPr>
              <a:t>tekst</a:t>
            </a: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435378" y="35912"/>
            <a:ext cx="400883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rial"/>
                <a:cs typeface="Arial"/>
              </a:rPr>
              <a:t>9.3 VLIEGKAARTEN</a:t>
            </a:r>
          </a:p>
        </p:txBody>
      </p:sp>
      <p:sp>
        <p:nvSpPr>
          <p:cNvPr id="3" name="Tekstvak 2"/>
          <p:cNvSpPr txBox="1"/>
          <p:nvPr/>
        </p:nvSpPr>
        <p:spPr>
          <a:xfrm>
            <a:off x="6972177" y="764704"/>
            <a:ext cx="1848295" cy="523220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nl-NL" sz="2800" b="1" dirty="0"/>
              <a:t>Topografie</a:t>
            </a:r>
            <a:r>
              <a:rPr lang="nl-NL" b="1" dirty="0"/>
              <a:t> </a:t>
            </a:r>
            <a:endParaRPr lang="nl-NL" dirty="0"/>
          </a:p>
        </p:txBody>
      </p:sp>
      <p:pic>
        <p:nvPicPr>
          <p:cNvPr id="6" name="Afbeelding 5" descr="Afbeelding met tekst, schermopname, Lettertype&#10;&#10;Door AI gegenereerde inhoud is mogelijk onjuist.">
            <a:extLst>
              <a:ext uri="{FF2B5EF4-FFF2-40B4-BE49-F238E27FC236}">
                <a16:creationId xmlns:a16="http://schemas.microsoft.com/office/drawing/2014/main" id="{D1C81251-E687-D7D7-71B4-CB27043997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789932"/>
            <a:ext cx="3858613" cy="5949280"/>
          </a:xfrm>
          <a:prstGeom prst="rect">
            <a:avLst/>
          </a:prstGeom>
        </p:spPr>
      </p:pic>
      <p:pic>
        <p:nvPicPr>
          <p:cNvPr id="8" name="Afbeelding 7" descr="Afbeelding met tekst, schermopname, ontwerp&#10;&#10;Door AI gegenereerde inhoud is mogelijk onjuist.">
            <a:extLst>
              <a:ext uri="{FF2B5EF4-FFF2-40B4-BE49-F238E27FC236}">
                <a16:creationId xmlns:a16="http://schemas.microsoft.com/office/drawing/2014/main" id="{C2957A34-15DD-C2D4-83E2-706A124E38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447" y="789932"/>
            <a:ext cx="2898367" cy="5949280"/>
          </a:xfrm>
          <a:prstGeom prst="rect">
            <a:avLst/>
          </a:prstGeom>
        </p:spPr>
      </p:pic>
      <p:pic>
        <p:nvPicPr>
          <p:cNvPr id="10" name="Afbeelding 9" descr="Afbeelding met tekst, schermopname&#10;&#10;Door AI gegenereerde inhoud is mogelijk onjuist.">
            <a:extLst>
              <a:ext uri="{FF2B5EF4-FFF2-40B4-BE49-F238E27FC236}">
                <a16:creationId xmlns:a16="http://schemas.microsoft.com/office/drawing/2014/main" id="{7FFF2E79-4725-B6A0-C565-560CA08F3A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3719" y="789933"/>
            <a:ext cx="3575830" cy="2999752"/>
          </a:xfrm>
          <a:prstGeom prst="rect">
            <a:avLst/>
          </a:prstGeom>
        </p:spPr>
      </p:pic>
      <p:pic>
        <p:nvPicPr>
          <p:cNvPr id="13" name="Afbeelding 12" descr="Afbeelding met tekst, schermopname, Lettertype&#10;&#10;Door AI gegenereerde inhoud is mogelijk onjuist.">
            <a:extLst>
              <a:ext uri="{FF2B5EF4-FFF2-40B4-BE49-F238E27FC236}">
                <a16:creationId xmlns:a16="http://schemas.microsoft.com/office/drawing/2014/main" id="{BEBBDED8-EBE2-EC9A-E02B-52585DB70E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787" y="3739461"/>
            <a:ext cx="3347213" cy="2999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85290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70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627313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409825" y="2109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5606" name="Picture 7" descr="LOGO PEGA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1547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4767263" y="684213"/>
            <a:ext cx="4484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 </a:t>
            </a:r>
          </a:p>
        </p:txBody>
      </p:sp>
      <p:pic>
        <p:nvPicPr>
          <p:cNvPr id="25608" name="Picture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6750" y="11088"/>
            <a:ext cx="685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4644008" y="764704"/>
            <a:ext cx="4320480" cy="6001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3200" dirty="0"/>
              <a:t>Een recente luchtvaartkaart is verplicht.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3200" dirty="0"/>
              <a:t>Vouw de kaart zo, dat het stuk dat je gaat vliegen, op je knie komt te liggen.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3200" dirty="0"/>
              <a:t>Teken op de kaart een cirkel met een straal van 5 km en één met een straal van 10 km om je veld.</a:t>
            </a:r>
            <a:endParaRPr lang="nl-NL" sz="32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435378" y="35912"/>
            <a:ext cx="400883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rial"/>
                <a:cs typeface="Arial"/>
              </a:rPr>
              <a:t>9.3 VLIEGKAARTEN</a:t>
            </a:r>
          </a:p>
        </p:txBody>
      </p:sp>
      <p:pic>
        <p:nvPicPr>
          <p:cNvPr id="2" name="Afbeelding 1" descr="kaart-terlet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764705"/>
            <a:ext cx="4464496" cy="3489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8529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70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627313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409825" y="2109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5606" name="Picture 7" descr="LOGO PEGA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1547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4767263" y="684213"/>
            <a:ext cx="4484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 </a:t>
            </a:r>
          </a:p>
        </p:txBody>
      </p:sp>
      <p:pic>
        <p:nvPicPr>
          <p:cNvPr id="25608" name="Picture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6750" y="11088"/>
            <a:ext cx="685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107504" y="764704"/>
            <a:ext cx="8928992" cy="5693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>
                <a:solidFill>
                  <a:srgbClr val="C0504D"/>
                </a:solidFill>
                <a:latin typeface="Arial"/>
                <a:cs typeface="Arial"/>
              </a:rPr>
              <a:t>De indeling van het luchtruim</a:t>
            </a:r>
            <a:r>
              <a:rPr lang="nl-NL" sz="2800" dirty="0"/>
              <a:t> </a:t>
            </a:r>
          </a:p>
          <a:p>
            <a:pPr>
              <a:buClr>
                <a:srgbClr val="FF0000"/>
              </a:buClr>
            </a:pPr>
            <a:r>
              <a:rPr lang="nl-NL" sz="2800" dirty="0"/>
              <a:t>Het Nederlandse luchtruim valt onder de Amsterdam </a:t>
            </a:r>
            <a:r>
              <a:rPr lang="nl-NL" sz="2800" dirty="0">
                <a:solidFill>
                  <a:srgbClr val="C0504D"/>
                </a:solidFill>
              </a:rPr>
              <a:t>FIR</a:t>
            </a:r>
            <a:r>
              <a:rPr lang="nl-NL" sz="2800" dirty="0"/>
              <a:t> (Flight Information </a:t>
            </a:r>
            <a:r>
              <a:rPr lang="nl-NL" sz="2800" dirty="0" err="1"/>
              <a:t>Region</a:t>
            </a:r>
            <a:r>
              <a:rPr lang="nl-NL" sz="2800" dirty="0"/>
              <a:t>). Binnen de Amsterdam FIR treffen we </a:t>
            </a:r>
            <a:r>
              <a:rPr lang="nl-NL" sz="2800" dirty="0" err="1">
                <a:solidFill>
                  <a:srgbClr val="C0504D"/>
                </a:solidFill>
              </a:rPr>
              <a:t>CTA's</a:t>
            </a:r>
            <a:r>
              <a:rPr lang="nl-NL" sz="2800" dirty="0">
                <a:solidFill>
                  <a:srgbClr val="C0504D"/>
                </a:solidFill>
              </a:rPr>
              <a:t> </a:t>
            </a:r>
            <a:r>
              <a:rPr lang="nl-NL" sz="2800" dirty="0"/>
              <a:t> Control Area’s, </a:t>
            </a:r>
            <a:r>
              <a:rPr lang="nl-NL" sz="2800" dirty="0" err="1">
                <a:solidFill>
                  <a:srgbClr val="C0504D"/>
                </a:solidFill>
              </a:rPr>
              <a:t>TMA's</a:t>
            </a:r>
            <a:r>
              <a:rPr lang="nl-NL" sz="2800" dirty="0"/>
              <a:t> (Terminal Area’s) en </a:t>
            </a:r>
            <a:r>
              <a:rPr lang="nl-NL" sz="2800" dirty="0" err="1">
                <a:solidFill>
                  <a:srgbClr val="C0504D"/>
                </a:solidFill>
              </a:rPr>
              <a:t>CTR's</a:t>
            </a:r>
            <a:r>
              <a:rPr lang="nl-NL" sz="2800" dirty="0"/>
              <a:t>  Control Zones) aan.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b="1" dirty="0">
                <a:solidFill>
                  <a:srgbClr val="C0504D"/>
                </a:solidFill>
              </a:rPr>
              <a:t>CTA</a:t>
            </a:r>
            <a:r>
              <a:rPr lang="nl-NL" sz="2800" dirty="0"/>
              <a:t>: een uitgebreid gebied op grotere hoogte, voor ‘en-route’ verkeer. Het vliegverkeer wordt daar geregeld.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b="1" dirty="0">
                <a:solidFill>
                  <a:srgbClr val="C0504D"/>
                </a:solidFill>
              </a:rPr>
              <a:t>TMA</a:t>
            </a:r>
            <a:r>
              <a:rPr lang="nl-NL" sz="2800" b="1" dirty="0"/>
              <a:t>:</a:t>
            </a:r>
            <a:r>
              <a:rPr lang="nl-NL" sz="2800" dirty="0"/>
              <a:t> een gebied op middelgrote hoogte, vooral voor het laten klimmen en dalen van IFR-verkeer. Het verkeer wordt geregeld.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b="1" dirty="0">
                <a:solidFill>
                  <a:srgbClr val="C0504D"/>
                </a:solidFill>
              </a:rPr>
              <a:t>CTR</a:t>
            </a:r>
            <a:r>
              <a:rPr lang="nl-NL" sz="2800" b="1" dirty="0"/>
              <a:t>:</a:t>
            </a:r>
            <a:r>
              <a:rPr lang="nl-NL" sz="2800" dirty="0"/>
              <a:t> een lokaal gebied rondom een vliegveld. Het verkeer wordt geleid door een </a:t>
            </a:r>
            <a:r>
              <a:rPr lang="nl-NL" sz="2800" dirty="0" err="1"/>
              <a:t>Tower</a:t>
            </a:r>
            <a:r>
              <a:rPr lang="nl-NL" sz="2800" dirty="0"/>
              <a:t> (TWR). 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Veel </a:t>
            </a:r>
            <a:r>
              <a:rPr lang="nl-NL" sz="2800" dirty="0" err="1"/>
              <a:t>CTR’s</a:t>
            </a:r>
            <a:r>
              <a:rPr lang="nl-NL" sz="2800" dirty="0"/>
              <a:t> hebben een </a:t>
            </a:r>
            <a:r>
              <a:rPr lang="nl-NL" sz="2800" dirty="0">
                <a:solidFill>
                  <a:srgbClr val="C0504D"/>
                </a:solidFill>
              </a:rPr>
              <a:t>ATZ</a:t>
            </a:r>
            <a:r>
              <a:rPr lang="nl-NL" sz="2800" dirty="0"/>
              <a:t> (</a:t>
            </a:r>
            <a:r>
              <a:rPr lang="nl-NL" sz="2800" dirty="0" err="1"/>
              <a:t>Aerodrome</a:t>
            </a:r>
            <a:r>
              <a:rPr lang="nl-NL" sz="2800" dirty="0"/>
              <a:t> Traffic Zone).</a:t>
            </a:r>
            <a:endParaRPr lang="nl-NL" sz="28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435378" y="35912"/>
            <a:ext cx="400883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rial"/>
                <a:cs typeface="Arial"/>
              </a:rPr>
              <a:t>9.3 VLIEGKAARTEN</a:t>
            </a:r>
          </a:p>
        </p:txBody>
      </p:sp>
    </p:spTree>
    <p:extLst>
      <p:ext uri="{BB962C8B-B14F-4D97-AF65-F5344CB8AC3E}">
        <p14:creationId xmlns:p14="http://schemas.microsoft.com/office/powerpoint/2010/main" val="42378529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70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627313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409825" y="2109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5606" name="Picture 7" descr="LOGO PEGA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1547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4767263" y="684213"/>
            <a:ext cx="4484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 </a:t>
            </a:r>
          </a:p>
        </p:txBody>
      </p:sp>
      <p:pic>
        <p:nvPicPr>
          <p:cNvPr id="25608" name="Picture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6750" y="11088"/>
            <a:ext cx="685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4211960" y="764704"/>
            <a:ext cx="482453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3000" dirty="0"/>
              <a:t>Een TMZ is een Transponder </a:t>
            </a:r>
            <a:r>
              <a:rPr lang="nl-NL" sz="3000" dirty="0" err="1"/>
              <a:t>Mandatory</a:t>
            </a:r>
            <a:r>
              <a:rPr lang="nl-NL" sz="3000" dirty="0"/>
              <a:t> Zone. 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3000" dirty="0"/>
              <a:t>In een TMZ mag je vliegen, met een werkende </a:t>
            </a:r>
            <a:r>
              <a:rPr lang="nl-NL" sz="3000" dirty="0" err="1"/>
              <a:t>Mode-S</a:t>
            </a:r>
            <a:r>
              <a:rPr lang="nl-NL" sz="3000" dirty="0"/>
              <a:t> SSR-transponder. 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3000" dirty="0"/>
              <a:t>Bijna het hele Nederlandse luchtruim is door de week een TMZ. 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3000" dirty="0"/>
              <a:t>Enkele gebieden, zoals de TMZ Eelde zijn de hele week een TMZ. </a:t>
            </a:r>
            <a:endParaRPr lang="nl-NL" sz="30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435378" y="35912"/>
            <a:ext cx="400883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rial"/>
                <a:cs typeface="Arial"/>
              </a:rPr>
              <a:t>9.3 VLIEGKAARTEN</a:t>
            </a:r>
          </a:p>
        </p:txBody>
      </p:sp>
      <p:pic>
        <p:nvPicPr>
          <p:cNvPr id="3" name="Afbeelding 2" descr="Schermafbeelding 2017-02-03 om 15.35.3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764704"/>
            <a:ext cx="3960440" cy="5937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8529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70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627313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409825" y="2109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5606" name="Picture 7" descr="LOGO PEGA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1547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4767263" y="684213"/>
            <a:ext cx="4484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 </a:t>
            </a:r>
          </a:p>
        </p:txBody>
      </p:sp>
      <p:pic>
        <p:nvPicPr>
          <p:cNvPr id="25608" name="Picture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6750" y="11088"/>
            <a:ext cx="685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107504" y="764704"/>
            <a:ext cx="9036496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>
                <a:solidFill>
                  <a:srgbClr val="C0504D"/>
                </a:solidFill>
                <a:latin typeface="Arial"/>
                <a:cs typeface="Arial"/>
              </a:rPr>
              <a:t>Luchtruimclassificatie</a:t>
            </a:r>
            <a:endParaRPr lang="nl-NL" sz="2800" dirty="0">
              <a:solidFill>
                <a:srgbClr val="C0504D"/>
              </a:solidFill>
              <a:latin typeface="Arial"/>
              <a:cs typeface="Arial"/>
            </a:endParaRP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Klasse </a:t>
            </a:r>
            <a:r>
              <a:rPr lang="nl-NL" sz="2800" b="1" dirty="0"/>
              <a:t>A</a:t>
            </a:r>
            <a:r>
              <a:rPr lang="nl-NL" sz="2800" dirty="0"/>
              <a:t> : verboden voor zweefvliegers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Klasse </a:t>
            </a:r>
            <a:r>
              <a:rPr lang="nl-NL" sz="2800" b="1" dirty="0"/>
              <a:t>B</a:t>
            </a:r>
            <a:r>
              <a:rPr lang="nl-NL" sz="2800" dirty="0"/>
              <a:t> : radiocontact en toestemming Dutch Mil.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Klasse </a:t>
            </a:r>
            <a:r>
              <a:rPr lang="nl-NL" sz="2800" b="1" dirty="0"/>
              <a:t>C</a:t>
            </a:r>
            <a:r>
              <a:rPr lang="nl-NL" sz="2800" dirty="0"/>
              <a:t> : dat zijn de </a:t>
            </a:r>
            <a:r>
              <a:rPr lang="nl-NL" sz="2800" dirty="0" err="1"/>
              <a:t>CTR’s</a:t>
            </a:r>
            <a:r>
              <a:rPr lang="nl-NL" sz="2800" dirty="0"/>
              <a:t> van bijvoorbeeld vliegveld Leeuwarden. Alleen zweefvliegen na toestemming voor de plaatselijke club. 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Klasse </a:t>
            </a:r>
            <a:r>
              <a:rPr lang="nl-NL" sz="2800" b="1" dirty="0"/>
              <a:t>D</a:t>
            </a:r>
            <a:r>
              <a:rPr lang="nl-NL" sz="2800" dirty="0"/>
              <a:t>: alleen toegestaan na toestemming. Bijvoorbeeld gedeelten van de CTR van Deelen.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Klasse </a:t>
            </a:r>
            <a:r>
              <a:rPr lang="nl-NL" sz="2800" b="1" dirty="0"/>
              <a:t>E</a:t>
            </a:r>
            <a:r>
              <a:rPr lang="nl-NL" sz="2800" dirty="0"/>
              <a:t> : daar is zweefvliegen toegestaan. Let op de maximale hoogte door de week en in het weekend.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Klasse </a:t>
            </a:r>
            <a:r>
              <a:rPr lang="nl-NL" sz="2800" b="1" dirty="0"/>
              <a:t>F</a:t>
            </a:r>
            <a:r>
              <a:rPr lang="nl-NL" sz="2800" dirty="0"/>
              <a:t>: Klasse F komt in Nederland niet voor.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Klasse </a:t>
            </a:r>
            <a:r>
              <a:rPr lang="nl-NL" sz="2800" b="1" dirty="0"/>
              <a:t>G</a:t>
            </a:r>
            <a:r>
              <a:rPr lang="nl-NL" sz="2800" dirty="0"/>
              <a:t>: Klasse G bestaat uit het onderste resterende luchtgebied. Zweefvliegen is daar toegestaan. Al het luchtruim dat geen classificatie heeft gekregen is klasse G. </a:t>
            </a:r>
            <a:endParaRPr lang="nl-NL" sz="28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435378" y="35912"/>
            <a:ext cx="400883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rial"/>
                <a:cs typeface="Arial"/>
              </a:rPr>
              <a:t>9.3 VLIEGKAARTEN</a:t>
            </a:r>
          </a:p>
        </p:txBody>
      </p:sp>
    </p:spTree>
    <p:extLst>
      <p:ext uri="{BB962C8B-B14F-4D97-AF65-F5344CB8AC3E}">
        <p14:creationId xmlns:p14="http://schemas.microsoft.com/office/powerpoint/2010/main" val="4237852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70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627313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409825" y="2109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5606" name="Picture 7" descr="LOGO PEGA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1547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4767263" y="684213"/>
            <a:ext cx="4484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 </a:t>
            </a:r>
          </a:p>
        </p:txBody>
      </p:sp>
      <p:pic>
        <p:nvPicPr>
          <p:cNvPr id="25608" name="Picture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6750" y="11088"/>
            <a:ext cx="685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107504" y="4581128"/>
            <a:ext cx="903649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De aarde is een bol die in 24 uur om de aardas draait. 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De aardas is en denkbeeldige as waar de aarde omheen draait. 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Het bovenste punt is de noordpool en het onderste de zuidpool. </a:t>
            </a:r>
            <a:endParaRPr lang="nl-NL" sz="28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483768" y="35912"/>
            <a:ext cx="4578096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rial"/>
                <a:cs typeface="Arial"/>
              </a:rPr>
              <a:t>9.1 BASISINFORMATIE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7000" y="771128"/>
            <a:ext cx="381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08534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70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627313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409825" y="2109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5606" name="Picture 7" descr="LOGO PEGA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1547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4767263" y="684213"/>
            <a:ext cx="4484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 </a:t>
            </a:r>
          </a:p>
        </p:txBody>
      </p:sp>
      <p:pic>
        <p:nvPicPr>
          <p:cNvPr id="25608" name="Picture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6750" y="11088"/>
            <a:ext cx="685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107504" y="5301208"/>
            <a:ext cx="410445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3200" dirty="0">
                <a:solidFill>
                  <a:schemeClr val="tx2"/>
                </a:solidFill>
                <a:latin typeface="Arial"/>
                <a:cs typeface="Arial"/>
              </a:rPr>
              <a:t>Luchtruim klasse C</a:t>
            </a: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435378" y="35912"/>
            <a:ext cx="400883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rial"/>
                <a:cs typeface="Arial"/>
              </a:rPr>
              <a:t>9.3 VLIEGKAARTEN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89" y="764704"/>
            <a:ext cx="4108863" cy="4473710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8754" y="764704"/>
            <a:ext cx="4675580" cy="4392488"/>
          </a:xfrm>
          <a:prstGeom prst="rect">
            <a:avLst/>
          </a:prstGeom>
        </p:spPr>
      </p:pic>
      <p:sp>
        <p:nvSpPr>
          <p:cNvPr id="13" name="Tekstvak 12"/>
          <p:cNvSpPr txBox="1"/>
          <p:nvPr/>
        </p:nvSpPr>
        <p:spPr>
          <a:xfrm>
            <a:off x="4355976" y="5301208"/>
            <a:ext cx="410445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3200" dirty="0">
                <a:solidFill>
                  <a:schemeClr val="tx2"/>
                </a:solidFill>
                <a:latin typeface="Arial"/>
                <a:cs typeface="Arial"/>
              </a:rPr>
              <a:t>Luchtruim klasse E</a:t>
            </a:r>
          </a:p>
        </p:txBody>
      </p:sp>
    </p:spTree>
    <p:extLst>
      <p:ext uri="{BB962C8B-B14F-4D97-AF65-F5344CB8AC3E}">
        <p14:creationId xmlns:p14="http://schemas.microsoft.com/office/powerpoint/2010/main" val="423785290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70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627313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409825" y="2109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5606" name="Picture 7" descr="LOGO PEGA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1547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4767263" y="684213"/>
            <a:ext cx="4484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 </a:t>
            </a:r>
          </a:p>
        </p:txBody>
      </p:sp>
      <p:pic>
        <p:nvPicPr>
          <p:cNvPr id="25608" name="Picture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6750" y="11088"/>
            <a:ext cx="685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6372200" y="5877272"/>
            <a:ext cx="2232248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3200" dirty="0">
                <a:solidFill>
                  <a:schemeClr val="tx2"/>
                </a:solidFill>
                <a:latin typeface="Arial"/>
                <a:cs typeface="Arial"/>
              </a:rPr>
              <a:t>tekst</a:t>
            </a: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435378" y="35912"/>
            <a:ext cx="400883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rial"/>
                <a:cs typeface="Arial"/>
              </a:rPr>
              <a:t>9.3 VLIEGKAARTEN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4914" y="0"/>
            <a:ext cx="6637486" cy="6858000"/>
          </a:xfrm>
          <a:prstGeom prst="rect">
            <a:avLst/>
          </a:prstGeom>
        </p:spPr>
      </p:pic>
      <p:sp>
        <p:nvSpPr>
          <p:cNvPr id="13" name="Tekstvak 12"/>
          <p:cNvSpPr txBox="1"/>
          <p:nvPr/>
        </p:nvSpPr>
        <p:spPr>
          <a:xfrm>
            <a:off x="2627784" y="3573016"/>
            <a:ext cx="410445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3200" dirty="0">
                <a:solidFill>
                  <a:schemeClr val="tx2"/>
                </a:solidFill>
                <a:latin typeface="Arial"/>
                <a:cs typeface="Arial"/>
              </a:rPr>
              <a:t>Luchtruim klasse E</a:t>
            </a:r>
          </a:p>
        </p:txBody>
      </p:sp>
    </p:spTree>
    <p:extLst>
      <p:ext uri="{BB962C8B-B14F-4D97-AF65-F5344CB8AC3E}">
        <p14:creationId xmlns:p14="http://schemas.microsoft.com/office/powerpoint/2010/main" val="423785290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70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627313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409825" y="2109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5606" name="Picture 7" descr="LOGO PEGA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1547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4767263" y="684213"/>
            <a:ext cx="4484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 </a:t>
            </a:r>
          </a:p>
        </p:txBody>
      </p:sp>
      <p:pic>
        <p:nvPicPr>
          <p:cNvPr id="25608" name="Picture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6750" y="11088"/>
            <a:ext cx="685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179512" y="5157192"/>
            <a:ext cx="87849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/>
              <a:t>(*) : van vrijdag 16:00 tot zondag 23:00 (gedurende zomertijd 15:00 resp. 22:00) en op officiële feestdagen </a:t>
            </a:r>
            <a:r>
              <a:rPr lang="nl-NL" sz="2800" dirty="0">
                <a:solidFill>
                  <a:srgbClr val="C0504D"/>
                </a:solidFill>
              </a:rPr>
              <a:t>5 km </a:t>
            </a:r>
            <a:r>
              <a:rPr lang="nl-NL" sz="2800" dirty="0"/>
              <a:t>in de </a:t>
            </a:r>
            <a:r>
              <a:rPr lang="nl-NL" sz="2800" dirty="0" err="1"/>
              <a:t>Nw</a:t>
            </a:r>
            <a:r>
              <a:rPr lang="nl-NL" sz="2800" dirty="0"/>
              <a:t> </a:t>
            </a:r>
            <a:r>
              <a:rPr lang="nl-NL" sz="2800" dirty="0" err="1"/>
              <a:t>Milligen</a:t>
            </a:r>
            <a:r>
              <a:rPr lang="nl-NL" sz="2800" dirty="0"/>
              <a:t> </a:t>
            </a:r>
            <a:r>
              <a:rPr lang="nl-NL" sz="2800" dirty="0" err="1"/>
              <a:t>TMA’s</a:t>
            </a:r>
            <a:r>
              <a:rPr lang="nl-NL" sz="2800" dirty="0"/>
              <a:t>.</a:t>
            </a: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435378" y="35912"/>
            <a:ext cx="400883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rial"/>
                <a:cs typeface="Arial"/>
              </a:rPr>
              <a:t>9.3 VLIEGKAARTEN</a:t>
            </a: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016" y="850191"/>
            <a:ext cx="8892480" cy="4234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85290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70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627313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409825" y="2109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5606" name="Picture 7" descr="LOGO PEGA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1547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4767263" y="684213"/>
            <a:ext cx="4484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 </a:t>
            </a:r>
          </a:p>
        </p:txBody>
      </p:sp>
      <p:pic>
        <p:nvPicPr>
          <p:cNvPr id="25608" name="Picture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6750" y="11088"/>
            <a:ext cx="685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435378" y="35912"/>
            <a:ext cx="400883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rial"/>
                <a:cs typeface="Arial"/>
              </a:rPr>
              <a:t>9.3 VLIEGKAARTEN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96" y="764703"/>
            <a:ext cx="5184576" cy="6048671"/>
          </a:xfrm>
          <a:prstGeom prst="rect">
            <a:avLst/>
          </a:prstGeom>
        </p:spPr>
      </p:pic>
      <p:sp>
        <p:nvSpPr>
          <p:cNvPr id="3" name="Tekstvak 2"/>
          <p:cNvSpPr txBox="1"/>
          <p:nvPr/>
        </p:nvSpPr>
        <p:spPr>
          <a:xfrm>
            <a:off x="5220072" y="764704"/>
            <a:ext cx="3923928" cy="3693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600" dirty="0"/>
              <a:t>CTA FL095 – FL195</a:t>
            </a:r>
          </a:p>
          <a:p>
            <a:endParaRPr lang="nl-NL" sz="2600" dirty="0"/>
          </a:p>
          <a:p>
            <a:r>
              <a:rPr lang="nl-NL" sz="2600" dirty="0"/>
              <a:t>TMA 1500FT AMSL – FL095</a:t>
            </a:r>
          </a:p>
          <a:p>
            <a:endParaRPr lang="nl-NL" sz="2600" dirty="0"/>
          </a:p>
          <a:p>
            <a:r>
              <a:rPr lang="nl-NL" sz="2600" dirty="0"/>
              <a:t>TMZ 1200FT AMSL – FL095</a:t>
            </a:r>
          </a:p>
          <a:p>
            <a:endParaRPr lang="nl-NL" sz="2600" dirty="0"/>
          </a:p>
          <a:p>
            <a:r>
              <a:rPr lang="nl-NL" sz="2600" dirty="0"/>
              <a:t>CTR GND – 3000FT AMSL</a:t>
            </a:r>
          </a:p>
          <a:p>
            <a:endParaRPr lang="nl-NL" sz="2600" dirty="0"/>
          </a:p>
          <a:p>
            <a:r>
              <a:rPr lang="nl-NL" sz="2600" dirty="0"/>
              <a:t>ATZ GND – 2500FT AMSL</a:t>
            </a:r>
          </a:p>
        </p:txBody>
      </p:sp>
    </p:spTree>
    <p:extLst>
      <p:ext uri="{BB962C8B-B14F-4D97-AF65-F5344CB8AC3E}">
        <p14:creationId xmlns:p14="http://schemas.microsoft.com/office/powerpoint/2010/main" val="423785290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70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627313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409825" y="2109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5606" name="Picture 7" descr="LOGO PEGA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1547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4767263" y="684213"/>
            <a:ext cx="4484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 </a:t>
            </a:r>
          </a:p>
        </p:txBody>
      </p:sp>
      <p:pic>
        <p:nvPicPr>
          <p:cNvPr id="25608" name="Picture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6750" y="11088"/>
            <a:ext cx="685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3491880" y="764704"/>
            <a:ext cx="5544616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Wanneer de GPS het niet doet ben je aangewezen op </a:t>
            </a:r>
            <a:r>
              <a:rPr lang="nl-NL" sz="2800" dirty="0">
                <a:solidFill>
                  <a:srgbClr val="C0504D"/>
                </a:solidFill>
              </a:rPr>
              <a:t>Deadreckoning</a:t>
            </a:r>
            <a:r>
              <a:rPr lang="nl-NL" sz="2800" dirty="0"/>
              <a:t>.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Deadreckoning (gegist bestek) is een navigatiemethode waarbij je aan de hand van de koers en de afgelegde afstand je positie bepaalt.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Om een inschatting van jouw positie te kunnen maken heb je de </a:t>
            </a:r>
            <a:r>
              <a:rPr lang="nl-NL" sz="2800" dirty="0">
                <a:solidFill>
                  <a:srgbClr val="C0504D"/>
                </a:solidFill>
              </a:rPr>
              <a:t>vliegkoers</a:t>
            </a:r>
            <a:r>
              <a:rPr lang="nl-NL" sz="2800" dirty="0"/>
              <a:t>, de </a:t>
            </a:r>
            <a:r>
              <a:rPr lang="nl-NL" sz="2800" dirty="0">
                <a:solidFill>
                  <a:srgbClr val="C0504D"/>
                </a:solidFill>
              </a:rPr>
              <a:t>reissnelheid</a:t>
            </a:r>
            <a:r>
              <a:rPr lang="nl-NL" sz="2800" dirty="0"/>
              <a:t>, de </a:t>
            </a:r>
            <a:r>
              <a:rPr lang="nl-NL" sz="2800" dirty="0">
                <a:solidFill>
                  <a:srgbClr val="C0504D"/>
                </a:solidFill>
              </a:rPr>
              <a:t>windrichting</a:t>
            </a:r>
            <a:r>
              <a:rPr lang="nl-NL" sz="2800" dirty="0"/>
              <a:t> en –</a:t>
            </a:r>
            <a:r>
              <a:rPr lang="nl-NL" sz="2800" dirty="0">
                <a:solidFill>
                  <a:srgbClr val="C0504D"/>
                </a:solidFill>
              </a:rPr>
              <a:t>sterkte</a:t>
            </a:r>
            <a:r>
              <a:rPr lang="nl-NL" sz="2800" dirty="0"/>
              <a:t>, en de </a:t>
            </a:r>
            <a:r>
              <a:rPr lang="nl-NL" sz="2800" dirty="0">
                <a:solidFill>
                  <a:srgbClr val="C0504D"/>
                </a:solidFill>
              </a:rPr>
              <a:t>vliegtijd</a:t>
            </a:r>
            <a:r>
              <a:rPr lang="nl-NL" sz="2800" dirty="0"/>
              <a:t> vanaf het laatst bekende punt nodig. </a:t>
            </a:r>
            <a:endParaRPr lang="nl-NL" sz="28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267744" y="35912"/>
            <a:ext cx="449454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rial"/>
                <a:cs typeface="Arial"/>
              </a:rPr>
              <a:t>9.4 DEADRECKONING</a:t>
            </a: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836712"/>
            <a:ext cx="3220721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852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70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627313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409825" y="2109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5606" name="Picture 7" descr="LOGO PEGA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1547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4767263" y="684213"/>
            <a:ext cx="4484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 </a:t>
            </a:r>
          </a:p>
        </p:txBody>
      </p:sp>
      <p:pic>
        <p:nvPicPr>
          <p:cNvPr id="25608" name="Picture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6750" y="11088"/>
            <a:ext cx="685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267744" y="35912"/>
            <a:ext cx="449454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rial"/>
                <a:cs typeface="Arial"/>
              </a:rPr>
              <a:t>9.4 DEADRECKONING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7825" y="87697"/>
            <a:ext cx="5606503" cy="6709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86665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70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627313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409825" y="2109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5606" name="Picture 7" descr="LOGO PEGA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1547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4767263" y="684213"/>
            <a:ext cx="4484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 </a:t>
            </a:r>
          </a:p>
        </p:txBody>
      </p:sp>
      <p:pic>
        <p:nvPicPr>
          <p:cNvPr id="25608" name="Picture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6750" y="11088"/>
            <a:ext cx="685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5508104" y="764704"/>
            <a:ext cx="3635896" cy="4893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nl-NL" sz="3200" b="1" dirty="0">
                <a:solidFill>
                  <a:srgbClr val="C0504D"/>
                </a:solidFill>
              </a:rPr>
              <a:t>Weten waar je zit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Een </a:t>
            </a:r>
            <a:r>
              <a:rPr lang="nl-NL" sz="2800" b="1" dirty="0">
                <a:solidFill>
                  <a:srgbClr val="C0504D"/>
                </a:solidFill>
              </a:rPr>
              <a:t>geleidelijn</a:t>
            </a:r>
            <a:r>
              <a:rPr lang="nl-NL" sz="2800" dirty="0"/>
              <a:t> is een rivier, kanaal of autoweg die ongeveer evenwijdig met de kaartkoerslijn loopt.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b="1" dirty="0">
                <a:solidFill>
                  <a:srgbClr val="C0504D"/>
                </a:solidFill>
              </a:rPr>
              <a:t>Opvanglijnen</a:t>
            </a:r>
            <a:r>
              <a:rPr lang="nl-NL" sz="2800" dirty="0"/>
              <a:t> zijn kenmerken die je dwars op je koerslijn moet tegenkomen.</a:t>
            </a:r>
            <a:endParaRPr lang="nl-NL" sz="28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267744" y="35912"/>
            <a:ext cx="449454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rial"/>
                <a:cs typeface="Arial"/>
              </a:rPr>
              <a:t>9.4 DEADRECKONING</a:t>
            </a:r>
          </a:p>
        </p:txBody>
      </p:sp>
      <p:pic>
        <p:nvPicPr>
          <p:cNvPr id="3" name="Afbeelding 2" descr="kaart-leeuw-devoorst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764704"/>
            <a:ext cx="5472608" cy="5910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86665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70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627313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409825" y="2109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5606" name="Picture 7" descr="LOGO PEGA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1547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4767263" y="684213"/>
            <a:ext cx="4484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 </a:t>
            </a:r>
          </a:p>
        </p:txBody>
      </p:sp>
      <p:pic>
        <p:nvPicPr>
          <p:cNvPr id="25608" name="Picture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6750" y="11088"/>
            <a:ext cx="685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5364088" y="764704"/>
            <a:ext cx="3672408" cy="6001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3200" dirty="0"/>
              <a:t>Onthoud de plaats van de zon en de windrichting op ieder vliegbeen.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endParaRPr lang="nl-NL" sz="3200" dirty="0"/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3200" dirty="0"/>
              <a:t>De zon staat bij zomertijd in Nederland om ongeveer half twee in het zuiden.</a:t>
            </a:r>
            <a:endParaRPr lang="nl-NL" sz="32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267744" y="35912"/>
            <a:ext cx="449454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rial"/>
                <a:cs typeface="Arial"/>
              </a:rPr>
              <a:t>9.4 DEADRECKONING</a:t>
            </a:r>
          </a:p>
        </p:txBody>
      </p:sp>
      <p:pic>
        <p:nvPicPr>
          <p:cNvPr id="2" name="Afbeelding 1" descr="Schermafbeelding 2017-02-03 om 16.10.4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96" y="806400"/>
            <a:ext cx="5164584" cy="579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86665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70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627313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409825" y="2109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5606" name="Picture 7" descr="LOGO PEGA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1547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4767263" y="684213"/>
            <a:ext cx="4484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 </a:t>
            </a: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1475656" y="35912"/>
            <a:ext cx="7250703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rial"/>
                <a:cs typeface="Arial"/>
              </a:rPr>
              <a:t>9.5 NAVIGATIE TIJDENS DE VLUCHT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787687"/>
            <a:ext cx="6063580" cy="5881673"/>
          </a:xfrm>
          <a:prstGeom prst="rect">
            <a:avLst/>
          </a:prstGeom>
        </p:spPr>
      </p:pic>
      <p:pic>
        <p:nvPicPr>
          <p:cNvPr id="3" name="Afbeelding 2" descr="Schermafbeelding 2017-02-03 om 16.16.4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4077072"/>
            <a:ext cx="6857976" cy="2636912"/>
          </a:xfrm>
          <a:prstGeom prst="rect">
            <a:avLst/>
          </a:prstGeom>
        </p:spPr>
      </p:pic>
      <p:sp>
        <p:nvSpPr>
          <p:cNvPr id="4" name="Tekstvak 3"/>
          <p:cNvSpPr txBox="1"/>
          <p:nvPr/>
        </p:nvSpPr>
        <p:spPr>
          <a:xfrm>
            <a:off x="3483317" y="836712"/>
            <a:ext cx="5634876" cy="523220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nl-NL" sz="2800" dirty="0">
                <a:latin typeface="Arial"/>
                <a:cs typeface="Arial"/>
              </a:rPr>
              <a:t>Uitzetten van de </a:t>
            </a:r>
            <a:r>
              <a:rPr lang="nl-NL" sz="2800" dirty="0" err="1">
                <a:latin typeface="Arial"/>
                <a:cs typeface="Arial"/>
              </a:rPr>
              <a:t>overlanddriehoek</a:t>
            </a:r>
            <a:endParaRPr lang="nl-NL"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8786665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70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627313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409825" y="2109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5606" name="Picture 7" descr="LOGO PEGA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1547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4767263" y="684213"/>
            <a:ext cx="4484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 </a:t>
            </a:r>
          </a:p>
        </p:txBody>
      </p:sp>
      <p:sp>
        <p:nvSpPr>
          <p:cNvPr id="5" name="Tekstvak 4"/>
          <p:cNvSpPr txBox="1"/>
          <p:nvPr/>
        </p:nvSpPr>
        <p:spPr>
          <a:xfrm>
            <a:off x="251520" y="5445224"/>
            <a:ext cx="87849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De wind komt uit richting 160° en waait dus naar (160°+180°=) 340°. Zet nu richting 340° een lijn van 22 mm lang. Hier plaats je punt C. </a:t>
            </a:r>
            <a:endParaRPr lang="nl-NL" sz="28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1475656" y="35912"/>
            <a:ext cx="7250703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rial"/>
                <a:cs typeface="Arial"/>
              </a:rPr>
              <a:t>9.5 NAVIGATIE TIJDENS DE VLUCHT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19" y="836712"/>
            <a:ext cx="8614041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382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70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627313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409825" y="2109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5606" name="Picture 7" descr="LOGO PEGA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1547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4767263" y="684213"/>
            <a:ext cx="4484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 </a:t>
            </a:r>
          </a:p>
        </p:txBody>
      </p:sp>
      <p:pic>
        <p:nvPicPr>
          <p:cNvPr id="25608" name="Picture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6750" y="11088"/>
            <a:ext cx="685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107504" y="5877272"/>
            <a:ext cx="90364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3200" dirty="0"/>
              <a:t>De aardas heeft een schuine stand t.o.v. de  zon, daardoor ontstaan de vier seizoenen. </a:t>
            </a:r>
            <a:endParaRPr lang="nl-NL" sz="32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483768" y="35912"/>
            <a:ext cx="4578096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rial"/>
                <a:cs typeface="Arial"/>
              </a:rPr>
              <a:t>9.1 BASISINFORMATIE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754980"/>
            <a:ext cx="7620000" cy="519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08534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70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627313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409825" y="2109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5606" name="Picture 7" descr="LOGO PEGA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1547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4767263" y="684213"/>
            <a:ext cx="4484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 </a:t>
            </a:r>
          </a:p>
        </p:txBody>
      </p:sp>
      <p:sp>
        <p:nvSpPr>
          <p:cNvPr id="5" name="Tekstvak 4"/>
          <p:cNvSpPr txBox="1"/>
          <p:nvPr/>
        </p:nvSpPr>
        <p:spPr>
          <a:xfrm>
            <a:off x="0" y="4797152"/>
            <a:ext cx="9144000" cy="2164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Zet een lijn met de grondkoers van 280° op de kaart. 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Cirkel 120 mm naar de lijn van de grondkoers (punt B¹).</a:t>
            </a:r>
            <a:r>
              <a:rPr lang="nl-NL" sz="3200" dirty="0"/>
              <a:t> 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Hoek B¹ is de drift of opstuurhoek (9°). Je waait richting punt C dus de vliegkoers = 280° - 9° = 271°</a:t>
            </a:r>
            <a:endParaRPr lang="nl-NL" sz="2800" baseline="30000" dirty="0"/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endParaRPr lang="nl-NL" sz="2800" baseline="300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1475656" y="35912"/>
            <a:ext cx="7250703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rial"/>
                <a:cs typeface="Arial"/>
              </a:rPr>
              <a:t>9.5 NAVIGATIE TIJDENS DE VLUCHT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836712"/>
            <a:ext cx="7620000" cy="389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382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70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627313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409825" y="2109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5606" name="Picture 7" descr="LOGO PEGA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1547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4767263" y="684213"/>
            <a:ext cx="4484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 </a:t>
            </a:r>
          </a:p>
        </p:txBody>
      </p:sp>
      <p:sp>
        <p:nvSpPr>
          <p:cNvPr id="5" name="Tekstvak 4"/>
          <p:cNvSpPr txBox="1"/>
          <p:nvPr/>
        </p:nvSpPr>
        <p:spPr>
          <a:xfrm>
            <a:off x="4427984" y="764704"/>
            <a:ext cx="460851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/>
              <a:t>Vanuit punt A zet je het been Zwolle </a:t>
            </a:r>
            <a:r>
              <a:rPr lang="nl-NL" sz="2800" dirty="0" err="1"/>
              <a:t>Teuge</a:t>
            </a:r>
            <a:r>
              <a:rPr lang="nl-NL" sz="2800" dirty="0"/>
              <a:t> op het papier (A is nu dus Zwolle). </a:t>
            </a:r>
          </a:p>
          <a:p>
            <a:r>
              <a:rPr lang="nl-NL" sz="2800" dirty="0"/>
              <a:t>De grondkoers is 180° en je vliegt 120 km/h dus een lijn van 120 mm vanuit punt C. </a:t>
            </a:r>
          </a:p>
          <a:p>
            <a:r>
              <a:rPr lang="nl-NL" sz="2800" dirty="0"/>
              <a:t>Je krijgt nu punt B</a:t>
            </a:r>
            <a:r>
              <a:rPr lang="nl-NL" sz="2800" baseline="30000" dirty="0"/>
              <a:t>2</a:t>
            </a:r>
            <a:r>
              <a:rPr lang="nl-NL" sz="2800" dirty="0"/>
              <a:t>. </a:t>
            </a:r>
          </a:p>
          <a:p>
            <a:r>
              <a:rPr lang="nl-NL" sz="2800" dirty="0"/>
              <a:t>Verbind je C met B</a:t>
            </a:r>
            <a:r>
              <a:rPr lang="nl-NL" sz="2800" baseline="30000" dirty="0"/>
              <a:t>2</a:t>
            </a:r>
            <a:r>
              <a:rPr lang="nl-NL" sz="2800" dirty="0"/>
              <a:t> dan krijg je de opstuurhoek. </a:t>
            </a:r>
          </a:p>
          <a:p>
            <a:r>
              <a:rPr lang="nl-NL" sz="2800" dirty="0"/>
              <a:t>Meet je AB</a:t>
            </a:r>
            <a:r>
              <a:rPr lang="nl-NL" sz="2800" baseline="30000" dirty="0"/>
              <a:t>2</a:t>
            </a:r>
            <a:r>
              <a:rPr lang="nl-NL" sz="2800" dirty="0"/>
              <a:t> dan weet je de grondsnelheid (99 km/h).  </a:t>
            </a:r>
          </a:p>
          <a:p>
            <a:r>
              <a:rPr lang="nl-NL" sz="2800" dirty="0"/>
              <a:t>Op dezelfde manier kun je ook het traject </a:t>
            </a:r>
            <a:r>
              <a:rPr lang="nl-NL" sz="2800" dirty="0" err="1"/>
              <a:t>Teuge</a:t>
            </a:r>
            <a:r>
              <a:rPr lang="nl-NL" sz="2800" dirty="0"/>
              <a:t> Salland berekenen. </a:t>
            </a:r>
            <a:endParaRPr lang="nl-NL" sz="28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1475656" y="35912"/>
            <a:ext cx="7250703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rial"/>
                <a:cs typeface="Arial"/>
              </a:rPr>
              <a:t>9.5 NAVIGATIE TIJDENS DE VLUCHT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764704"/>
            <a:ext cx="4248472" cy="5933698"/>
          </a:xfrm>
          <a:prstGeom prst="rect">
            <a:avLst/>
          </a:prstGeom>
        </p:spPr>
      </p:pic>
      <p:sp>
        <p:nvSpPr>
          <p:cNvPr id="3" name="Tekstvak 2"/>
          <p:cNvSpPr txBox="1"/>
          <p:nvPr/>
        </p:nvSpPr>
        <p:spPr>
          <a:xfrm>
            <a:off x="0" y="5805264"/>
            <a:ext cx="32322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dirty="0">
                <a:latin typeface="Arial"/>
                <a:cs typeface="Arial"/>
              </a:rPr>
              <a:t>Been Zwolle </a:t>
            </a:r>
            <a:r>
              <a:rPr lang="nl-NL" sz="2800" dirty="0" err="1">
                <a:latin typeface="Arial"/>
                <a:cs typeface="Arial"/>
              </a:rPr>
              <a:t>Teuge</a:t>
            </a:r>
            <a:endParaRPr lang="nl-NL"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05382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70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627313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409825" y="2109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5606" name="Picture 7" descr="LOGO PEGA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1547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4767263" y="684213"/>
            <a:ext cx="4484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 </a:t>
            </a:r>
          </a:p>
        </p:txBody>
      </p:sp>
      <p:pic>
        <p:nvPicPr>
          <p:cNvPr id="25608" name="Picture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6750" y="11088"/>
            <a:ext cx="685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4211960" y="4293096"/>
            <a:ext cx="507605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Een vluchtcomputer registreert de GNSS-positie en hoogte.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 De hoogtes en de posities worden in een log-bestand opgeslagen. </a:t>
            </a:r>
            <a:endParaRPr lang="nl-NL" sz="28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1475656" y="35912"/>
            <a:ext cx="7250703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rial"/>
                <a:cs typeface="Arial"/>
              </a:rPr>
              <a:t>9.5 NAVIGATIE TIJDENS DE VLUCHT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764703"/>
            <a:ext cx="4104456" cy="5971983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1880" y="751101"/>
            <a:ext cx="5652120" cy="3541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38268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70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627313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409825" y="2109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5606" name="Picture 7" descr="LOGO PEGA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1547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4767263" y="684213"/>
            <a:ext cx="4484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 </a:t>
            </a:r>
          </a:p>
        </p:txBody>
      </p:sp>
      <p:pic>
        <p:nvPicPr>
          <p:cNvPr id="25608" name="Picture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6750" y="11088"/>
            <a:ext cx="685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4139952" y="764704"/>
            <a:ext cx="5004048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GPS betekent Global Positioning System. Dus wereldwijd positiebepaling systeem. 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Het systeem bestaat momenteel uit 31 satellieten die in een baan om de aarde draaien.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Een GPS is een soort radio die satellieten hij kan ontvangen en aan de hand van het tijdssignaal uitrekent hoe ver hij van die satelliet verwijderd is.</a:t>
            </a:r>
            <a:endParaRPr lang="nl-NL" sz="28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1757937" y="35912"/>
            <a:ext cx="6486471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rial"/>
                <a:cs typeface="Arial"/>
              </a:rPr>
              <a:t>9.6 GLOBEL POSITION SYSTEM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72" y="764705"/>
            <a:ext cx="4032448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382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70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627313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409825" y="2109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5606" name="Picture 7" descr="LOGO PEGA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1547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4767263" y="684213"/>
            <a:ext cx="4484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 </a:t>
            </a:r>
          </a:p>
        </p:txBody>
      </p:sp>
      <p:pic>
        <p:nvPicPr>
          <p:cNvPr id="25608" name="Picture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6750" y="11088"/>
            <a:ext cx="685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108520" y="4638615"/>
            <a:ext cx="9144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Bij drie satellieten kan de GPS de positie van het schip bepalen.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Voor hoogtebepaling is een vierde satelliet nodig.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Hoe meer satellieten een GPS ontvangt hoe exacter de positiebepaling.</a:t>
            </a:r>
            <a:endParaRPr lang="nl-NL" sz="28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1757937" y="35912"/>
            <a:ext cx="6486471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rial"/>
                <a:cs typeface="Arial"/>
              </a:rPr>
              <a:t>9.6 GLOBEL POSITION SYSTEM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584" y="761596"/>
            <a:ext cx="6840760" cy="4035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69407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70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627313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409825" y="2109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5606" name="Picture 7" descr="LOGO PEGA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1547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4767263" y="684213"/>
            <a:ext cx="4484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 </a:t>
            </a:r>
          </a:p>
        </p:txBody>
      </p:sp>
      <p:pic>
        <p:nvPicPr>
          <p:cNvPr id="25608" name="Picture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6750" y="11088"/>
            <a:ext cx="685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4932040" y="764704"/>
            <a:ext cx="4392488" cy="5262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De GPS-positiebepaling kan gekoppeld worden aan een </a:t>
            </a:r>
            <a:r>
              <a:rPr lang="nl-NL" sz="2800" dirty="0" err="1"/>
              <a:t>moving</a:t>
            </a:r>
            <a:r>
              <a:rPr lang="nl-NL" sz="2800" dirty="0"/>
              <a:t> map-programma.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/>
              <a:t>Een Flarm heeft een GPS ontvanger en een kleine zender/ontvanger waarmee de positiegegevens worden uitgezonden met een bereik van zo'n twee </a:t>
            </a:r>
            <a:r>
              <a:rPr lang="nl-NL" sz="2800" dirty="0" err="1"/>
              <a:t>á</a:t>
            </a:r>
            <a:r>
              <a:rPr lang="nl-NL" sz="2800" dirty="0"/>
              <a:t> drie kilometer.</a:t>
            </a:r>
            <a:endParaRPr lang="nl-NL" sz="28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1757937" y="35912"/>
            <a:ext cx="6486471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rial"/>
                <a:cs typeface="Arial"/>
              </a:rPr>
              <a:t>9.6 GLOBEL POSITION SYSTEM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520" y="4077072"/>
            <a:ext cx="4509492" cy="219799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04" y="692696"/>
            <a:ext cx="4826068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69407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70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627313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409825" y="2109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5606" name="Picture 7" descr="LOGO PEGA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1547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4767263" y="684213"/>
            <a:ext cx="4484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 </a:t>
            </a:r>
          </a:p>
        </p:txBody>
      </p:sp>
      <p:pic>
        <p:nvPicPr>
          <p:cNvPr id="25608" name="Picture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6750" y="11088"/>
            <a:ext cx="685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107504" y="5736158"/>
            <a:ext cx="88569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3200" dirty="0"/>
              <a:t>Flarm kan ook weer gekoppeld worden aan </a:t>
            </a:r>
            <a:r>
              <a:rPr lang="nl-NL" sz="3200"/>
              <a:t>een navigatieprogramma.</a:t>
            </a:r>
            <a:endParaRPr lang="nl-NL" sz="32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1757937" y="35912"/>
            <a:ext cx="6486471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rial"/>
                <a:cs typeface="Arial"/>
              </a:rPr>
              <a:t>9.6 GLOBEL POSITION SYSTEM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836711"/>
            <a:ext cx="3600400" cy="4800533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1960" y="764704"/>
            <a:ext cx="4807123" cy="4917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69407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70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627313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409825" y="2109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5606" name="Picture 7" descr="LOGO PEGA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1547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4767263" y="684213"/>
            <a:ext cx="4484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 </a:t>
            </a:r>
          </a:p>
        </p:txBody>
      </p:sp>
      <p:pic>
        <p:nvPicPr>
          <p:cNvPr id="25608" name="Picture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6750" y="11088"/>
            <a:ext cx="685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25942" y="5859269"/>
            <a:ext cx="90105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800" dirty="0">
                <a:solidFill>
                  <a:schemeClr val="tx2"/>
                </a:solidFill>
                <a:latin typeface="Arial"/>
                <a:cs typeface="Arial"/>
              </a:rPr>
              <a:t>Tijdens de vlucht alleen kort op de kaart en op de instrumenten kijken.</a:t>
            </a: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1757937" y="35912"/>
            <a:ext cx="6486471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rial"/>
                <a:cs typeface="Arial"/>
              </a:rPr>
              <a:t>9.6 GLOBEL POSITION SYSTEM</a:t>
            </a:r>
          </a:p>
        </p:txBody>
      </p:sp>
      <p:pic>
        <p:nvPicPr>
          <p:cNvPr id="3" name="Afbeelding 2" descr="preflight gaggle (big)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720080"/>
            <a:ext cx="6876256" cy="515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69407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70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627313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409825" y="2109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5606" name="Picture 7" descr="LOGO PEGA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1547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4767263" y="684213"/>
            <a:ext cx="4484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 </a:t>
            </a:r>
          </a:p>
        </p:txBody>
      </p:sp>
      <p:pic>
        <p:nvPicPr>
          <p:cNvPr id="25608" name="Picture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6750" y="11088"/>
            <a:ext cx="685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2915816" y="2996952"/>
            <a:ext cx="3600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3200" dirty="0">
                <a:solidFill>
                  <a:schemeClr val="tx2"/>
                </a:solidFill>
                <a:latin typeface="Arial"/>
                <a:cs typeface="Arial"/>
              </a:rPr>
              <a:t>Succes met het examen</a:t>
            </a: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1757937" y="35912"/>
            <a:ext cx="6486471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rial"/>
                <a:cs typeface="Arial"/>
              </a:rPr>
              <a:t>9.6 GLOBEL POSITION SYSTEM</a:t>
            </a:r>
          </a:p>
        </p:txBody>
      </p:sp>
    </p:spTree>
    <p:extLst>
      <p:ext uri="{BB962C8B-B14F-4D97-AF65-F5344CB8AC3E}">
        <p14:creationId xmlns:p14="http://schemas.microsoft.com/office/powerpoint/2010/main" val="2558694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70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627313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409825" y="2109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5606" name="Picture 7" descr="LOGO PEGA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1547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4767263" y="684213"/>
            <a:ext cx="4484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 </a:t>
            </a:r>
          </a:p>
        </p:txBody>
      </p:sp>
      <p:pic>
        <p:nvPicPr>
          <p:cNvPr id="25608" name="Picture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6750" y="11088"/>
            <a:ext cx="685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27008" y="5589240"/>
            <a:ext cx="90364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3200" dirty="0"/>
              <a:t>Voor plaatsbepaling brengen we noord-zuid-lijnen (</a:t>
            </a:r>
            <a:r>
              <a:rPr lang="nl-NL" sz="3200" b="1" dirty="0">
                <a:solidFill>
                  <a:srgbClr val="C0504D"/>
                </a:solidFill>
              </a:rPr>
              <a:t>meridianen</a:t>
            </a:r>
            <a:r>
              <a:rPr lang="nl-NL" sz="3200" b="1" dirty="0"/>
              <a:t>)</a:t>
            </a:r>
            <a:r>
              <a:rPr lang="nl-NL" sz="3200" dirty="0"/>
              <a:t> en oost-westlijnen (</a:t>
            </a:r>
            <a:r>
              <a:rPr lang="nl-NL" sz="3200" b="1" dirty="0">
                <a:solidFill>
                  <a:srgbClr val="C0504D"/>
                </a:solidFill>
              </a:rPr>
              <a:t>parallellen</a:t>
            </a:r>
            <a:r>
              <a:rPr lang="nl-NL" sz="3200" b="1" dirty="0"/>
              <a:t>) aan</a:t>
            </a:r>
            <a:r>
              <a:rPr lang="nl-NL" sz="3200" dirty="0"/>
              <a:t>. </a:t>
            </a:r>
            <a:endParaRPr lang="nl-NL" sz="3200" dirty="0">
              <a:latin typeface="Arial"/>
              <a:cs typeface="Arial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483768" y="35912"/>
            <a:ext cx="4578096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rial"/>
                <a:cs typeface="Arial"/>
              </a:rPr>
              <a:t>9.1 BASISINFORMATIE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042" y="764704"/>
            <a:ext cx="8491438" cy="4783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085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70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627313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409825" y="2109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5606" name="Picture 7" descr="LOGO PEGA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1547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4767263" y="684213"/>
            <a:ext cx="4484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 </a:t>
            </a:r>
          </a:p>
        </p:txBody>
      </p:sp>
      <p:pic>
        <p:nvPicPr>
          <p:cNvPr id="25608" name="Picture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6750" y="11088"/>
            <a:ext cx="685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107504" y="3212976"/>
            <a:ext cx="892899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nl-NL" sz="3200" dirty="0">
                <a:solidFill>
                  <a:schemeClr val="accent2"/>
                </a:solidFill>
              </a:rPr>
              <a:t>Grootcirkels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3200" dirty="0"/>
              <a:t>twee meridianen vormen een grootcirkel.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3200" dirty="0"/>
              <a:t>De evenaar is een grootcirkel.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3200" dirty="0"/>
              <a:t>Het middelpunt van alle grootcirkels is het middelpunt van de aarde.</a:t>
            </a:r>
            <a:endParaRPr lang="nl-NL" sz="32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483768" y="35912"/>
            <a:ext cx="4578096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rial"/>
                <a:cs typeface="Arial"/>
              </a:rPr>
              <a:t>9.1 BASISINFORMATIE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764704"/>
            <a:ext cx="4479156" cy="2311130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60032" y="752058"/>
            <a:ext cx="4184951" cy="2388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0853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70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627313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409825" y="2109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5606" name="Picture 7" descr="LOGO PEGA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1547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4767263" y="684213"/>
            <a:ext cx="4484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 </a:t>
            </a:r>
          </a:p>
        </p:txBody>
      </p:sp>
      <p:pic>
        <p:nvPicPr>
          <p:cNvPr id="25608" name="Picture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6750" y="11088"/>
            <a:ext cx="685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107504" y="5808166"/>
            <a:ext cx="87849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3200" dirty="0"/>
              <a:t>Die paralellen vormen </a:t>
            </a:r>
            <a:r>
              <a:rPr lang="nl-NL" sz="3200" dirty="0" err="1">
                <a:solidFill>
                  <a:srgbClr val="C0504D"/>
                </a:solidFill>
              </a:rPr>
              <a:t>kleincirkels</a:t>
            </a:r>
            <a:r>
              <a:rPr lang="nl-NL" sz="3200" dirty="0"/>
              <a:t>, hun snijvlak gaat niet door het middelpunt van de aarde.</a:t>
            </a:r>
            <a:endParaRPr lang="nl-NL" sz="32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483768" y="35912"/>
            <a:ext cx="4578096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rial"/>
                <a:cs typeface="Arial"/>
              </a:rPr>
              <a:t>9.1 BASISINFORMATIE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213" y="764703"/>
            <a:ext cx="8519259" cy="5040561"/>
          </a:xfrm>
          <a:prstGeom prst="rect">
            <a:avLst/>
          </a:prstGeom>
        </p:spPr>
      </p:pic>
      <p:sp>
        <p:nvSpPr>
          <p:cNvPr id="3" name="Tekstvak 2"/>
          <p:cNvSpPr txBox="1"/>
          <p:nvPr/>
        </p:nvSpPr>
        <p:spPr>
          <a:xfrm>
            <a:off x="395536" y="836712"/>
            <a:ext cx="206218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dirty="0" err="1">
                <a:solidFill>
                  <a:srgbClr val="C0504D"/>
                </a:solidFill>
              </a:rPr>
              <a:t>Kleincirkels</a:t>
            </a:r>
            <a:endParaRPr lang="nl-NL" sz="3200" dirty="0">
              <a:solidFill>
                <a:srgbClr val="C050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30853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25400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70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627313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409825" y="2109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5606" name="Picture 7" descr="LOGO PEGA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1547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4767263" y="684213"/>
            <a:ext cx="4484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 </a:t>
            </a:r>
          </a:p>
        </p:txBody>
      </p:sp>
      <p:pic>
        <p:nvPicPr>
          <p:cNvPr id="25608" name="Picture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6750" y="11088"/>
            <a:ext cx="685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251520" y="4504471"/>
            <a:ext cx="889248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600" dirty="0"/>
              <a:t>De </a:t>
            </a:r>
            <a:r>
              <a:rPr lang="nl-NL" sz="2600" b="1" dirty="0">
                <a:solidFill>
                  <a:srgbClr val="C0504D"/>
                </a:solidFill>
              </a:rPr>
              <a:t>evenaar</a:t>
            </a:r>
            <a:r>
              <a:rPr lang="nl-NL" sz="2600" dirty="0"/>
              <a:t> is de belangrijkste oost-west-lijn.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600" dirty="0"/>
              <a:t> De </a:t>
            </a:r>
            <a:r>
              <a:rPr lang="nl-NL" sz="2600" b="1" dirty="0">
                <a:solidFill>
                  <a:srgbClr val="C0504D"/>
                </a:solidFill>
              </a:rPr>
              <a:t>nulmeridiaan</a:t>
            </a:r>
            <a:r>
              <a:rPr lang="nl-NL" sz="2600" dirty="0">
                <a:solidFill>
                  <a:srgbClr val="C0504D"/>
                </a:solidFill>
              </a:rPr>
              <a:t> over Greenwich </a:t>
            </a:r>
            <a:r>
              <a:rPr lang="nl-NL" sz="2600" dirty="0"/>
              <a:t>is de belangrijkste noord-zuid-lijn. 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600" dirty="0"/>
              <a:t>Parallellen (</a:t>
            </a:r>
            <a:r>
              <a:rPr lang="nl-NL" sz="2600" dirty="0">
                <a:solidFill>
                  <a:srgbClr val="C0504D"/>
                </a:solidFill>
              </a:rPr>
              <a:t>breedtecirkels</a:t>
            </a:r>
            <a:r>
              <a:rPr lang="nl-NL" sz="2600" dirty="0"/>
              <a:t>), lopen parallel  aan de evenaar </a:t>
            </a:r>
          </a:p>
          <a:p>
            <a:pPr marL="457200" indent="-457200">
              <a:buClr>
                <a:srgbClr val="FF0000"/>
              </a:buClr>
              <a:buFont typeface="Wingdings" charset="2"/>
              <a:buChar char="Ø"/>
            </a:pPr>
            <a:r>
              <a:rPr lang="nl-NL" sz="2600" dirty="0"/>
              <a:t>Meridianen</a:t>
            </a:r>
            <a:r>
              <a:rPr lang="nl-NL" sz="2600" b="1" dirty="0"/>
              <a:t> </a:t>
            </a:r>
            <a:r>
              <a:rPr lang="nl-NL" sz="2600" dirty="0"/>
              <a:t>(</a:t>
            </a:r>
            <a:r>
              <a:rPr lang="nl-NL" sz="2600" dirty="0">
                <a:solidFill>
                  <a:srgbClr val="C0504D"/>
                </a:solidFill>
              </a:rPr>
              <a:t>lengtecirkel</a:t>
            </a:r>
            <a:r>
              <a:rPr lang="nl-NL" sz="2600" dirty="0"/>
              <a:t>) lopen noord-zuid. </a:t>
            </a:r>
            <a:endParaRPr lang="nl-NL" sz="26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483768" y="35912"/>
            <a:ext cx="4578096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Arial"/>
                <a:cs typeface="Arial"/>
              </a:rPr>
              <a:t>9.1 BASISINFORMATIE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520" y="692696"/>
            <a:ext cx="4240471" cy="3816424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8024" y="692696"/>
            <a:ext cx="4242048" cy="3817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085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2552</TotalTime>
  <Words>2193</Words>
  <Application>Microsoft Macintosh PowerPoint</Application>
  <PresentationFormat>Diavoorstelling (4:3)</PresentationFormat>
  <Paragraphs>296</Paragraphs>
  <Slides>58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58</vt:i4>
      </vt:variant>
    </vt:vector>
  </HeadingPairs>
  <TitlesOfParts>
    <vt:vector size="62" baseType="lpstr">
      <vt:lpstr>Arial</vt:lpstr>
      <vt:lpstr>Calibri</vt:lpstr>
      <vt:lpstr>Wingdings</vt:lpstr>
      <vt:lpstr>Office-thema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dirk</dc:creator>
  <cp:lastModifiedBy>dirk corporaal</cp:lastModifiedBy>
  <cp:revision>283</cp:revision>
  <dcterms:created xsi:type="dcterms:W3CDTF">2014-03-01T09:35:46Z</dcterms:created>
  <dcterms:modified xsi:type="dcterms:W3CDTF">2025-12-03T16:54:57Z</dcterms:modified>
</cp:coreProperties>
</file>