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9"/>
  </p:notesMasterIdLst>
  <p:sldIdLst>
    <p:sldId id="415" r:id="rId2"/>
    <p:sldId id="413" r:id="rId3"/>
    <p:sldId id="418" r:id="rId4"/>
    <p:sldId id="414" r:id="rId5"/>
    <p:sldId id="417" r:id="rId6"/>
    <p:sldId id="416" r:id="rId7"/>
    <p:sldId id="419" r:id="rId8"/>
    <p:sldId id="420" r:id="rId9"/>
    <p:sldId id="421" r:id="rId10"/>
    <p:sldId id="422" r:id="rId11"/>
    <p:sldId id="423" r:id="rId12"/>
    <p:sldId id="424" r:id="rId13"/>
    <p:sldId id="425" r:id="rId14"/>
    <p:sldId id="426" r:id="rId15"/>
    <p:sldId id="427" r:id="rId16"/>
    <p:sldId id="428" r:id="rId17"/>
    <p:sldId id="429" r:id="rId18"/>
    <p:sldId id="513" r:id="rId19"/>
    <p:sldId id="443" r:id="rId20"/>
    <p:sldId id="431" r:id="rId21"/>
    <p:sldId id="432" r:id="rId22"/>
    <p:sldId id="433" r:id="rId23"/>
    <p:sldId id="434" r:id="rId24"/>
    <p:sldId id="435" r:id="rId25"/>
    <p:sldId id="436" r:id="rId26"/>
    <p:sldId id="437" r:id="rId27"/>
    <p:sldId id="438" r:id="rId28"/>
    <p:sldId id="439" r:id="rId29"/>
    <p:sldId id="442" r:id="rId30"/>
    <p:sldId id="441" r:id="rId31"/>
    <p:sldId id="446" r:id="rId32"/>
    <p:sldId id="444" r:id="rId33"/>
    <p:sldId id="447" r:id="rId34"/>
    <p:sldId id="445" r:id="rId35"/>
    <p:sldId id="448" r:id="rId36"/>
    <p:sldId id="449" r:id="rId37"/>
    <p:sldId id="454" r:id="rId38"/>
    <p:sldId id="514" r:id="rId39"/>
    <p:sldId id="450" r:id="rId40"/>
    <p:sldId id="472" r:id="rId41"/>
    <p:sldId id="471" r:id="rId42"/>
    <p:sldId id="451" r:id="rId43"/>
    <p:sldId id="515" r:id="rId44"/>
    <p:sldId id="453" r:id="rId45"/>
    <p:sldId id="452" r:id="rId46"/>
    <p:sldId id="455" r:id="rId47"/>
    <p:sldId id="510" r:id="rId48"/>
    <p:sldId id="456" r:id="rId49"/>
    <p:sldId id="457" r:id="rId50"/>
    <p:sldId id="458" r:id="rId51"/>
    <p:sldId id="459" r:id="rId52"/>
    <p:sldId id="460" r:id="rId53"/>
    <p:sldId id="461" r:id="rId54"/>
    <p:sldId id="462" r:id="rId55"/>
    <p:sldId id="463" r:id="rId56"/>
    <p:sldId id="473" r:id="rId57"/>
    <p:sldId id="464" r:id="rId58"/>
    <p:sldId id="465" r:id="rId59"/>
    <p:sldId id="466" r:id="rId60"/>
    <p:sldId id="467" r:id="rId61"/>
    <p:sldId id="474" r:id="rId62"/>
    <p:sldId id="475" r:id="rId63"/>
    <p:sldId id="476" r:id="rId64"/>
    <p:sldId id="477" r:id="rId65"/>
    <p:sldId id="478" r:id="rId66"/>
    <p:sldId id="479" r:id="rId67"/>
    <p:sldId id="480" r:id="rId68"/>
    <p:sldId id="511" r:id="rId69"/>
    <p:sldId id="481" r:id="rId70"/>
    <p:sldId id="482" r:id="rId71"/>
    <p:sldId id="483" r:id="rId72"/>
    <p:sldId id="484" r:id="rId73"/>
    <p:sldId id="485" r:id="rId74"/>
    <p:sldId id="486" r:id="rId75"/>
    <p:sldId id="487" r:id="rId76"/>
    <p:sldId id="488" r:id="rId77"/>
    <p:sldId id="489" r:id="rId78"/>
    <p:sldId id="490" r:id="rId79"/>
    <p:sldId id="491" r:id="rId80"/>
    <p:sldId id="492" r:id="rId81"/>
    <p:sldId id="493" r:id="rId82"/>
    <p:sldId id="494" r:id="rId83"/>
    <p:sldId id="495" r:id="rId84"/>
    <p:sldId id="496" r:id="rId85"/>
    <p:sldId id="497" r:id="rId86"/>
    <p:sldId id="498" r:id="rId87"/>
    <p:sldId id="501" r:id="rId88"/>
    <p:sldId id="499" r:id="rId89"/>
    <p:sldId id="500" r:id="rId90"/>
    <p:sldId id="502" r:id="rId91"/>
    <p:sldId id="503" r:id="rId92"/>
    <p:sldId id="504" r:id="rId93"/>
    <p:sldId id="507" r:id="rId94"/>
    <p:sldId id="508" r:id="rId95"/>
    <p:sldId id="505" r:id="rId96"/>
    <p:sldId id="506" r:id="rId97"/>
    <p:sldId id="512" r:id="rId98"/>
  </p:sldIdLst>
  <p:sldSz cx="9144000" cy="6858000" type="screen4x3"/>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27" autoAdjust="0"/>
    <p:restoredTop sz="94708"/>
  </p:normalViewPr>
  <p:slideViewPr>
    <p:cSldViewPr>
      <p:cViewPr varScale="1">
        <p:scale>
          <a:sx n="117" d="100"/>
          <a:sy n="117" d="100"/>
        </p:scale>
        <p:origin x="192" y="9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9B4C85-69E8-4FAB-8141-F6B9F611450C}" type="datetimeFigureOut">
              <a:rPr lang="nl-NL" smtClean="0"/>
              <a:pPr/>
              <a:t>27-03-2020</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07CC32-1F34-47A2-A23E-DBD99CA99648}" type="slidenum">
              <a:rPr lang="nl-NL" smtClean="0"/>
              <a:pPr/>
              <a:t>‹nr.›</a:t>
            </a:fld>
            <a:endParaRPr lang="nl-NL"/>
          </a:p>
        </p:txBody>
      </p:sp>
    </p:spTree>
    <p:extLst>
      <p:ext uri="{BB962C8B-B14F-4D97-AF65-F5344CB8AC3E}">
        <p14:creationId xmlns:p14="http://schemas.microsoft.com/office/powerpoint/2010/main" val="2897664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nl-NL"/>
              <a:t>Klik om de stijl te bewerken</a:t>
            </a:r>
          </a:p>
        </p:txBody>
      </p:sp>
      <p:sp>
        <p:nvSpPr>
          <p:cNvPr id="3" name="Ond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a:t>Klik om het opmaakprofiel van de modelondertitel te bewerken</a:t>
            </a:r>
          </a:p>
        </p:txBody>
      </p:sp>
      <p:sp>
        <p:nvSpPr>
          <p:cNvPr id="4" name="Tijdelijke aanduiding voor datum 3"/>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nl-NL"/>
              <a:t>Klik om de stijl te bewerken</a:t>
            </a:r>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8" name="Tijdelijke aanduiding voor voettekst 7"/>
          <p:cNvSpPr>
            <a:spLocks noGrp="1"/>
          </p:cNvSpPr>
          <p:nvPr>
            <p:ph type="ftr" sz="quarter" idx="11"/>
          </p:nvPr>
        </p:nvSpPr>
        <p:spPr/>
        <p:txBody>
          <a:bodyPr/>
          <a:lstStyle/>
          <a:p>
            <a:endParaRPr lang="nl-NL"/>
          </a:p>
        </p:txBody>
      </p:sp>
      <p:sp>
        <p:nvSpPr>
          <p:cNvPr id="9" name="Tijdelijke aanduiding voor dianummer 8"/>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datum 2"/>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4" name="Tijdelijke aanduiding voor voettekst 3"/>
          <p:cNvSpPr>
            <a:spLocks noGrp="1"/>
          </p:cNvSpPr>
          <p:nvPr>
            <p:ph type="ftr" sz="quarter" idx="11"/>
          </p:nvPr>
        </p:nvSpPr>
        <p:spPr/>
        <p:txBody>
          <a:bodyPr/>
          <a:lstStyle/>
          <a:p>
            <a:endParaRPr lang="nl-NL"/>
          </a:p>
        </p:txBody>
      </p:sp>
      <p:sp>
        <p:nvSpPr>
          <p:cNvPr id="5" name="Tijdelijke aanduiding voor dianummer 4"/>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3" name="Tijdelijke aanduiding voor voettekst 2"/>
          <p:cNvSpPr>
            <a:spLocks noGrp="1"/>
          </p:cNvSpPr>
          <p:nvPr>
            <p:ph type="ftr" sz="quarter" idx="11"/>
          </p:nvPr>
        </p:nvSpPr>
        <p:spPr/>
        <p:txBody>
          <a:bodyPr/>
          <a:lstStyle/>
          <a:p>
            <a:endParaRPr lang="nl-NL"/>
          </a:p>
        </p:txBody>
      </p:sp>
      <p:sp>
        <p:nvSpPr>
          <p:cNvPr id="4" name="Tijdelijke aanduiding voor dianummer 3"/>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nl-NL"/>
              <a:t>Klik om de stijl te bewerken</a:t>
            </a:r>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nl-NL"/>
              <a:t>Klik om de stijl te bewerken</a:t>
            </a:r>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629400" y="274638"/>
            <a:ext cx="2057400" cy="5851525"/>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457200" y="274638"/>
            <a:ext cx="6019800" cy="5851525"/>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0CBDC38E-EDCE-4C61-A293-331BBA0B4B98}" type="slidenum">
              <a:rPr lang="nl-NL" smtClean="0"/>
              <a:pPr/>
              <a:t>‹nr.›</a:t>
            </a:fld>
            <a:endParaRPr lang="nl-NL"/>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60000"/>
                <a:lumOff val="40000"/>
              </a:schemeClr>
            </a:gs>
            <a:gs pos="53000">
              <a:srgbClr val="D4DEFF"/>
            </a:gs>
            <a:gs pos="8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nl-NL"/>
              <a:t>Klik om de stijl te bewerken</a:t>
            </a:r>
          </a:p>
        </p:txBody>
      </p:sp>
      <p:sp>
        <p:nvSpPr>
          <p:cNvPr id="3" name="Tijdelijke aanduiding voor teks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DA721-48C7-459D-A5AF-C0B569C757CD}" type="datetimeFigureOut">
              <a:rPr lang="nl-NL" smtClean="0"/>
              <a:pPr/>
              <a:t>27-03-2020</a:t>
            </a:fld>
            <a:endParaRPr lang="nl-NL"/>
          </a:p>
        </p:txBody>
      </p:sp>
      <p:sp>
        <p:nvSpPr>
          <p:cNvPr id="5" name="Tijdelijke aanduiding voor voettekst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nl-NL"/>
          </a:p>
        </p:txBody>
      </p:sp>
      <p:sp>
        <p:nvSpPr>
          <p:cNvPr id="6" name="Tijdelijke aanduiding voor dianumm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BDC38E-EDCE-4C61-A293-331BBA0B4B98}" type="slidenum">
              <a:rPr lang="nl-NL" smtClean="0"/>
              <a:pPr/>
              <a:t>‹nr.›</a:t>
            </a:fld>
            <a:endParaRPr lang="nl-NL"/>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tiff"/></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tiff"/></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1.tiff"/><Relationship Id="rId4" Type="http://schemas.openxmlformats.org/officeDocument/2006/relationships/image" Target="../media/image10.tiff"/></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tiff"/></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3.tiff"/></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4.tiff"/></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5.tiff"/></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6.tiff"/></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7.tiff"/></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8.tiff"/></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0.tiff"/><Relationship Id="rId4" Type="http://schemas.openxmlformats.org/officeDocument/2006/relationships/image" Target="../media/image19.tiff"/></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1.tiff"/></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5.tiff"/></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6.tiff"/></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8.gif"/><Relationship Id="rId4" Type="http://schemas.openxmlformats.org/officeDocument/2006/relationships/image" Target="../media/image27.tiff"/></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9.tiff"/></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9.tiff"/></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0.tiff"/></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1.tiff"/></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tiff"/><Relationship Id="rId4" Type="http://schemas.openxmlformats.org/officeDocument/2006/relationships/image" Target="../media/image32.tiff"/></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6.tiff"/><Relationship Id="rId4" Type="http://schemas.openxmlformats.org/officeDocument/2006/relationships/image" Target="../media/image35.tiff"/></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8.gif"/><Relationship Id="rId4" Type="http://schemas.openxmlformats.org/officeDocument/2006/relationships/image" Target="../media/image37.gif"/></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1.tiff"/><Relationship Id="rId5" Type="http://schemas.openxmlformats.org/officeDocument/2006/relationships/image" Target="../media/image40.tiff"/><Relationship Id="rId4" Type="http://schemas.openxmlformats.org/officeDocument/2006/relationships/image" Target="../media/image39.tiff"/></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2.tiff"/></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2.tiff"/></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3.tiff"/></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6.tiff"/><Relationship Id="rId5" Type="http://schemas.openxmlformats.org/officeDocument/2006/relationships/image" Target="../media/image45.tiff"/><Relationship Id="rId4" Type="http://schemas.openxmlformats.org/officeDocument/2006/relationships/image" Target="../media/image44.tiff"/></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7.tiff"/></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8.tiff"/></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0.tiff"/><Relationship Id="rId4" Type="http://schemas.openxmlformats.org/officeDocument/2006/relationships/image" Target="../media/image49.tiff"/></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9.tiff"/></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1.tiff"/></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0.tiff"/></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2.tiff"/></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tiff"/></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3.tiff"/></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5.tiff"/></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7.tiff"/><Relationship Id="rId4" Type="http://schemas.openxmlformats.org/officeDocument/2006/relationships/image" Target="../media/image56.tiff"/></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8.tiff"/></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0.gif"/><Relationship Id="rId4" Type="http://schemas.openxmlformats.org/officeDocument/2006/relationships/image" Target="../media/image59.png"/></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2.tiff"/><Relationship Id="rId4" Type="http://schemas.openxmlformats.org/officeDocument/2006/relationships/image" Target="../media/image61.tiff"/></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3.tiff"/></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4.tiff"/></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7.tiff"/><Relationship Id="rId5" Type="http://schemas.openxmlformats.org/officeDocument/2006/relationships/image" Target="../media/image66.tiff"/><Relationship Id="rId4" Type="http://schemas.openxmlformats.org/officeDocument/2006/relationships/image" Target="../media/image65.tiff"/></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9.tiff"/><Relationship Id="rId4" Type="http://schemas.openxmlformats.org/officeDocument/2006/relationships/image" Target="../media/image68.tiff"/></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0.tiff"/></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2.tiff"/><Relationship Id="rId4" Type="http://schemas.openxmlformats.org/officeDocument/2006/relationships/image" Target="../media/image71.tiff"/></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3.tiff"/></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4.tiff"/></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5.tiff"/></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7.tiff"/><Relationship Id="rId5" Type="http://schemas.openxmlformats.org/officeDocument/2006/relationships/image" Target="../media/image75.tiff"/><Relationship Id="rId4" Type="http://schemas.openxmlformats.org/officeDocument/2006/relationships/image" Target="../media/image76.tiff"/></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8.tiff"/></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0.tiff"/></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1.tiff"/></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2.tiff"/></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3.tiff"/></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5.tiff"/><Relationship Id="rId4" Type="http://schemas.openxmlformats.org/officeDocument/2006/relationships/image" Target="../media/image84.tiff"/></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7.tiff"/><Relationship Id="rId4" Type="http://schemas.openxmlformats.org/officeDocument/2006/relationships/image" Target="../media/image86.tiff"/></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9.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nl.wikipedia.org/wiki/Bestand:Mist_noordwijkerhout1a.jpg" TargetMode="External"/><Relationship Id="rId5" Type="http://schemas.openxmlformats.org/officeDocument/2006/relationships/image" Target="../media/image88.jpeg"/><Relationship Id="rId4" Type="http://schemas.openxmlformats.org/officeDocument/2006/relationships/hyperlink" Target="http://nl.wikipedia.org/wiki/Bestand:TreesInTheFog.jpg"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0.tiff"/></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1.tiff"/></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2.tiff"/></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3.gif"/></Relationships>
</file>

<file path=ppt/slides/_rels/slide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4.tiff"/></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4.tiff"/></Relationships>
</file>

<file path=ppt/slides/_rels/slide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5.gif"/></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6.tiff"/></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7.tiff"/></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7.tiff"/></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99.tiff"/><Relationship Id="rId4" Type="http://schemas.openxmlformats.org/officeDocument/2006/relationships/image" Target="../media/image98.gif"/></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1.gif"/><Relationship Id="rId4" Type="http://schemas.openxmlformats.org/officeDocument/2006/relationships/image" Target="../media/image100.tiff"/></Relationships>
</file>

<file path=ppt/slides/_rels/slide8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2.png"/><Relationship Id="rId4" Type="http://schemas.openxmlformats.org/officeDocument/2006/relationships/image" Target="../media/image36.tiff"/></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4.tiff"/><Relationship Id="rId4" Type="http://schemas.openxmlformats.org/officeDocument/2006/relationships/image" Target="../media/image103.tiff"/></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5.tiff"/></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7.tiff"/><Relationship Id="rId4" Type="http://schemas.openxmlformats.org/officeDocument/2006/relationships/image" Target="../media/image106.tiff"/></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8.tiff"/></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9.tiff"/></Relationships>
</file>

<file path=ppt/slides/_rels/slide8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2.tiff"/><Relationship Id="rId5" Type="http://schemas.openxmlformats.org/officeDocument/2006/relationships/image" Target="../media/image111.jpeg"/><Relationship Id="rId4" Type="http://schemas.openxmlformats.org/officeDocument/2006/relationships/image" Target="../media/image110.jpeg"/></Relationships>
</file>

<file path=ppt/slides/_rels/slide8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14.tiff"/><Relationship Id="rId4" Type="http://schemas.openxmlformats.org/officeDocument/2006/relationships/image" Target="../media/image113.tiff"/></Relationships>
</file>

<file path=ppt/slides/_rels/slide8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16.jpeg"/><Relationship Id="rId4" Type="http://schemas.openxmlformats.org/officeDocument/2006/relationships/image" Target="../media/image115.jpeg"/></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8.tiff"/><Relationship Id="rId5" Type="http://schemas.openxmlformats.org/officeDocument/2006/relationships/image" Target="../media/image118.jpeg"/><Relationship Id="rId4" Type="http://schemas.openxmlformats.org/officeDocument/2006/relationships/image" Target="../media/image117.jpeg"/></Relationships>
</file>

<file path=ppt/slides/_rels/slide9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20.png"/><Relationship Id="rId4" Type="http://schemas.openxmlformats.org/officeDocument/2006/relationships/image" Target="../media/image119.tiff"/></Relationships>
</file>

<file path=ppt/slides/_rels/slide9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23.tiff"/><Relationship Id="rId5" Type="http://schemas.openxmlformats.org/officeDocument/2006/relationships/image" Target="../media/image122.tiff"/><Relationship Id="rId4" Type="http://schemas.openxmlformats.org/officeDocument/2006/relationships/image" Target="../media/image121.tiff"/></Relationships>
</file>

<file path=ppt/slides/_rels/slide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25.png"/><Relationship Id="rId4" Type="http://schemas.openxmlformats.org/officeDocument/2006/relationships/image" Target="../media/image124.png"/></Relationships>
</file>

<file path=ppt/slides/_rels/slide9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27.png"/><Relationship Id="rId4" Type="http://schemas.openxmlformats.org/officeDocument/2006/relationships/image" Target="../media/image126.png"/></Relationships>
</file>

<file path=ppt/slides/_rels/slide9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8.tiff"/></Relationships>
</file>

<file path=ppt/slides/_rels/slide9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9.tiff"/></Relationships>
</file>

<file path=ppt/slides/_rels/slide9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47684" y="60700"/>
            <a:ext cx="3300647" cy="584775"/>
          </a:xfrm>
          <a:prstGeom prst="rect">
            <a:avLst/>
          </a:prstGeom>
          <a:noFill/>
        </p:spPr>
        <p:txBody>
          <a:bodyPr wrap="none" rtlCol="0">
            <a:spAutoFit/>
          </a:bodyPr>
          <a:lstStyle/>
          <a:p>
            <a:r>
              <a:rPr lang="nl-NL" sz="3200" dirty="0">
                <a:solidFill>
                  <a:schemeClr val="bg1"/>
                </a:solidFill>
              </a:rPr>
              <a:t>3. METEOROLOGIE</a:t>
            </a:r>
          </a:p>
        </p:txBody>
      </p:sp>
      <p:pic>
        <p:nvPicPr>
          <p:cNvPr id="10" name="Afbeelding 9">
            <a:extLst>
              <a:ext uri="{FF2B5EF4-FFF2-40B4-BE49-F238E27FC236}">
                <a16:creationId xmlns:a16="http://schemas.microsoft.com/office/drawing/2014/main" id="{78216F2C-F205-CD40-90E8-604201E8B241}"/>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0" y="708772"/>
            <a:ext cx="9161081" cy="6149228"/>
          </a:xfrm>
          <a:prstGeom prst="rect">
            <a:avLst/>
          </a:prstGeom>
        </p:spPr>
      </p:pic>
      <p:sp>
        <p:nvSpPr>
          <p:cNvPr id="3" name="Rectangle 2">
            <a:extLst>
              <a:ext uri="{FF2B5EF4-FFF2-40B4-BE49-F238E27FC236}">
                <a16:creationId xmlns:a16="http://schemas.microsoft.com/office/drawing/2014/main" id="{3005F9B2-E9DB-7D47-B147-E733406B7E7B}"/>
              </a:ext>
            </a:extLst>
          </p:cNvPr>
          <p:cNvSpPr>
            <a:spLocks noChangeArrowheads="1"/>
          </p:cNvSpPr>
          <p:nvPr/>
        </p:nvSpPr>
        <p:spPr bwMode="auto">
          <a:xfrm>
            <a:off x="17081" y="-2738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a:p>
        </p:txBody>
      </p:sp>
      <p:sp>
        <p:nvSpPr>
          <p:cNvPr id="4" name="Rectangle 4">
            <a:extLst>
              <a:ext uri="{FF2B5EF4-FFF2-40B4-BE49-F238E27FC236}">
                <a16:creationId xmlns:a16="http://schemas.microsoft.com/office/drawing/2014/main" id="{EF061757-3C9C-D04B-AC09-F1408ABB2D37}"/>
              </a:ext>
            </a:extLst>
          </p:cNvPr>
          <p:cNvSpPr>
            <a:spLocks noChangeArrowheads="1"/>
          </p:cNvSpPr>
          <p:nvPr/>
        </p:nvSpPr>
        <p:spPr bwMode="auto">
          <a:xfrm>
            <a:off x="-33845" y="-1371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a:p>
        </p:txBody>
      </p:sp>
    </p:spTree>
    <p:extLst>
      <p:ext uri="{BB962C8B-B14F-4D97-AF65-F5344CB8AC3E}">
        <p14:creationId xmlns:p14="http://schemas.microsoft.com/office/powerpoint/2010/main" val="871059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47684" y="60700"/>
            <a:ext cx="3300647" cy="584775"/>
          </a:xfrm>
          <a:prstGeom prst="rect">
            <a:avLst/>
          </a:prstGeom>
          <a:noFill/>
        </p:spPr>
        <p:txBody>
          <a:bodyPr wrap="none" rtlCol="0">
            <a:spAutoFit/>
          </a:bodyPr>
          <a:lstStyle/>
          <a:p>
            <a:r>
              <a:rPr lang="nl-NL" sz="3200" dirty="0">
                <a:solidFill>
                  <a:schemeClr val="bg1"/>
                </a:solidFill>
              </a:rPr>
              <a:t>3. METEOROLOGIE</a:t>
            </a:r>
          </a:p>
        </p:txBody>
      </p:sp>
      <p:pic>
        <p:nvPicPr>
          <p:cNvPr id="11" name="Afbeelding 13">
            <a:extLst>
              <a:ext uri="{FF2B5EF4-FFF2-40B4-BE49-F238E27FC236}">
                <a16:creationId xmlns:a16="http://schemas.microsoft.com/office/drawing/2014/main" id="{1321D131-B007-454B-AF60-1472405AF33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2875" y="785813"/>
            <a:ext cx="4000500"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fbeelding 14">
            <a:extLst>
              <a:ext uri="{FF2B5EF4-FFF2-40B4-BE49-F238E27FC236}">
                <a16:creationId xmlns:a16="http://schemas.microsoft.com/office/drawing/2014/main" id="{D156113F-1A39-C944-9E96-AB314F27FE7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42875" y="4071938"/>
            <a:ext cx="3979863" cy="278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kstvak 10">
            <a:extLst>
              <a:ext uri="{FF2B5EF4-FFF2-40B4-BE49-F238E27FC236}">
                <a16:creationId xmlns:a16="http://schemas.microsoft.com/office/drawing/2014/main" id="{3E0E9423-8813-5747-9FBF-23F0F0EFB21E}"/>
              </a:ext>
            </a:extLst>
          </p:cNvPr>
          <p:cNvSpPr txBox="1">
            <a:spLocks noChangeArrowheads="1"/>
          </p:cNvSpPr>
          <p:nvPr/>
        </p:nvSpPr>
        <p:spPr bwMode="auto">
          <a:xfrm>
            <a:off x="4211960" y="620688"/>
            <a:ext cx="4929187" cy="1415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eaLnBrk="1" hangingPunct="1"/>
            <a:r>
              <a:rPr lang="nl-NL" altLang="nl-NL" sz="3000" dirty="0">
                <a:solidFill>
                  <a:schemeClr val="bg1"/>
                </a:solidFill>
              </a:rPr>
              <a:t>M</a:t>
            </a:r>
            <a:r>
              <a:rPr lang="nl-NL" altLang="nl-NL" sz="2800" dirty="0">
                <a:solidFill>
                  <a:schemeClr val="bg1"/>
                </a:solidFill>
              </a:rPr>
              <a:t>eteorologie (weerkunde): het bestuderen van de condities van de atmosfeer</a:t>
            </a:r>
          </a:p>
        </p:txBody>
      </p:sp>
      <p:sp>
        <p:nvSpPr>
          <p:cNvPr id="15" name="Text Box 4">
            <a:extLst>
              <a:ext uri="{FF2B5EF4-FFF2-40B4-BE49-F238E27FC236}">
                <a16:creationId xmlns:a16="http://schemas.microsoft.com/office/drawing/2014/main" id="{0BF5C4D3-F040-A841-BC37-9795A1594B48}"/>
              </a:ext>
            </a:extLst>
          </p:cNvPr>
          <p:cNvSpPr txBox="1">
            <a:spLocks noChangeArrowheads="1"/>
          </p:cNvSpPr>
          <p:nvPr/>
        </p:nvSpPr>
        <p:spPr bwMode="auto">
          <a:xfrm>
            <a:off x="4298007" y="2723476"/>
            <a:ext cx="4738489"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14350" indent="-514350"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marL="0" indent="0" eaLnBrk="1" hangingPunct="1">
              <a:buClr>
                <a:srgbClr val="FF3300"/>
              </a:buClr>
            </a:pPr>
            <a:r>
              <a:rPr lang="nl-NL" altLang="nl-NL" sz="2400" dirty="0">
                <a:solidFill>
                  <a:schemeClr val="tx1"/>
                </a:solidFill>
              </a:rPr>
              <a:t>3.1 De atmosfeer</a:t>
            </a:r>
          </a:p>
          <a:p>
            <a:pPr marL="0" indent="0" eaLnBrk="1" hangingPunct="1">
              <a:buClr>
                <a:srgbClr val="FF3300"/>
              </a:buClr>
            </a:pPr>
            <a:r>
              <a:rPr lang="nl-NL" altLang="nl-NL" sz="2400" dirty="0">
                <a:solidFill>
                  <a:schemeClr val="tx1"/>
                </a:solidFill>
              </a:rPr>
              <a:t>3.2 Wind</a:t>
            </a:r>
          </a:p>
          <a:p>
            <a:pPr marL="0" indent="0" eaLnBrk="1" hangingPunct="1">
              <a:buClr>
                <a:srgbClr val="FF3300"/>
              </a:buClr>
            </a:pPr>
            <a:r>
              <a:rPr lang="nl-NL" altLang="nl-NL" sz="2400" dirty="0">
                <a:solidFill>
                  <a:schemeClr val="tx1"/>
                </a:solidFill>
              </a:rPr>
              <a:t>3.3 Thermodynamica</a:t>
            </a:r>
          </a:p>
          <a:p>
            <a:pPr marL="0" indent="0" eaLnBrk="1" hangingPunct="1">
              <a:buClr>
                <a:srgbClr val="FF3300"/>
              </a:buClr>
            </a:pPr>
            <a:r>
              <a:rPr lang="nl-NL" altLang="nl-NL" sz="2400" dirty="0">
                <a:solidFill>
                  <a:schemeClr val="tx1"/>
                </a:solidFill>
              </a:rPr>
              <a:t>3.4 Wolken en mist</a:t>
            </a:r>
          </a:p>
          <a:p>
            <a:pPr marL="0" indent="0" eaLnBrk="1" hangingPunct="1">
              <a:buClr>
                <a:srgbClr val="FF3300"/>
              </a:buClr>
            </a:pPr>
            <a:r>
              <a:rPr lang="nl-NL" altLang="nl-NL" sz="2400" dirty="0">
                <a:solidFill>
                  <a:schemeClr val="tx1"/>
                </a:solidFill>
              </a:rPr>
              <a:t>3.5 Neerslag</a:t>
            </a:r>
          </a:p>
          <a:p>
            <a:pPr marL="0" indent="0" eaLnBrk="1" hangingPunct="1">
              <a:buClr>
                <a:srgbClr val="FF3300"/>
              </a:buClr>
            </a:pPr>
            <a:r>
              <a:rPr lang="nl-NL" altLang="nl-NL" sz="2400" dirty="0">
                <a:solidFill>
                  <a:schemeClr val="tx1"/>
                </a:solidFill>
              </a:rPr>
              <a:t>3.6 Luchtsoorten en fronten</a:t>
            </a:r>
          </a:p>
          <a:p>
            <a:pPr marL="0" indent="0" eaLnBrk="1" hangingPunct="1">
              <a:buClr>
                <a:srgbClr val="FF3300"/>
              </a:buClr>
            </a:pPr>
            <a:r>
              <a:rPr lang="nl-NL" altLang="nl-NL" sz="2400" dirty="0">
                <a:solidFill>
                  <a:schemeClr val="tx1"/>
                </a:solidFill>
              </a:rPr>
              <a:t>3.7 Druksystemen</a:t>
            </a:r>
          </a:p>
          <a:p>
            <a:pPr marL="0" indent="0" eaLnBrk="1" hangingPunct="1">
              <a:buClr>
                <a:srgbClr val="FF3300"/>
              </a:buClr>
            </a:pPr>
            <a:r>
              <a:rPr lang="nl-NL" altLang="nl-NL" sz="2400" dirty="0">
                <a:solidFill>
                  <a:schemeClr val="tx1"/>
                </a:solidFill>
              </a:rPr>
              <a:t>3.8 Klimatologie</a:t>
            </a:r>
          </a:p>
          <a:p>
            <a:pPr marL="0" indent="0" eaLnBrk="1" hangingPunct="1">
              <a:buClr>
                <a:srgbClr val="FF3300"/>
              </a:buClr>
            </a:pPr>
            <a:r>
              <a:rPr lang="nl-NL" altLang="nl-NL" sz="2400" dirty="0">
                <a:solidFill>
                  <a:schemeClr val="tx1"/>
                </a:solidFill>
              </a:rPr>
              <a:t>3.9 Gevaarlijke weersituaties</a:t>
            </a:r>
          </a:p>
          <a:p>
            <a:pPr marL="0" indent="0" eaLnBrk="1" hangingPunct="1">
              <a:buClr>
                <a:srgbClr val="FF3300"/>
              </a:buClr>
            </a:pPr>
            <a:r>
              <a:rPr lang="nl-NL" altLang="nl-NL" sz="2400" dirty="0">
                <a:solidFill>
                  <a:schemeClr val="tx1"/>
                </a:solidFill>
              </a:rPr>
              <a:t>3.10 Meteo-informatie</a:t>
            </a:r>
          </a:p>
        </p:txBody>
      </p:sp>
    </p:spTree>
    <p:extLst>
      <p:ext uri="{BB962C8B-B14F-4D97-AF65-F5344CB8AC3E}">
        <p14:creationId xmlns:p14="http://schemas.microsoft.com/office/powerpoint/2010/main" val="1694123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9C2FB837-7956-254E-8135-7A139E8DC23C}"/>
              </a:ext>
            </a:extLst>
          </p:cNvPr>
          <p:cNvPicPr>
            <a:picLocks noChangeAspect="1"/>
          </p:cNvPicPr>
          <p:nvPr/>
        </p:nvPicPr>
        <p:blipFill>
          <a:blip r:embed="rId4"/>
          <a:stretch>
            <a:fillRect/>
          </a:stretch>
        </p:blipFill>
        <p:spPr>
          <a:xfrm>
            <a:off x="63946" y="817974"/>
            <a:ext cx="8972550" cy="5779378"/>
          </a:xfrm>
          <a:prstGeom prst="rect">
            <a:avLst/>
          </a:prstGeom>
        </p:spPr>
      </p:pic>
      <p:sp>
        <p:nvSpPr>
          <p:cNvPr id="4" name="Tekstvak 3">
            <a:extLst>
              <a:ext uri="{FF2B5EF4-FFF2-40B4-BE49-F238E27FC236}">
                <a16:creationId xmlns:a16="http://schemas.microsoft.com/office/drawing/2014/main" id="{0DC17C9E-7661-E74E-9ED1-7BE93E2B59A6}"/>
              </a:ext>
            </a:extLst>
          </p:cNvPr>
          <p:cNvSpPr txBox="1"/>
          <p:nvPr/>
        </p:nvSpPr>
        <p:spPr>
          <a:xfrm>
            <a:off x="1115616" y="5439861"/>
            <a:ext cx="8858481" cy="1200329"/>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solidFill>
                  <a:schemeClr val="bg1"/>
                </a:solidFill>
              </a:rPr>
              <a:t>De aarde is een van de planeten die in een baan om de zon draaien.</a:t>
            </a:r>
          </a:p>
          <a:p>
            <a:pPr marL="457200" indent="-457200">
              <a:buClr>
                <a:srgbClr val="FF0000"/>
              </a:buClr>
              <a:buFont typeface="Wingdings" pitchFamily="2" charset="2"/>
              <a:buChar char="Ø"/>
            </a:pPr>
            <a:r>
              <a:rPr lang="nl-NL" sz="2400" dirty="0">
                <a:solidFill>
                  <a:schemeClr val="bg1"/>
                </a:solidFill>
              </a:rPr>
              <a:t>Sommige planeten hebben net als de aarde een atmosfeer</a:t>
            </a:r>
            <a:r>
              <a:rPr lang="nl-NL" sz="2400" dirty="0"/>
              <a:t>.</a:t>
            </a:r>
          </a:p>
        </p:txBody>
      </p:sp>
    </p:spTree>
    <p:extLst>
      <p:ext uri="{BB962C8B-B14F-4D97-AF65-F5344CB8AC3E}">
        <p14:creationId xmlns:p14="http://schemas.microsoft.com/office/powerpoint/2010/main" val="2833898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10" name="Afbeelding 12">
            <a:extLst>
              <a:ext uri="{FF2B5EF4-FFF2-40B4-BE49-F238E27FC236}">
                <a16:creationId xmlns:a16="http://schemas.microsoft.com/office/drawing/2014/main" id="{C7BC73FE-65AA-4344-82F1-03303370621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970" y="847997"/>
            <a:ext cx="8767762" cy="5821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kstvak 10">
            <a:extLst>
              <a:ext uri="{FF2B5EF4-FFF2-40B4-BE49-F238E27FC236}">
                <a16:creationId xmlns:a16="http://schemas.microsoft.com/office/drawing/2014/main" id="{2AE2AAAC-A6ED-CA40-B902-CDF03B883C29}"/>
              </a:ext>
            </a:extLst>
          </p:cNvPr>
          <p:cNvSpPr txBox="1">
            <a:spLocks noChangeArrowheads="1"/>
          </p:cNvSpPr>
          <p:nvPr/>
        </p:nvSpPr>
        <p:spPr bwMode="auto">
          <a:xfrm>
            <a:off x="214313" y="785813"/>
            <a:ext cx="864393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eaLnBrk="1" hangingPunct="1">
              <a:buClr>
                <a:srgbClr val="FF0000"/>
              </a:buClr>
              <a:buFont typeface="Wingdings" pitchFamily="2" charset="2"/>
              <a:buChar char="Ø"/>
            </a:pPr>
            <a:r>
              <a:rPr lang="nl-NL" altLang="nl-NL" sz="2400" dirty="0">
                <a:solidFill>
                  <a:schemeClr val="bg1"/>
                </a:solidFill>
              </a:rPr>
              <a:t> De luchtlaag om  de aarde noemen we </a:t>
            </a:r>
            <a:r>
              <a:rPr lang="nl-NL" altLang="nl-NL" sz="2400" dirty="0">
                <a:solidFill>
                  <a:srgbClr val="FF0000"/>
                </a:solidFill>
              </a:rPr>
              <a:t>dampkring</a:t>
            </a:r>
            <a:r>
              <a:rPr lang="nl-NL" altLang="nl-NL" sz="2400" dirty="0">
                <a:solidFill>
                  <a:schemeClr val="bg1"/>
                </a:solidFill>
              </a:rPr>
              <a:t> of atmosfeer. De laag is enige honderden kilometers dik.</a:t>
            </a:r>
            <a:endParaRPr lang="nl-NL" altLang="nl-NL" sz="2400" dirty="0"/>
          </a:p>
        </p:txBody>
      </p:sp>
    </p:spTree>
    <p:extLst>
      <p:ext uri="{BB962C8B-B14F-4D97-AF65-F5344CB8AC3E}">
        <p14:creationId xmlns:p14="http://schemas.microsoft.com/office/powerpoint/2010/main" val="2592709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32BB414A-7DE6-9947-99B3-AB9C203BD394}"/>
              </a:ext>
            </a:extLst>
          </p:cNvPr>
          <p:cNvPicPr>
            <a:picLocks noChangeAspect="1"/>
          </p:cNvPicPr>
          <p:nvPr/>
        </p:nvPicPr>
        <p:blipFill>
          <a:blip r:embed="rId4"/>
          <a:stretch>
            <a:fillRect/>
          </a:stretch>
        </p:blipFill>
        <p:spPr>
          <a:xfrm>
            <a:off x="63946" y="756222"/>
            <a:ext cx="8972550" cy="3207236"/>
          </a:xfrm>
          <a:prstGeom prst="rect">
            <a:avLst/>
          </a:prstGeom>
        </p:spPr>
      </p:pic>
      <p:sp>
        <p:nvSpPr>
          <p:cNvPr id="4" name="Tekstvak 3">
            <a:extLst>
              <a:ext uri="{FF2B5EF4-FFF2-40B4-BE49-F238E27FC236}">
                <a16:creationId xmlns:a16="http://schemas.microsoft.com/office/drawing/2014/main" id="{CAEE4BFE-2ADA-4B49-ACA1-DD86C082A963}"/>
              </a:ext>
            </a:extLst>
          </p:cNvPr>
          <p:cNvSpPr txBox="1"/>
          <p:nvPr/>
        </p:nvSpPr>
        <p:spPr>
          <a:xfrm>
            <a:off x="107504" y="4005064"/>
            <a:ext cx="8928992" cy="2308324"/>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De aarde draait in een jaar om de zon en draait ondertussen in 24 uur om zijn as.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Die aardas staat schuin en dat zorgt ervoor dat we zomers meer uren zonnestralen ontvangen dan 's winters en dat zomers de hoek die de zonnestralen maken met het aardoppervlak veel groter is.</a:t>
            </a:r>
          </a:p>
        </p:txBody>
      </p:sp>
    </p:spTree>
    <p:extLst>
      <p:ext uri="{BB962C8B-B14F-4D97-AF65-F5344CB8AC3E}">
        <p14:creationId xmlns:p14="http://schemas.microsoft.com/office/powerpoint/2010/main" val="690848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sp>
        <p:nvSpPr>
          <p:cNvPr id="10" name="Text Box 4">
            <a:extLst>
              <a:ext uri="{FF2B5EF4-FFF2-40B4-BE49-F238E27FC236}">
                <a16:creationId xmlns:a16="http://schemas.microsoft.com/office/drawing/2014/main" id="{19809D43-BD0B-7D42-941D-0827F756B94C}"/>
              </a:ext>
            </a:extLst>
          </p:cNvPr>
          <p:cNvSpPr txBox="1">
            <a:spLocks noChangeArrowheads="1"/>
          </p:cNvSpPr>
          <p:nvPr/>
        </p:nvSpPr>
        <p:spPr bwMode="auto">
          <a:xfrm>
            <a:off x="3707905" y="785813"/>
            <a:ext cx="5507534"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eaLnBrk="1" hangingPunct="1">
              <a:buClr>
                <a:srgbClr val="FF3300"/>
              </a:buClr>
              <a:buFont typeface="Wingdings" pitchFamily="2" charset="2"/>
              <a:buChar char="Ø"/>
            </a:pPr>
            <a:r>
              <a:rPr lang="nl-NL" altLang="nl-NL" sz="2400" dirty="0"/>
              <a:t> </a:t>
            </a:r>
            <a:r>
              <a:rPr lang="nl-NL" sz="2400" dirty="0">
                <a:solidFill>
                  <a:schemeClr val="tx1"/>
                </a:solidFill>
              </a:rPr>
              <a:t>Op basis van het verloop              van de temperatuur kun je de atmosfeer indelen in </a:t>
            </a:r>
            <a:r>
              <a:rPr lang="nl-NL" sz="2400" dirty="0">
                <a:solidFill>
                  <a:srgbClr val="FF0000"/>
                </a:solidFill>
              </a:rPr>
              <a:t>vier lagen</a:t>
            </a:r>
            <a:r>
              <a:rPr lang="nl-NL" sz="2400" dirty="0">
                <a:solidFill>
                  <a:schemeClr val="tx1"/>
                </a:solidFill>
              </a:rPr>
              <a:t>.</a:t>
            </a:r>
          </a:p>
          <a:p>
            <a:pPr eaLnBrk="1" hangingPunct="1">
              <a:buClr>
                <a:srgbClr val="FF3300"/>
              </a:buClr>
            </a:pPr>
            <a:endParaRPr lang="nl-NL" altLang="nl-NL" sz="2400" dirty="0">
              <a:solidFill>
                <a:schemeClr val="tx1"/>
              </a:solidFill>
            </a:endParaRPr>
          </a:p>
          <a:p>
            <a:pPr eaLnBrk="1" hangingPunct="1">
              <a:buClr>
                <a:srgbClr val="FF3300"/>
              </a:buClr>
            </a:pPr>
            <a:endParaRPr lang="nl-NL" altLang="nl-NL" sz="2400" dirty="0">
              <a:solidFill>
                <a:schemeClr val="tx1"/>
              </a:solidFill>
            </a:endParaRPr>
          </a:p>
          <a:p>
            <a:pPr eaLnBrk="1" hangingPunct="1">
              <a:buClr>
                <a:srgbClr val="FF3300"/>
              </a:buClr>
              <a:buFont typeface="Wingdings" pitchFamily="2" charset="2"/>
              <a:buChar char="Ø"/>
            </a:pPr>
            <a:r>
              <a:rPr lang="nl-NL" altLang="nl-NL" sz="2400" dirty="0">
                <a:solidFill>
                  <a:schemeClr val="tx1"/>
                </a:solidFill>
              </a:rPr>
              <a:t> Het weer speelt zich vooral af in de </a:t>
            </a:r>
            <a:r>
              <a:rPr lang="nl-NL" altLang="nl-NL" sz="2400" dirty="0">
                <a:solidFill>
                  <a:srgbClr val="C00000"/>
                </a:solidFill>
              </a:rPr>
              <a:t>troposfeer</a:t>
            </a:r>
            <a:r>
              <a:rPr lang="nl-NL" altLang="nl-NL" sz="2400" dirty="0">
                <a:solidFill>
                  <a:schemeClr val="tx1"/>
                </a:solidFill>
              </a:rPr>
              <a:t> de (onderste ±10 km). </a:t>
            </a:r>
          </a:p>
          <a:p>
            <a:pPr eaLnBrk="1" hangingPunct="1">
              <a:buClr>
                <a:srgbClr val="FF3300"/>
              </a:buClr>
            </a:pPr>
            <a:endParaRPr lang="nl-NL" altLang="nl-NL" sz="2400" dirty="0">
              <a:solidFill>
                <a:schemeClr val="tx1"/>
              </a:solidFill>
            </a:endParaRPr>
          </a:p>
          <a:p>
            <a:pPr eaLnBrk="1" hangingPunct="1">
              <a:buClr>
                <a:srgbClr val="FF3300"/>
              </a:buClr>
            </a:pPr>
            <a:endParaRPr lang="nl-NL" altLang="nl-NL" sz="2400" dirty="0">
              <a:solidFill>
                <a:schemeClr val="tx1"/>
              </a:solidFill>
            </a:endParaRPr>
          </a:p>
          <a:p>
            <a:pPr eaLnBrk="1" hangingPunct="1">
              <a:buClr>
                <a:srgbClr val="FF3300"/>
              </a:buClr>
              <a:buFont typeface="Wingdings" pitchFamily="2" charset="2"/>
              <a:buChar char="Ø"/>
            </a:pPr>
            <a:r>
              <a:rPr lang="nl-NL" altLang="nl-NL" sz="2400" dirty="0">
                <a:solidFill>
                  <a:schemeClr val="tx1"/>
                </a:solidFill>
              </a:rPr>
              <a:t> De dampkring bestaat voor  </a:t>
            </a:r>
            <a:r>
              <a:rPr lang="nl-NL" altLang="nl-NL" sz="2400" dirty="0">
                <a:solidFill>
                  <a:srgbClr val="C00000"/>
                </a:solidFill>
              </a:rPr>
              <a:t>78% uit stikstof </a:t>
            </a:r>
            <a:r>
              <a:rPr lang="nl-NL" altLang="nl-NL" sz="2400" dirty="0">
                <a:solidFill>
                  <a:schemeClr val="tx1"/>
                </a:solidFill>
              </a:rPr>
              <a:t>en </a:t>
            </a:r>
            <a:r>
              <a:rPr lang="nl-NL" altLang="nl-NL" sz="2400" dirty="0">
                <a:solidFill>
                  <a:srgbClr val="C00000"/>
                </a:solidFill>
              </a:rPr>
              <a:t>21% uit zuurstof </a:t>
            </a:r>
            <a:r>
              <a:rPr lang="nl-NL" altLang="nl-NL" sz="2400" dirty="0">
                <a:solidFill>
                  <a:schemeClr val="tx1"/>
                </a:solidFill>
              </a:rPr>
              <a:t>(plus andere gassen zoals koolstofdioxide en waterdamp).</a:t>
            </a:r>
          </a:p>
        </p:txBody>
      </p:sp>
      <p:pic>
        <p:nvPicPr>
          <p:cNvPr id="3" name="Afbeelding 2">
            <a:extLst>
              <a:ext uri="{FF2B5EF4-FFF2-40B4-BE49-F238E27FC236}">
                <a16:creationId xmlns:a16="http://schemas.microsoft.com/office/drawing/2014/main" id="{C2DEEB08-855E-DE41-8807-A2E2D669ED50}"/>
              </a:ext>
            </a:extLst>
          </p:cNvPr>
          <p:cNvPicPr>
            <a:picLocks noChangeAspect="1"/>
          </p:cNvPicPr>
          <p:nvPr/>
        </p:nvPicPr>
        <p:blipFill>
          <a:blip r:embed="rId4"/>
          <a:stretch>
            <a:fillRect/>
          </a:stretch>
        </p:blipFill>
        <p:spPr>
          <a:xfrm>
            <a:off x="107504" y="756220"/>
            <a:ext cx="3600400" cy="6000667"/>
          </a:xfrm>
          <a:prstGeom prst="rect">
            <a:avLst/>
          </a:prstGeom>
        </p:spPr>
      </p:pic>
    </p:spTree>
    <p:extLst>
      <p:ext uri="{BB962C8B-B14F-4D97-AF65-F5344CB8AC3E}">
        <p14:creationId xmlns:p14="http://schemas.microsoft.com/office/powerpoint/2010/main" val="1887816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sp>
        <p:nvSpPr>
          <p:cNvPr id="3" name="Tekstvak 2">
            <a:extLst>
              <a:ext uri="{FF2B5EF4-FFF2-40B4-BE49-F238E27FC236}">
                <a16:creationId xmlns:a16="http://schemas.microsoft.com/office/drawing/2014/main" id="{3D814DBD-60B5-1444-BF33-A84C67AAA142}"/>
              </a:ext>
            </a:extLst>
          </p:cNvPr>
          <p:cNvSpPr txBox="1"/>
          <p:nvPr/>
        </p:nvSpPr>
        <p:spPr>
          <a:xfrm>
            <a:off x="4767262" y="756221"/>
            <a:ext cx="4376737" cy="5632311"/>
          </a:xfrm>
          <a:prstGeom prst="rect">
            <a:avLst/>
          </a:prstGeom>
          <a:noFill/>
        </p:spPr>
        <p:txBody>
          <a:bodyPr wrap="square" rtlCol="0">
            <a:spAutoFit/>
          </a:bodyPr>
          <a:lstStyle/>
          <a:p>
            <a:r>
              <a:rPr lang="nl-NL" sz="2400" dirty="0"/>
              <a:t>De mate van opwarming           van het aardoppervlak wordt bepaald door:</a:t>
            </a:r>
          </a:p>
          <a:p>
            <a:endParaRPr lang="nl-NL" sz="2400" dirty="0"/>
          </a:p>
          <a:p>
            <a:pPr marL="457200" indent="-457200">
              <a:buClr>
                <a:srgbClr val="FF0000"/>
              </a:buClr>
              <a:buFont typeface="Wingdings" pitchFamily="2" charset="2"/>
              <a:buChar char="Ø"/>
            </a:pPr>
            <a:r>
              <a:rPr lang="nl-NL" sz="2400" dirty="0"/>
              <a:t>de invalshoek van de zonnestralen,</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de lengte van de weg door de atmosfeer,</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de aanwezigheid van wolken,</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de bodemgesteldheid (dus bijvoorbeeld kleur, nat/droog).</a:t>
            </a:r>
          </a:p>
        </p:txBody>
      </p:sp>
      <p:pic>
        <p:nvPicPr>
          <p:cNvPr id="4" name="Afbeelding 3">
            <a:extLst>
              <a:ext uri="{FF2B5EF4-FFF2-40B4-BE49-F238E27FC236}">
                <a16:creationId xmlns:a16="http://schemas.microsoft.com/office/drawing/2014/main" id="{DC004982-510B-4242-8103-E43C0299A41D}"/>
              </a:ext>
            </a:extLst>
          </p:cNvPr>
          <p:cNvPicPr>
            <a:picLocks noChangeAspect="1"/>
          </p:cNvPicPr>
          <p:nvPr/>
        </p:nvPicPr>
        <p:blipFill>
          <a:blip r:embed="rId4"/>
          <a:stretch>
            <a:fillRect/>
          </a:stretch>
        </p:blipFill>
        <p:spPr>
          <a:xfrm>
            <a:off x="87311" y="3312368"/>
            <a:ext cx="4572000" cy="3429000"/>
          </a:xfrm>
          <a:prstGeom prst="rect">
            <a:avLst/>
          </a:prstGeom>
        </p:spPr>
      </p:pic>
      <p:pic>
        <p:nvPicPr>
          <p:cNvPr id="5" name="Afbeelding 4">
            <a:extLst>
              <a:ext uri="{FF2B5EF4-FFF2-40B4-BE49-F238E27FC236}">
                <a16:creationId xmlns:a16="http://schemas.microsoft.com/office/drawing/2014/main" id="{5BD9E437-B00A-144B-A923-8D1A73DF91C7}"/>
              </a:ext>
            </a:extLst>
          </p:cNvPr>
          <p:cNvPicPr>
            <a:picLocks noChangeAspect="1"/>
          </p:cNvPicPr>
          <p:nvPr/>
        </p:nvPicPr>
        <p:blipFill>
          <a:blip r:embed="rId5"/>
          <a:stretch>
            <a:fillRect/>
          </a:stretch>
        </p:blipFill>
        <p:spPr>
          <a:xfrm>
            <a:off x="87310" y="749216"/>
            <a:ext cx="4520186" cy="3039824"/>
          </a:xfrm>
          <a:prstGeom prst="rect">
            <a:avLst/>
          </a:prstGeom>
        </p:spPr>
      </p:pic>
    </p:spTree>
    <p:extLst>
      <p:ext uri="{BB962C8B-B14F-4D97-AF65-F5344CB8AC3E}">
        <p14:creationId xmlns:p14="http://schemas.microsoft.com/office/powerpoint/2010/main" val="1695184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6FFDF3A6-383A-B643-A98D-F185A7107AFA}"/>
              </a:ext>
            </a:extLst>
          </p:cNvPr>
          <p:cNvPicPr>
            <a:picLocks noChangeAspect="1"/>
          </p:cNvPicPr>
          <p:nvPr/>
        </p:nvPicPr>
        <p:blipFill>
          <a:blip r:embed="rId4"/>
          <a:stretch>
            <a:fillRect/>
          </a:stretch>
        </p:blipFill>
        <p:spPr>
          <a:xfrm>
            <a:off x="63531" y="734946"/>
            <a:ext cx="4264331" cy="3414132"/>
          </a:xfrm>
          <a:prstGeom prst="rect">
            <a:avLst/>
          </a:prstGeom>
        </p:spPr>
      </p:pic>
      <p:sp>
        <p:nvSpPr>
          <p:cNvPr id="4" name="Tekstvak 3">
            <a:extLst>
              <a:ext uri="{FF2B5EF4-FFF2-40B4-BE49-F238E27FC236}">
                <a16:creationId xmlns:a16="http://schemas.microsoft.com/office/drawing/2014/main" id="{D2B93969-6F3B-5449-A149-8DE5FED06878}"/>
              </a:ext>
            </a:extLst>
          </p:cNvPr>
          <p:cNvSpPr txBox="1"/>
          <p:nvPr/>
        </p:nvSpPr>
        <p:spPr>
          <a:xfrm>
            <a:off x="4327744" y="654314"/>
            <a:ext cx="4902438" cy="6001643"/>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De aarde straalt 's nachts             de ontvangen zonnewarmte uit. </a:t>
            </a:r>
          </a:p>
          <a:p>
            <a:pPr marL="457200" indent="-457200">
              <a:buClr>
                <a:srgbClr val="FF0000"/>
              </a:buClr>
              <a:buFont typeface="Wingdings" pitchFamily="2" charset="2"/>
              <a:buChar char="Ø"/>
            </a:pPr>
            <a:r>
              <a:rPr lang="nl-NL" sz="2400" dirty="0"/>
              <a:t>De instraling door de zon en de uitstraling door de aarde zijn ongeveer in evenwicht. </a:t>
            </a:r>
          </a:p>
          <a:p>
            <a:pPr marL="457200" indent="-457200">
              <a:buClr>
                <a:srgbClr val="FF0000"/>
              </a:buClr>
              <a:buFont typeface="Wingdings" pitchFamily="2" charset="2"/>
              <a:buChar char="Ø"/>
            </a:pPr>
            <a:r>
              <a:rPr lang="nl-NL" sz="2400" dirty="0"/>
              <a:t>De temperatuur van de atmosfeer wordt gemeten in </a:t>
            </a:r>
            <a:r>
              <a:rPr lang="nl-NL" sz="2400" dirty="0">
                <a:solidFill>
                  <a:srgbClr val="C00000"/>
                </a:solidFill>
              </a:rPr>
              <a:t>Celsius</a:t>
            </a:r>
            <a:r>
              <a:rPr lang="nl-NL" sz="2400" dirty="0"/>
              <a:t> of </a:t>
            </a:r>
            <a:r>
              <a:rPr lang="nl-NL" sz="2400" dirty="0">
                <a:solidFill>
                  <a:srgbClr val="C00000"/>
                </a:solidFill>
              </a:rPr>
              <a:t>Fahrenheit</a:t>
            </a:r>
            <a:r>
              <a:rPr lang="nl-NL" sz="2400" dirty="0"/>
              <a:t>. </a:t>
            </a:r>
          </a:p>
          <a:p>
            <a:pPr marL="457200" indent="-457200">
              <a:buClr>
                <a:srgbClr val="FF0000"/>
              </a:buClr>
              <a:buFont typeface="Wingdings" pitchFamily="2" charset="2"/>
              <a:buChar char="Ø"/>
            </a:pPr>
            <a:r>
              <a:rPr lang="nl-NL" sz="2400" dirty="0"/>
              <a:t>Van Fahrenheit naar Celsius bereken je als volgt:                      (°F - 32) : 1.8 = °C. </a:t>
            </a:r>
          </a:p>
          <a:p>
            <a:pPr marL="457200" indent="-457200">
              <a:buClr>
                <a:srgbClr val="FF0000"/>
              </a:buClr>
              <a:buFont typeface="Wingdings" pitchFamily="2" charset="2"/>
              <a:buChar char="Ø"/>
            </a:pPr>
            <a:r>
              <a:rPr lang="nl-NL" sz="2400" dirty="0"/>
              <a:t>De temperatuur van de lucht wordt gemeten in een witte wind doorlatende </a:t>
            </a:r>
            <a:r>
              <a:rPr lang="nl-NL" sz="2400" dirty="0">
                <a:solidFill>
                  <a:srgbClr val="C00000"/>
                </a:solidFill>
              </a:rPr>
              <a:t>thermometer hut</a:t>
            </a:r>
            <a:r>
              <a:rPr lang="nl-NL" sz="2400" dirty="0"/>
              <a:t> op een hoogte van 1,5 meter gemeten.</a:t>
            </a:r>
          </a:p>
        </p:txBody>
      </p:sp>
    </p:spTree>
    <p:extLst>
      <p:ext uri="{BB962C8B-B14F-4D97-AF65-F5344CB8AC3E}">
        <p14:creationId xmlns:p14="http://schemas.microsoft.com/office/powerpoint/2010/main" val="255560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139953" y="716503"/>
            <a:ext cx="5004047" cy="6001643"/>
          </a:xfrm>
          <a:prstGeom prst="rect">
            <a:avLst/>
          </a:prstGeom>
          <a:noFill/>
          <a:ln w="9525">
            <a:noFill/>
            <a:miter lim="800000"/>
            <a:headEnd/>
            <a:tailEnd/>
          </a:ln>
        </p:spPr>
        <p:txBody>
          <a:bodyPr wrap="square">
            <a:spAutoFit/>
          </a:bodyPr>
          <a:lstStyle/>
          <a:p>
            <a:pPr marL="457200" indent="-457200">
              <a:buClr>
                <a:srgbClr val="FF0000"/>
              </a:buClr>
              <a:buFont typeface="Wingdings" pitchFamily="2" charset="2"/>
              <a:buChar char="Ø"/>
            </a:pPr>
            <a:r>
              <a:rPr lang="nl-NL" sz="2400" dirty="0"/>
              <a:t>In de troposfeer neemt de temperatuur van de lucht met de hoogte af.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Die temperatuurdaling is niet overal gelijk.</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Een lijn die de temperatuur met de hoogte weergeeft heet de </a:t>
            </a:r>
            <a:r>
              <a:rPr lang="nl-NL" sz="2400" dirty="0">
                <a:solidFill>
                  <a:srgbClr val="C00000"/>
                </a:solidFill>
              </a:rPr>
              <a:t>toestandskromme</a:t>
            </a:r>
            <a:r>
              <a:rPr lang="nl-NL" sz="2400" dirty="0"/>
              <a:t>.</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solidFill>
                  <a:srgbClr val="C00000"/>
                </a:solidFill>
              </a:rPr>
              <a:t>Inversie</a:t>
            </a:r>
            <a:r>
              <a:rPr lang="nl-NL" sz="2400" dirty="0"/>
              <a:t> is een luchtlaag waar de temperatuur met de hoogte stijgt.</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solidFill>
                  <a:srgbClr val="C00000"/>
                </a:solidFill>
              </a:rPr>
              <a:t>Isothermie</a:t>
            </a:r>
            <a:r>
              <a:rPr lang="nl-NL" sz="2400" dirty="0"/>
              <a:t> dan blijft de temperatuur met de hoogte gelijk.</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70D80BB2-9847-594F-827E-50874D5C8292}"/>
              </a:ext>
            </a:extLst>
          </p:cNvPr>
          <p:cNvPicPr>
            <a:picLocks noChangeAspect="1"/>
          </p:cNvPicPr>
          <p:nvPr/>
        </p:nvPicPr>
        <p:blipFill>
          <a:blip r:embed="rId4"/>
          <a:stretch>
            <a:fillRect/>
          </a:stretch>
        </p:blipFill>
        <p:spPr>
          <a:xfrm>
            <a:off x="115358" y="790686"/>
            <a:ext cx="4024594" cy="4366506"/>
          </a:xfrm>
          <a:prstGeom prst="rect">
            <a:avLst/>
          </a:prstGeom>
        </p:spPr>
      </p:pic>
    </p:spTree>
    <p:extLst>
      <p:ext uri="{BB962C8B-B14F-4D97-AF65-F5344CB8AC3E}">
        <p14:creationId xmlns:p14="http://schemas.microsoft.com/office/powerpoint/2010/main" val="332172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6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sp>
        <p:nvSpPr>
          <p:cNvPr id="3" name="Tekstvak 2">
            <a:extLst>
              <a:ext uri="{FF2B5EF4-FFF2-40B4-BE49-F238E27FC236}">
                <a16:creationId xmlns:a16="http://schemas.microsoft.com/office/drawing/2014/main" id="{79E29C76-32CF-674F-8A7B-3965905D3AE2}"/>
              </a:ext>
            </a:extLst>
          </p:cNvPr>
          <p:cNvSpPr txBox="1"/>
          <p:nvPr/>
        </p:nvSpPr>
        <p:spPr>
          <a:xfrm>
            <a:off x="107504" y="5171708"/>
            <a:ext cx="8784976" cy="1569660"/>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Warme lucht zet uit, wordt lichter en gaat omhoog. </a:t>
            </a:r>
          </a:p>
          <a:p>
            <a:pPr marL="457200" indent="-457200">
              <a:buClr>
                <a:srgbClr val="FF0000"/>
              </a:buClr>
              <a:buFont typeface="Wingdings" pitchFamily="2" charset="2"/>
              <a:buChar char="Ø"/>
            </a:pPr>
            <a:r>
              <a:rPr lang="nl-NL" sz="2400" dirty="0"/>
              <a:t>De temperatuurafname van een bel stijgende droge lucht is 1 °C per 100 meter. </a:t>
            </a:r>
          </a:p>
          <a:p>
            <a:pPr marL="457200" indent="-457200">
              <a:buClr>
                <a:srgbClr val="FF0000"/>
              </a:buClr>
              <a:buFont typeface="Wingdings" pitchFamily="2" charset="2"/>
              <a:buChar char="Ø"/>
            </a:pPr>
            <a:r>
              <a:rPr lang="nl-NL" sz="2400" dirty="0"/>
              <a:t>Dit noemen we de </a:t>
            </a:r>
            <a:r>
              <a:rPr lang="nl-NL" sz="2400" dirty="0">
                <a:solidFill>
                  <a:srgbClr val="C00000"/>
                </a:solidFill>
              </a:rPr>
              <a:t>droogadiabaat</a:t>
            </a:r>
            <a:r>
              <a:rPr lang="nl-NL" sz="2400" dirty="0"/>
              <a:t>.</a:t>
            </a:r>
          </a:p>
        </p:txBody>
      </p:sp>
      <p:pic>
        <p:nvPicPr>
          <p:cNvPr id="4" name="Afbeelding 3">
            <a:extLst>
              <a:ext uri="{FF2B5EF4-FFF2-40B4-BE49-F238E27FC236}">
                <a16:creationId xmlns:a16="http://schemas.microsoft.com/office/drawing/2014/main" id="{4CD80D09-314B-424D-989C-917931522231}"/>
              </a:ext>
            </a:extLst>
          </p:cNvPr>
          <p:cNvPicPr>
            <a:picLocks noChangeAspect="1"/>
          </p:cNvPicPr>
          <p:nvPr/>
        </p:nvPicPr>
        <p:blipFill>
          <a:blip r:embed="rId4"/>
          <a:stretch>
            <a:fillRect/>
          </a:stretch>
        </p:blipFill>
        <p:spPr>
          <a:xfrm>
            <a:off x="1518512" y="756221"/>
            <a:ext cx="5645775" cy="4257470"/>
          </a:xfrm>
          <a:prstGeom prst="rect">
            <a:avLst/>
          </a:prstGeom>
        </p:spPr>
      </p:pic>
    </p:spTree>
    <p:extLst>
      <p:ext uri="{BB962C8B-B14F-4D97-AF65-F5344CB8AC3E}">
        <p14:creationId xmlns:p14="http://schemas.microsoft.com/office/powerpoint/2010/main" val="233266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8ED5911B-C5A2-8B42-B1F9-1BB1D53CA52C}"/>
              </a:ext>
            </a:extLst>
          </p:cNvPr>
          <p:cNvPicPr>
            <a:picLocks noChangeAspect="1"/>
          </p:cNvPicPr>
          <p:nvPr/>
        </p:nvPicPr>
        <p:blipFill>
          <a:blip r:embed="rId4"/>
          <a:stretch>
            <a:fillRect/>
          </a:stretch>
        </p:blipFill>
        <p:spPr>
          <a:xfrm>
            <a:off x="1908966" y="732249"/>
            <a:ext cx="5327330" cy="4439443"/>
          </a:xfrm>
          <a:prstGeom prst="rect">
            <a:avLst/>
          </a:prstGeom>
        </p:spPr>
      </p:pic>
      <p:sp>
        <p:nvSpPr>
          <p:cNvPr id="4" name="Tekstvak 3">
            <a:extLst>
              <a:ext uri="{FF2B5EF4-FFF2-40B4-BE49-F238E27FC236}">
                <a16:creationId xmlns:a16="http://schemas.microsoft.com/office/drawing/2014/main" id="{C2A487AD-767F-0D46-B8CF-4272BED26A07}"/>
              </a:ext>
            </a:extLst>
          </p:cNvPr>
          <p:cNvSpPr txBox="1"/>
          <p:nvPr/>
        </p:nvSpPr>
        <p:spPr>
          <a:xfrm>
            <a:off x="53752" y="5243716"/>
            <a:ext cx="9036496" cy="1569660"/>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Dalende lucht komt in een omgeving waar de luchtdruk hoger is. De druk neemt toe. De lucht wordt samengeperst. Hierbij komt energie vrij. Droge dalende lucht wordt 1 </a:t>
            </a:r>
            <a:r>
              <a:rPr lang="nl-NL" sz="2400" baseline="30000" dirty="0"/>
              <a:t>0</a:t>
            </a:r>
            <a:r>
              <a:rPr lang="nl-NL" sz="2400" dirty="0"/>
              <a:t>C per 100 meter (droogadiabatisch) warmer. </a:t>
            </a:r>
          </a:p>
        </p:txBody>
      </p:sp>
    </p:spTree>
    <p:extLst>
      <p:ext uri="{BB962C8B-B14F-4D97-AF65-F5344CB8AC3E}">
        <p14:creationId xmlns:p14="http://schemas.microsoft.com/office/powerpoint/2010/main" val="290358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2B7CB487-39AC-8B48-BAC1-156754399E2A}"/>
              </a:ext>
            </a:extLst>
          </p:cNvPr>
          <p:cNvPicPr>
            <a:picLocks noChangeAspect="1"/>
          </p:cNvPicPr>
          <p:nvPr/>
        </p:nvPicPr>
        <p:blipFill>
          <a:blip r:embed="rId4"/>
          <a:stretch>
            <a:fillRect/>
          </a:stretch>
        </p:blipFill>
        <p:spPr>
          <a:xfrm>
            <a:off x="1273209" y="764703"/>
            <a:ext cx="6638687" cy="4088325"/>
          </a:xfrm>
          <a:prstGeom prst="rect">
            <a:avLst/>
          </a:prstGeom>
        </p:spPr>
      </p:pic>
      <p:sp>
        <p:nvSpPr>
          <p:cNvPr id="4" name="Tekstvak 3">
            <a:extLst>
              <a:ext uri="{FF2B5EF4-FFF2-40B4-BE49-F238E27FC236}">
                <a16:creationId xmlns:a16="http://schemas.microsoft.com/office/drawing/2014/main" id="{42D4CCD1-EAAC-1340-AF1A-2425244CE37D}"/>
              </a:ext>
            </a:extLst>
          </p:cNvPr>
          <p:cNvSpPr txBox="1"/>
          <p:nvPr/>
        </p:nvSpPr>
        <p:spPr>
          <a:xfrm>
            <a:off x="107950" y="4853029"/>
            <a:ext cx="9144000" cy="1938992"/>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Doordat de zonnestand in de ochtend steeds hoger wordt stijgt de temperatuur.</a:t>
            </a:r>
          </a:p>
          <a:p>
            <a:pPr marL="285750" indent="-285750">
              <a:buClr>
                <a:srgbClr val="FF0000"/>
              </a:buClr>
              <a:buFont typeface="Wingdings" pitchFamily="2" charset="2"/>
              <a:buChar char="Ø"/>
            </a:pPr>
            <a:r>
              <a:rPr lang="nl-NL" sz="2400" dirty="0"/>
              <a:t>Nadat de zon z'n hoogste punt bereikt heeft, stijgt de temperatuur nog door omdat de ingestraalde energie nog groter is dan de uitgestraalde energie. Daarna daalt de temperatuur.</a:t>
            </a:r>
          </a:p>
        </p:txBody>
      </p:sp>
    </p:spTree>
    <p:extLst>
      <p:ext uri="{BB962C8B-B14F-4D97-AF65-F5344CB8AC3E}">
        <p14:creationId xmlns:p14="http://schemas.microsoft.com/office/powerpoint/2010/main" val="1840313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19F69751-08A6-CF4C-8DFD-EDEF57515535}"/>
              </a:ext>
            </a:extLst>
          </p:cNvPr>
          <p:cNvPicPr>
            <a:picLocks noChangeAspect="1"/>
          </p:cNvPicPr>
          <p:nvPr/>
        </p:nvPicPr>
        <p:blipFill>
          <a:blip r:embed="rId4"/>
          <a:stretch>
            <a:fillRect/>
          </a:stretch>
        </p:blipFill>
        <p:spPr>
          <a:xfrm>
            <a:off x="107504" y="711597"/>
            <a:ext cx="2974617" cy="6101779"/>
          </a:xfrm>
          <a:prstGeom prst="rect">
            <a:avLst/>
          </a:prstGeom>
        </p:spPr>
      </p:pic>
      <p:sp>
        <p:nvSpPr>
          <p:cNvPr id="4" name="Tekstvak 3">
            <a:extLst>
              <a:ext uri="{FF2B5EF4-FFF2-40B4-BE49-F238E27FC236}">
                <a16:creationId xmlns:a16="http://schemas.microsoft.com/office/drawing/2014/main" id="{17CC25DA-C0DF-9545-A1DD-5933C7C21EAA}"/>
              </a:ext>
            </a:extLst>
          </p:cNvPr>
          <p:cNvSpPr txBox="1"/>
          <p:nvPr/>
        </p:nvSpPr>
        <p:spPr>
          <a:xfrm>
            <a:off x="3082121" y="692696"/>
            <a:ext cx="6061879" cy="5632311"/>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solidFill>
                  <a:srgbClr val="C00000"/>
                </a:solidFill>
              </a:rPr>
              <a:t>Luchtdruk</a:t>
            </a:r>
            <a:r>
              <a:rPr lang="nl-NL" sz="2400" dirty="0"/>
              <a:t> is het gewicht van de               totale hoeveelheid lucht recht boven         een bepaald punt.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druk is afhankelijk van de temperatuur en de hoogte van een kolom lucht.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b="1" dirty="0">
                <a:solidFill>
                  <a:srgbClr val="C00000"/>
                </a:solidFill>
              </a:rPr>
              <a:t>Isobaren</a:t>
            </a:r>
            <a:r>
              <a:rPr lang="nl-NL" sz="2400" b="1" dirty="0"/>
              <a:t> </a:t>
            </a:r>
            <a:r>
              <a:rPr lang="nl-NL" sz="2400" dirty="0"/>
              <a:t>zijn lijnen die gebieden met een dezelfde luchtdruk verbinden.</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Op zeeniveau kan de luchtdruk in Nederland variëren tussen 965 en 1050 hPa.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gemiddelde luchtdruk op zeeniveau is  1013,2 hPa. </a:t>
            </a:r>
          </a:p>
        </p:txBody>
      </p:sp>
    </p:spTree>
    <p:extLst>
      <p:ext uri="{BB962C8B-B14F-4D97-AF65-F5344CB8AC3E}">
        <p14:creationId xmlns:p14="http://schemas.microsoft.com/office/powerpoint/2010/main" val="1768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81D647BB-0141-0443-8FF2-A9FD3A70C964}"/>
              </a:ext>
            </a:extLst>
          </p:cNvPr>
          <p:cNvPicPr>
            <a:picLocks noChangeAspect="1"/>
          </p:cNvPicPr>
          <p:nvPr/>
        </p:nvPicPr>
        <p:blipFill>
          <a:blip r:embed="rId4"/>
          <a:stretch>
            <a:fillRect/>
          </a:stretch>
        </p:blipFill>
        <p:spPr>
          <a:xfrm>
            <a:off x="107503" y="728664"/>
            <a:ext cx="3096341" cy="5867342"/>
          </a:xfrm>
          <a:prstGeom prst="rect">
            <a:avLst/>
          </a:prstGeom>
        </p:spPr>
      </p:pic>
      <p:sp>
        <p:nvSpPr>
          <p:cNvPr id="4" name="Tekstvak 3">
            <a:extLst>
              <a:ext uri="{FF2B5EF4-FFF2-40B4-BE49-F238E27FC236}">
                <a16:creationId xmlns:a16="http://schemas.microsoft.com/office/drawing/2014/main" id="{7ED990AA-B00A-C54A-8889-E932ADB20E5A}"/>
              </a:ext>
            </a:extLst>
          </p:cNvPr>
          <p:cNvSpPr txBox="1"/>
          <p:nvPr/>
        </p:nvSpPr>
        <p:spPr>
          <a:xfrm>
            <a:off x="3203847" y="620688"/>
            <a:ext cx="5940151" cy="6370975"/>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solidFill>
                  <a:srgbClr val="C00000"/>
                </a:solidFill>
              </a:rPr>
              <a:t>Luchtdichtheid</a:t>
            </a:r>
            <a:r>
              <a:rPr lang="nl-NL" sz="2400" dirty="0"/>
              <a:t> is het gewicht                        in kg van 1 m</a:t>
            </a:r>
            <a:r>
              <a:rPr lang="nl-NL" sz="2400" baseline="30000" dirty="0"/>
              <a:t>3</a:t>
            </a:r>
            <a:r>
              <a:rPr lang="nl-NL" sz="2400" dirty="0"/>
              <a:t> lucht.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Het gewicht van droge lucht op zeeniveau, bij 0 °C, bedraagt 1,293 kg/m</a:t>
            </a:r>
            <a:r>
              <a:rPr lang="nl-NL" sz="2400" baseline="30000" dirty="0"/>
              <a:t>3</a:t>
            </a:r>
            <a:r>
              <a:rPr lang="nl-NL" sz="2400" dirty="0"/>
              <a:t> bij een luchtdruk van 1013,25 hPa.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luchtdruk neemt met de hoogte af. In de onderste paar duizend meter het snelst. Op 2400 meter is de luchtdruk met een kwart gedaald en op 5500 meter is de luchtdruk gehalveerd.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luchtdichtheid neemt eveneens met de hoogte af maar minder snel dan de luchtdruk omdat bij toenemende hoogte ook de temperatuur lager wordt. </a:t>
            </a:r>
          </a:p>
        </p:txBody>
      </p:sp>
    </p:spTree>
    <p:extLst>
      <p:ext uri="{BB962C8B-B14F-4D97-AF65-F5344CB8AC3E}">
        <p14:creationId xmlns:p14="http://schemas.microsoft.com/office/powerpoint/2010/main" val="231562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3203848" y="678627"/>
            <a:ext cx="5940152" cy="3416320"/>
          </a:xfrm>
          <a:prstGeom prst="rect">
            <a:avLst/>
          </a:prstGeom>
          <a:noFill/>
          <a:ln w="9525">
            <a:noFill/>
            <a:miter lim="800000"/>
            <a:headEnd/>
            <a:tailEnd/>
          </a:ln>
        </p:spPr>
        <p:txBody>
          <a:bodyPr wrap="square">
            <a:spAutoFit/>
          </a:bodyPr>
          <a:lstStyle/>
          <a:p>
            <a:pPr>
              <a:buClr>
                <a:srgbClr val="FF3300"/>
              </a:buClr>
              <a:defRPr/>
            </a:pPr>
            <a:r>
              <a:rPr lang="nl-NL" sz="2400" dirty="0"/>
              <a:t>Voor het ijken van instrumenten                   gaan we uit van de </a:t>
            </a:r>
            <a:r>
              <a:rPr lang="nl-NL" sz="2400" b="1" dirty="0">
                <a:solidFill>
                  <a:srgbClr val="C00000"/>
                </a:solidFill>
              </a:rPr>
              <a:t>standaardatmosfeer</a:t>
            </a:r>
            <a:r>
              <a:rPr lang="nl-NL" sz="2400" dirty="0">
                <a:solidFill>
                  <a:srgbClr val="C00000"/>
                </a:solidFill>
              </a:rPr>
              <a:t>: </a:t>
            </a:r>
          </a:p>
          <a:p>
            <a:pPr marL="514350" indent="-514350">
              <a:buClr>
                <a:srgbClr val="FF3300"/>
              </a:buClr>
              <a:buFont typeface="+mj-lt"/>
              <a:buAutoNum type="arabicPeriod"/>
              <a:defRPr/>
            </a:pPr>
            <a:r>
              <a:rPr lang="nl-NL" sz="2400" dirty="0">
                <a:solidFill>
                  <a:srgbClr val="FF0000"/>
                </a:solidFill>
              </a:rPr>
              <a:t>Temperatuur op zeeniveau </a:t>
            </a:r>
            <a:r>
              <a:rPr lang="nl-NL" sz="2400" dirty="0"/>
              <a:t>van 15°C </a:t>
            </a:r>
          </a:p>
          <a:p>
            <a:pPr marL="514350" indent="-514350">
              <a:buClr>
                <a:srgbClr val="FF3300"/>
              </a:buClr>
              <a:buFont typeface="+mj-lt"/>
              <a:buAutoNum type="arabicPeriod"/>
              <a:defRPr/>
            </a:pPr>
            <a:r>
              <a:rPr lang="nl-NL" sz="2400" dirty="0"/>
              <a:t>Een </a:t>
            </a:r>
            <a:r>
              <a:rPr lang="nl-NL" sz="2400" dirty="0">
                <a:solidFill>
                  <a:srgbClr val="FF0000"/>
                </a:solidFill>
              </a:rPr>
              <a:t>temperatuurafname</a:t>
            </a:r>
            <a:r>
              <a:rPr lang="nl-NL" sz="2400" dirty="0"/>
              <a:t> van 0,65 °C per 100 m in de troposfeer.</a:t>
            </a:r>
          </a:p>
          <a:p>
            <a:pPr marL="514350" indent="-514350">
              <a:buClr>
                <a:srgbClr val="FF3300"/>
              </a:buClr>
              <a:buFont typeface="+mj-lt"/>
              <a:buAutoNum type="arabicPeriod"/>
              <a:defRPr/>
            </a:pPr>
            <a:r>
              <a:rPr lang="nl-NL" sz="2400" dirty="0"/>
              <a:t>Een </a:t>
            </a:r>
            <a:r>
              <a:rPr lang="nl-NL" sz="2400" dirty="0">
                <a:solidFill>
                  <a:srgbClr val="FF0000"/>
                </a:solidFill>
              </a:rPr>
              <a:t>druk op zeeniveau </a:t>
            </a:r>
            <a:r>
              <a:rPr lang="nl-NL" sz="2400" dirty="0"/>
              <a:t>van 1013,2 hPa</a:t>
            </a:r>
          </a:p>
          <a:p>
            <a:pPr marL="514350" indent="-514350">
              <a:buClr>
                <a:srgbClr val="FF3300"/>
              </a:buClr>
              <a:buFont typeface="+mj-lt"/>
              <a:buAutoNum type="arabicPeriod"/>
              <a:defRPr/>
            </a:pPr>
            <a:r>
              <a:rPr lang="nl-NL" sz="2400" dirty="0"/>
              <a:t>Een </a:t>
            </a:r>
            <a:r>
              <a:rPr lang="nl-NL" sz="2400" dirty="0">
                <a:solidFill>
                  <a:srgbClr val="FF0000"/>
                </a:solidFill>
              </a:rPr>
              <a:t>afname van de druk </a:t>
            </a:r>
            <a:r>
              <a:rPr lang="nl-NL" sz="2400" dirty="0"/>
              <a:t>met 1 hPa per 8 m tot ongeveer 1500 m hoogte.</a:t>
            </a:r>
          </a:p>
          <a:p>
            <a:pPr marL="514350" indent="-514350">
              <a:buClr>
                <a:srgbClr val="FF3300"/>
              </a:buClr>
              <a:buFont typeface="+mj-lt"/>
              <a:buAutoNum type="arabicPeriod"/>
              <a:defRPr/>
            </a:pPr>
            <a:r>
              <a:rPr lang="nl-NL" sz="2400" dirty="0"/>
              <a:t>Een </a:t>
            </a:r>
            <a:r>
              <a:rPr lang="nl-NL" sz="2400" dirty="0">
                <a:solidFill>
                  <a:srgbClr val="FF0000"/>
                </a:solidFill>
              </a:rPr>
              <a:t>luchtdichtheid</a:t>
            </a:r>
            <a:r>
              <a:rPr lang="nl-NL" sz="2400" dirty="0"/>
              <a:t> van 1,225 kg per m</a:t>
            </a:r>
            <a:r>
              <a:rPr lang="nl-NL" sz="2400" baseline="30000" dirty="0"/>
              <a:t>3</a:t>
            </a:r>
            <a:r>
              <a:rPr lang="nl-NL" sz="2400" dirty="0"/>
              <a:t>.</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sp>
        <p:nvSpPr>
          <p:cNvPr id="5" name="Rechthoek 4">
            <a:extLst>
              <a:ext uri="{FF2B5EF4-FFF2-40B4-BE49-F238E27FC236}">
                <a16:creationId xmlns:a16="http://schemas.microsoft.com/office/drawing/2014/main" id="{1D7BB93F-5695-E94B-B348-ED8A663BA558}"/>
              </a:ext>
            </a:extLst>
          </p:cNvPr>
          <p:cNvSpPr/>
          <p:nvPr/>
        </p:nvSpPr>
        <p:spPr>
          <a:xfrm>
            <a:off x="3240360" y="4135720"/>
            <a:ext cx="5940152" cy="2677656"/>
          </a:xfrm>
          <a:prstGeom prst="rect">
            <a:avLst/>
          </a:prstGeom>
        </p:spPr>
        <p:txBody>
          <a:bodyPr wrap="square">
            <a:spAutoFit/>
          </a:bodyPr>
          <a:lstStyle/>
          <a:p>
            <a:r>
              <a:rPr lang="nl-NL" sz="2400" dirty="0"/>
              <a:t>Je kunt een hoogtemeter instellen op: </a:t>
            </a:r>
          </a:p>
          <a:p>
            <a:pPr marL="457200" indent="-457200">
              <a:buClr>
                <a:srgbClr val="FF0000"/>
              </a:buClr>
              <a:buSzPct val="100000"/>
              <a:buFont typeface="Wingdings" pitchFamily="2" charset="2"/>
              <a:buChar char="Ø"/>
            </a:pPr>
            <a:r>
              <a:rPr lang="nl-NL" sz="2400" dirty="0">
                <a:solidFill>
                  <a:srgbClr val="C00000"/>
                </a:solidFill>
              </a:rPr>
              <a:t>QFE</a:t>
            </a:r>
            <a:r>
              <a:rPr lang="nl-NL" sz="2400" dirty="0"/>
              <a:t> = druk op veldniveau, de hoogte bij QFE noemen we </a:t>
            </a:r>
            <a:r>
              <a:rPr lang="nl-NL" sz="2400" dirty="0" err="1">
                <a:solidFill>
                  <a:srgbClr val="C00000"/>
                </a:solidFill>
              </a:rPr>
              <a:t>height</a:t>
            </a:r>
            <a:endParaRPr lang="nl-NL" sz="2400" dirty="0">
              <a:solidFill>
                <a:srgbClr val="C00000"/>
              </a:solidFill>
            </a:endParaRPr>
          </a:p>
          <a:p>
            <a:pPr marL="457200" indent="-457200">
              <a:buClr>
                <a:srgbClr val="FF0000"/>
              </a:buClr>
              <a:buSzPct val="100000"/>
              <a:buFont typeface="Wingdings" pitchFamily="2" charset="2"/>
              <a:buChar char="Ø"/>
            </a:pPr>
            <a:r>
              <a:rPr lang="nl-NL" sz="2400" dirty="0">
                <a:solidFill>
                  <a:srgbClr val="C00000"/>
                </a:solidFill>
              </a:rPr>
              <a:t>QNH</a:t>
            </a:r>
            <a:r>
              <a:rPr lang="nl-NL" sz="2400" dirty="0"/>
              <a:t> = druk gecorrigeerd naar zeeniveau, de hoogte bij QNH noemen we </a:t>
            </a:r>
            <a:r>
              <a:rPr lang="nl-NL" sz="2400" dirty="0">
                <a:solidFill>
                  <a:srgbClr val="C00000"/>
                </a:solidFill>
              </a:rPr>
              <a:t>altitude</a:t>
            </a:r>
            <a:r>
              <a:rPr lang="nl-NL" sz="2400" dirty="0"/>
              <a:t>.</a:t>
            </a:r>
          </a:p>
          <a:p>
            <a:pPr marL="457200" indent="-457200">
              <a:buClr>
                <a:srgbClr val="FF0000"/>
              </a:buClr>
              <a:buSzPct val="100000"/>
              <a:buFont typeface="Wingdings" pitchFamily="2" charset="2"/>
              <a:buChar char="Ø"/>
            </a:pPr>
            <a:r>
              <a:rPr lang="nl-NL" sz="2400" dirty="0">
                <a:solidFill>
                  <a:srgbClr val="C00000"/>
                </a:solidFill>
              </a:rPr>
              <a:t>QNE</a:t>
            </a:r>
            <a:r>
              <a:rPr lang="nl-NL" sz="2400" dirty="0"/>
              <a:t> = 1013 hPa, de hoogte bij QNE noemen we het </a:t>
            </a:r>
            <a:r>
              <a:rPr lang="nl-NL" sz="2400" dirty="0">
                <a:solidFill>
                  <a:srgbClr val="C00000"/>
                </a:solidFill>
              </a:rPr>
              <a:t>flight level</a:t>
            </a:r>
            <a:r>
              <a:rPr lang="nl-NL" sz="2400" b="1" dirty="0">
                <a:solidFill>
                  <a:srgbClr val="C00000"/>
                </a:solidFill>
              </a:rPr>
              <a:t> </a:t>
            </a:r>
            <a:r>
              <a:rPr lang="nl-NL" sz="2400" dirty="0">
                <a:solidFill>
                  <a:srgbClr val="C00000"/>
                </a:solidFill>
              </a:rPr>
              <a:t>(FL)</a:t>
            </a:r>
          </a:p>
        </p:txBody>
      </p:sp>
      <p:pic>
        <p:nvPicPr>
          <p:cNvPr id="6" name="Afbeelding 5">
            <a:extLst>
              <a:ext uri="{FF2B5EF4-FFF2-40B4-BE49-F238E27FC236}">
                <a16:creationId xmlns:a16="http://schemas.microsoft.com/office/drawing/2014/main" id="{7E76F1C5-1418-EB45-8302-C788F0C424B6}"/>
              </a:ext>
            </a:extLst>
          </p:cNvPr>
          <p:cNvPicPr>
            <a:picLocks noChangeAspect="1"/>
          </p:cNvPicPr>
          <p:nvPr/>
        </p:nvPicPr>
        <p:blipFill>
          <a:blip r:embed="rId4"/>
          <a:stretch>
            <a:fillRect/>
          </a:stretch>
        </p:blipFill>
        <p:spPr>
          <a:xfrm>
            <a:off x="156086" y="764704"/>
            <a:ext cx="2913990" cy="2996553"/>
          </a:xfrm>
          <a:prstGeom prst="rect">
            <a:avLst/>
          </a:prstGeom>
        </p:spPr>
      </p:pic>
      <p:pic>
        <p:nvPicPr>
          <p:cNvPr id="8" name="Afbeelding 7">
            <a:extLst>
              <a:ext uri="{FF2B5EF4-FFF2-40B4-BE49-F238E27FC236}">
                <a16:creationId xmlns:a16="http://schemas.microsoft.com/office/drawing/2014/main" id="{E422E218-A153-E841-8197-C1B6E2891BC0}"/>
              </a:ext>
            </a:extLst>
          </p:cNvPr>
          <p:cNvPicPr>
            <a:picLocks noChangeAspect="1"/>
          </p:cNvPicPr>
          <p:nvPr/>
        </p:nvPicPr>
        <p:blipFill>
          <a:blip r:embed="rId5"/>
          <a:stretch>
            <a:fillRect/>
          </a:stretch>
        </p:blipFill>
        <p:spPr>
          <a:xfrm>
            <a:off x="103947" y="3896683"/>
            <a:ext cx="2966129" cy="2916693"/>
          </a:xfrm>
          <a:prstGeom prst="rect">
            <a:avLst/>
          </a:prstGeom>
        </p:spPr>
      </p:pic>
    </p:spTree>
    <p:extLst>
      <p:ext uri="{BB962C8B-B14F-4D97-AF65-F5344CB8AC3E}">
        <p14:creationId xmlns:p14="http://schemas.microsoft.com/office/powerpoint/2010/main" val="3910055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60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779931" y="107921"/>
            <a:ext cx="3376245" cy="584775"/>
          </a:xfrm>
          <a:prstGeom prst="rect">
            <a:avLst/>
          </a:prstGeom>
          <a:noFill/>
        </p:spPr>
        <p:txBody>
          <a:bodyPr wrap="none" rtlCol="0">
            <a:spAutoFit/>
          </a:bodyPr>
          <a:lstStyle/>
          <a:p>
            <a:r>
              <a:rPr lang="nl-NL" sz="3200" dirty="0">
                <a:solidFill>
                  <a:schemeClr val="bg1"/>
                </a:solidFill>
              </a:rPr>
              <a:t>3.1 DE ATMOSFEER</a:t>
            </a:r>
          </a:p>
        </p:txBody>
      </p:sp>
      <p:pic>
        <p:nvPicPr>
          <p:cNvPr id="3" name="Afbeelding 2">
            <a:extLst>
              <a:ext uri="{FF2B5EF4-FFF2-40B4-BE49-F238E27FC236}">
                <a16:creationId xmlns:a16="http://schemas.microsoft.com/office/drawing/2014/main" id="{6D3C9523-A986-B646-965B-FB4E1FDD8C77}"/>
              </a:ext>
            </a:extLst>
          </p:cNvPr>
          <p:cNvPicPr>
            <a:picLocks noChangeAspect="1"/>
          </p:cNvPicPr>
          <p:nvPr/>
        </p:nvPicPr>
        <p:blipFill>
          <a:blip r:embed="rId4"/>
          <a:stretch>
            <a:fillRect/>
          </a:stretch>
        </p:blipFill>
        <p:spPr>
          <a:xfrm>
            <a:off x="1" y="720906"/>
            <a:ext cx="9064246" cy="3692840"/>
          </a:xfrm>
          <a:prstGeom prst="rect">
            <a:avLst/>
          </a:prstGeom>
        </p:spPr>
      </p:pic>
      <p:sp>
        <p:nvSpPr>
          <p:cNvPr id="4" name="Tekstvak 3">
            <a:extLst>
              <a:ext uri="{FF2B5EF4-FFF2-40B4-BE49-F238E27FC236}">
                <a16:creationId xmlns:a16="http://schemas.microsoft.com/office/drawing/2014/main" id="{372C10C8-C1FE-CE4F-A8CE-B00ACD495D24}"/>
              </a:ext>
            </a:extLst>
          </p:cNvPr>
          <p:cNvSpPr txBox="1"/>
          <p:nvPr/>
        </p:nvSpPr>
        <p:spPr>
          <a:xfrm>
            <a:off x="0" y="4658360"/>
            <a:ext cx="9144000" cy="1938992"/>
          </a:xfrm>
          <a:prstGeom prst="rect">
            <a:avLst/>
          </a:prstGeom>
          <a:noFill/>
        </p:spPr>
        <p:txBody>
          <a:bodyPr wrap="square" rtlCol="0">
            <a:spAutoFit/>
          </a:bodyPr>
          <a:lstStyle/>
          <a:p>
            <a:r>
              <a:rPr lang="nl-NL" sz="2400" dirty="0"/>
              <a:t>"</a:t>
            </a:r>
            <a:r>
              <a:rPr lang="nl-NL" sz="2400" dirty="0" err="1"/>
              <a:t>From</a:t>
            </a:r>
            <a:r>
              <a:rPr lang="nl-NL" sz="2400" dirty="0"/>
              <a:t> high </a:t>
            </a:r>
            <a:r>
              <a:rPr lang="nl-NL" sz="2400" dirty="0" err="1"/>
              <a:t>to</a:t>
            </a:r>
            <a:r>
              <a:rPr lang="nl-NL" sz="2400" dirty="0"/>
              <a:t> low, </a:t>
            </a:r>
            <a:r>
              <a:rPr lang="nl-NL" sz="2400" dirty="0">
                <a:solidFill>
                  <a:srgbClr val="FF0000"/>
                </a:solidFill>
              </a:rPr>
              <a:t>look out below</a:t>
            </a:r>
            <a:r>
              <a:rPr lang="nl-NL" sz="2400" dirty="0"/>
              <a:t>":</a:t>
            </a:r>
          </a:p>
          <a:p>
            <a:pPr marL="457200" indent="-457200">
              <a:buClr>
                <a:srgbClr val="FF0000"/>
              </a:buClr>
              <a:buFont typeface="Wingdings" pitchFamily="2" charset="2"/>
              <a:buChar char="Ø"/>
            </a:pPr>
            <a:r>
              <a:rPr lang="nl-NL" sz="2400" dirty="0"/>
              <a:t>Vlieg je van een gebied met een hogere naar een gebied met een lagere luchtdruk dan geeft je hoogtemeter een </a:t>
            </a:r>
            <a:r>
              <a:rPr lang="nl-NL" sz="2400" dirty="0">
                <a:solidFill>
                  <a:srgbClr val="FF0000"/>
                </a:solidFill>
              </a:rPr>
              <a:t>te hoge hoogte </a:t>
            </a:r>
            <a:r>
              <a:rPr lang="nl-NL" sz="2400" dirty="0"/>
              <a:t>aan. </a:t>
            </a:r>
          </a:p>
          <a:p>
            <a:pPr marL="457200" indent="-457200">
              <a:buClr>
                <a:srgbClr val="FF0000"/>
              </a:buClr>
              <a:buFont typeface="Wingdings" pitchFamily="2" charset="2"/>
              <a:buChar char="Ø"/>
            </a:pPr>
            <a:r>
              <a:rPr lang="nl-NL" sz="2400" dirty="0"/>
              <a:t>Vlieg je van een gebied met een hogere naar een gebied met een lagere temperatuur, dan zit je </a:t>
            </a:r>
            <a:r>
              <a:rPr lang="nl-NL" sz="2400" dirty="0">
                <a:solidFill>
                  <a:srgbClr val="FF0000"/>
                </a:solidFill>
              </a:rPr>
              <a:t>lager</a:t>
            </a:r>
            <a:r>
              <a:rPr lang="nl-NL" sz="2400" dirty="0"/>
              <a:t> dan de hoogtemeter aangeeft. </a:t>
            </a:r>
          </a:p>
        </p:txBody>
      </p:sp>
    </p:spTree>
    <p:extLst>
      <p:ext uri="{BB962C8B-B14F-4D97-AF65-F5344CB8AC3E}">
        <p14:creationId xmlns:p14="http://schemas.microsoft.com/office/powerpoint/2010/main" val="39991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83705" y="55262"/>
            <a:ext cx="1786066" cy="584775"/>
          </a:xfrm>
          <a:prstGeom prst="rect">
            <a:avLst/>
          </a:prstGeom>
          <a:noFill/>
        </p:spPr>
        <p:txBody>
          <a:bodyPr wrap="none" rtlCol="0">
            <a:spAutoFit/>
          </a:bodyPr>
          <a:lstStyle/>
          <a:p>
            <a:r>
              <a:rPr lang="nl-NL" sz="3200" dirty="0">
                <a:solidFill>
                  <a:schemeClr val="bg1"/>
                </a:solidFill>
              </a:rPr>
              <a:t>3.2 WIND</a:t>
            </a:r>
          </a:p>
        </p:txBody>
      </p:sp>
      <p:sp>
        <p:nvSpPr>
          <p:cNvPr id="5" name="Tekstvak 4">
            <a:extLst>
              <a:ext uri="{FF2B5EF4-FFF2-40B4-BE49-F238E27FC236}">
                <a16:creationId xmlns:a16="http://schemas.microsoft.com/office/drawing/2014/main" id="{D4ED14A4-C5F7-3B45-9A3F-610FE9A21C45}"/>
              </a:ext>
            </a:extLst>
          </p:cNvPr>
          <p:cNvSpPr txBox="1"/>
          <p:nvPr/>
        </p:nvSpPr>
        <p:spPr>
          <a:xfrm>
            <a:off x="773906" y="4470355"/>
            <a:ext cx="8649022" cy="2308324"/>
          </a:xfrm>
          <a:prstGeom prst="rect">
            <a:avLst/>
          </a:prstGeom>
          <a:noFill/>
        </p:spPr>
        <p:txBody>
          <a:bodyPr wrap="square" rtlCol="0">
            <a:spAutoFit/>
          </a:bodyPr>
          <a:lstStyle/>
          <a:p>
            <a:r>
              <a:rPr lang="nl-NL" sz="2400" dirty="0">
                <a:solidFill>
                  <a:srgbClr val="FF0000"/>
                </a:solidFill>
              </a:rPr>
              <a:t>1</a:t>
            </a:r>
            <a:r>
              <a:rPr lang="nl-NL" sz="2400" dirty="0"/>
              <a:t> WIND, WINDKRACHT EN WINDRICHTINGEN</a:t>
            </a:r>
          </a:p>
          <a:p>
            <a:r>
              <a:rPr lang="nl-NL" sz="2400" dirty="0">
                <a:solidFill>
                  <a:srgbClr val="FF0000"/>
                </a:solidFill>
              </a:rPr>
              <a:t>2</a:t>
            </a:r>
            <a:r>
              <a:rPr lang="nl-NL" sz="2400" dirty="0"/>
              <a:t> HET ONTSTAAN VAN WIND</a:t>
            </a:r>
          </a:p>
          <a:p>
            <a:r>
              <a:rPr lang="nl-NL" sz="2400" dirty="0">
                <a:solidFill>
                  <a:srgbClr val="FF0000"/>
                </a:solidFill>
              </a:rPr>
              <a:t>3</a:t>
            </a:r>
            <a:r>
              <a:rPr lang="nl-NL" sz="2400" dirty="0"/>
              <a:t> WINDCIRCULATIE RONDOM DE AARDE</a:t>
            </a:r>
          </a:p>
          <a:p>
            <a:r>
              <a:rPr lang="nl-NL" sz="2400" dirty="0">
                <a:solidFill>
                  <a:srgbClr val="FF0000"/>
                </a:solidFill>
              </a:rPr>
              <a:t>4</a:t>
            </a:r>
            <a:r>
              <a:rPr lang="nl-NL" sz="2400" dirty="0"/>
              <a:t> LOKALE WINDEN</a:t>
            </a:r>
          </a:p>
          <a:p>
            <a:r>
              <a:rPr lang="nl-NL" sz="2400" dirty="0">
                <a:solidFill>
                  <a:srgbClr val="FF0000"/>
                </a:solidFill>
              </a:rPr>
              <a:t>5</a:t>
            </a:r>
            <a:r>
              <a:rPr lang="nl-NL" sz="2400" dirty="0"/>
              <a:t> GOLF</a:t>
            </a:r>
          </a:p>
          <a:p>
            <a:r>
              <a:rPr lang="nl-NL" sz="2400" dirty="0">
                <a:solidFill>
                  <a:srgbClr val="FF0000"/>
                </a:solidFill>
              </a:rPr>
              <a:t>6</a:t>
            </a:r>
            <a:r>
              <a:rPr lang="nl-NL" sz="2400" dirty="0"/>
              <a:t> TURBULENTIE</a:t>
            </a:r>
          </a:p>
        </p:txBody>
      </p:sp>
      <p:pic>
        <p:nvPicPr>
          <p:cNvPr id="6" name="Afbeelding 5">
            <a:extLst>
              <a:ext uri="{FF2B5EF4-FFF2-40B4-BE49-F238E27FC236}">
                <a16:creationId xmlns:a16="http://schemas.microsoft.com/office/drawing/2014/main" id="{2F22647A-34C4-F941-ADF3-60F6783815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3466" y="727579"/>
            <a:ext cx="6946544" cy="3599902"/>
          </a:xfrm>
          <a:prstGeom prst="rect">
            <a:avLst/>
          </a:prstGeom>
        </p:spPr>
      </p:pic>
    </p:spTree>
    <p:extLst>
      <p:ext uri="{BB962C8B-B14F-4D97-AF65-F5344CB8AC3E}">
        <p14:creationId xmlns:p14="http://schemas.microsoft.com/office/powerpoint/2010/main" val="232663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83705" y="55262"/>
            <a:ext cx="1786066" cy="584775"/>
          </a:xfrm>
          <a:prstGeom prst="rect">
            <a:avLst/>
          </a:prstGeom>
          <a:noFill/>
        </p:spPr>
        <p:txBody>
          <a:bodyPr wrap="none" rtlCol="0">
            <a:spAutoFit/>
          </a:bodyPr>
          <a:lstStyle/>
          <a:p>
            <a:r>
              <a:rPr lang="nl-NL" sz="3200" dirty="0">
                <a:solidFill>
                  <a:schemeClr val="bg1"/>
                </a:solidFill>
              </a:rPr>
              <a:t>3.2 WIND</a:t>
            </a:r>
          </a:p>
        </p:txBody>
      </p:sp>
      <p:pic>
        <p:nvPicPr>
          <p:cNvPr id="4" name="Afbeelding 3">
            <a:extLst>
              <a:ext uri="{FF2B5EF4-FFF2-40B4-BE49-F238E27FC236}">
                <a16:creationId xmlns:a16="http://schemas.microsoft.com/office/drawing/2014/main" id="{7184AB8B-5859-924C-A78C-75C8CFC8C4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138888"/>
            <a:ext cx="9144000" cy="4602480"/>
          </a:xfrm>
          <a:prstGeom prst="rect">
            <a:avLst/>
          </a:prstGeom>
        </p:spPr>
      </p:pic>
      <p:sp>
        <p:nvSpPr>
          <p:cNvPr id="5" name="Tekstvak 4">
            <a:extLst>
              <a:ext uri="{FF2B5EF4-FFF2-40B4-BE49-F238E27FC236}">
                <a16:creationId xmlns:a16="http://schemas.microsoft.com/office/drawing/2014/main" id="{D4ED14A4-C5F7-3B45-9A3F-610FE9A21C45}"/>
              </a:ext>
            </a:extLst>
          </p:cNvPr>
          <p:cNvSpPr txBox="1"/>
          <p:nvPr/>
        </p:nvSpPr>
        <p:spPr>
          <a:xfrm>
            <a:off x="52227" y="765013"/>
            <a:ext cx="8649022" cy="1200329"/>
          </a:xfrm>
          <a:prstGeom prst="rect">
            <a:avLst/>
          </a:prstGeom>
          <a:noFill/>
        </p:spPr>
        <p:txBody>
          <a:bodyPr wrap="square" rtlCol="0">
            <a:spAutoFit/>
          </a:bodyPr>
          <a:lstStyle/>
          <a:p>
            <a:r>
              <a:rPr lang="nl-NL" sz="2400" dirty="0"/>
              <a:t>De </a:t>
            </a:r>
            <a:r>
              <a:rPr lang="nl-NL" sz="2400" dirty="0">
                <a:solidFill>
                  <a:srgbClr val="C00000"/>
                </a:solidFill>
              </a:rPr>
              <a:t>windsterkte</a:t>
            </a:r>
            <a:r>
              <a:rPr lang="nl-NL" sz="2400" dirty="0"/>
              <a:t> kan uitgedrukt worden in: windkracht, in           meters per seconde, in kilometer per uur en in </a:t>
            </a:r>
            <a:r>
              <a:rPr lang="nl-NL" sz="2400" dirty="0">
                <a:solidFill>
                  <a:srgbClr val="C00000"/>
                </a:solidFill>
              </a:rPr>
              <a:t>knopen</a:t>
            </a:r>
            <a:r>
              <a:rPr lang="nl-NL" sz="2400" dirty="0"/>
              <a:t>. In de luchtvaart gebruiken we knopen. </a:t>
            </a:r>
          </a:p>
        </p:txBody>
      </p:sp>
    </p:spTree>
    <p:extLst>
      <p:ext uri="{BB962C8B-B14F-4D97-AF65-F5344CB8AC3E}">
        <p14:creationId xmlns:p14="http://schemas.microsoft.com/office/powerpoint/2010/main" val="2455551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sp>
        <p:nvSpPr>
          <p:cNvPr id="4" name="Tekstvak 3">
            <a:extLst>
              <a:ext uri="{FF2B5EF4-FFF2-40B4-BE49-F238E27FC236}">
                <a16:creationId xmlns:a16="http://schemas.microsoft.com/office/drawing/2014/main" id="{23EB7808-2FCB-FA42-A9C4-C8054A0308EC}"/>
              </a:ext>
            </a:extLst>
          </p:cNvPr>
          <p:cNvSpPr txBox="1"/>
          <p:nvPr/>
        </p:nvSpPr>
        <p:spPr>
          <a:xfrm>
            <a:off x="4283968" y="739725"/>
            <a:ext cx="4854889"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Met </a:t>
            </a:r>
            <a:r>
              <a:rPr lang="nl-NL" sz="2400" dirty="0">
                <a:solidFill>
                  <a:srgbClr val="C00000"/>
                </a:solidFill>
              </a:rPr>
              <a:t>windrichting</a:t>
            </a:r>
            <a:r>
              <a:rPr lang="nl-NL" sz="2400" dirty="0"/>
              <a:t> bedoelen we waar de wind vandaan komt.</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windrichting wordt in graden van de windroos weergegeven bijv. 090 = 90 graden = oostenwind.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Draait de wind met de klok mee dan </a:t>
            </a:r>
            <a:r>
              <a:rPr lang="nl-NL" sz="2400" dirty="0">
                <a:solidFill>
                  <a:srgbClr val="C00000"/>
                </a:solidFill>
              </a:rPr>
              <a:t>ruimt de wind</a:t>
            </a:r>
            <a:r>
              <a:rPr lang="nl-NL" sz="2400" dirty="0"/>
              <a:t>,  Draait de wind tegen de klok in dan </a:t>
            </a:r>
            <a:r>
              <a:rPr lang="nl-NL" sz="2400" dirty="0">
                <a:solidFill>
                  <a:srgbClr val="C00000"/>
                </a:solidFill>
              </a:rPr>
              <a:t>krimpt de wind</a:t>
            </a:r>
            <a:r>
              <a:rPr lang="nl-NL" sz="2400" dirty="0"/>
              <a: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Een wind van </a:t>
            </a:r>
            <a:r>
              <a:rPr lang="nl-NL" sz="2400" b="1" dirty="0"/>
              <a:t>18025/35</a:t>
            </a:r>
            <a:r>
              <a:rPr lang="nl-NL" sz="2400" dirty="0"/>
              <a:t> betekent: wind uit het zuiden met een gemiddelde van 25 </a:t>
            </a:r>
            <a:r>
              <a:rPr lang="nl-NL" sz="2400" dirty="0" err="1"/>
              <a:t>kn</a:t>
            </a:r>
            <a:r>
              <a:rPr lang="nl-NL" sz="2400" dirty="0"/>
              <a:t> en uitschieters tot 35 </a:t>
            </a:r>
            <a:r>
              <a:rPr lang="nl-NL" sz="2400" dirty="0" err="1"/>
              <a:t>kn</a:t>
            </a:r>
            <a:r>
              <a:rPr lang="nl-NL" sz="2400" dirty="0"/>
              <a:t>.</a:t>
            </a:r>
          </a:p>
        </p:txBody>
      </p:sp>
      <p:pic>
        <p:nvPicPr>
          <p:cNvPr id="5" name="Afbeelding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53" y="836712"/>
            <a:ext cx="4170875" cy="3925284"/>
          </a:xfrm>
          <a:prstGeom prst="rect">
            <a:avLst/>
          </a:prstGeom>
        </p:spPr>
      </p:pic>
    </p:spTree>
    <p:extLst>
      <p:ext uri="{BB962C8B-B14F-4D97-AF65-F5344CB8AC3E}">
        <p14:creationId xmlns:p14="http://schemas.microsoft.com/office/powerpoint/2010/main" val="173819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4" name="Afbeelding 3">
            <a:extLst>
              <a:ext uri="{FF2B5EF4-FFF2-40B4-BE49-F238E27FC236}">
                <a16:creationId xmlns:a16="http://schemas.microsoft.com/office/drawing/2014/main" id="{72E5EFAD-3360-1B40-A99D-BC8281EFF9A3}"/>
              </a:ext>
            </a:extLst>
          </p:cNvPr>
          <p:cNvPicPr>
            <a:picLocks noChangeAspect="1"/>
          </p:cNvPicPr>
          <p:nvPr/>
        </p:nvPicPr>
        <p:blipFill>
          <a:blip r:embed="rId4"/>
          <a:stretch>
            <a:fillRect/>
          </a:stretch>
        </p:blipFill>
        <p:spPr>
          <a:xfrm>
            <a:off x="56385" y="836712"/>
            <a:ext cx="3507503" cy="5231328"/>
          </a:xfrm>
          <a:prstGeom prst="rect">
            <a:avLst/>
          </a:prstGeom>
        </p:spPr>
      </p:pic>
      <p:sp>
        <p:nvSpPr>
          <p:cNvPr id="5" name="Tekstvak 4">
            <a:extLst>
              <a:ext uri="{FF2B5EF4-FFF2-40B4-BE49-F238E27FC236}">
                <a16:creationId xmlns:a16="http://schemas.microsoft.com/office/drawing/2014/main" id="{EC3E85C5-97CD-A94B-9E92-9C942C8267EB}"/>
              </a:ext>
            </a:extLst>
          </p:cNvPr>
          <p:cNvSpPr txBox="1"/>
          <p:nvPr/>
        </p:nvSpPr>
        <p:spPr>
          <a:xfrm>
            <a:off x="3563888" y="719400"/>
            <a:ext cx="5580112" cy="5632311"/>
          </a:xfrm>
          <a:prstGeom prst="rect">
            <a:avLst/>
          </a:prstGeom>
          <a:noFill/>
        </p:spPr>
        <p:txBody>
          <a:bodyPr wrap="square" rtlCol="0">
            <a:spAutoFit/>
          </a:bodyPr>
          <a:lstStyle/>
          <a:p>
            <a:r>
              <a:rPr lang="nl-NL" sz="2400" b="1" dirty="0"/>
              <a:t>Het ontstaan van wind</a:t>
            </a:r>
          </a:p>
          <a:p>
            <a:pPr marL="457200" indent="-457200">
              <a:buClr>
                <a:srgbClr val="FF0000"/>
              </a:buClr>
              <a:buFont typeface="Wingdings" pitchFamily="2" charset="2"/>
              <a:buChar char="Ø"/>
            </a:pPr>
            <a:r>
              <a:rPr lang="nl-NL" sz="2400" dirty="0"/>
              <a:t>Warme lucht zet uit =&gt; daar ontstaat een hogere luchtkolom. Boven in die kolom wordt de druk hoger dan in de koudere kolom op dezelfde hoogte.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Er stroomt lucht van de hoge warme kolom naar de lagere koude kolom =&gt; de druk onder in de warme kolom daalt en stijgt in de koude.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Bij het warme aardoppervlak ontstaat een gebied met lagere druk =&gt; er stroomt lucht van de koude kolom naar de  warme.</a:t>
            </a:r>
          </a:p>
        </p:txBody>
      </p:sp>
    </p:spTree>
    <p:extLst>
      <p:ext uri="{BB962C8B-B14F-4D97-AF65-F5344CB8AC3E}">
        <p14:creationId xmlns:p14="http://schemas.microsoft.com/office/powerpoint/2010/main" val="264340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8D2FBE14-4818-2943-9C17-DE794C56F0E8}"/>
              </a:ext>
            </a:extLst>
          </p:cNvPr>
          <p:cNvPicPr>
            <a:picLocks noChangeAspect="1"/>
          </p:cNvPicPr>
          <p:nvPr/>
        </p:nvPicPr>
        <p:blipFill>
          <a:blip r:embed="rId4"/>
          <a:stretch>
            <a:fillRect/>
          </a:stretch>
        </p:blipFill>
        <p:spPr>
          <a:xfrm>
            <a:off x="1187624" y="764703"/>
            <a:ext cx="6894498" cy="4433693"/>
          </a:xfrm>
          <a:prstGeom prst="rect">
            <a:avLst/>
          </a:prstGeom>
        </p:spPr>
      </p:pic>
      <p:sp>
        <p:nvSpPr>
          <p:cNvPr id="4" name="Tekstvak 3">
            <a:extLst>
              <a:ext uri="{FF2B5EF4-FFF2-40B4-BE49-F238E27FC236}">
                <a16:creationId xmlns:a16="http://schemas.microsoft.com/office/drawing/2014/main" id="{3710B21A-C489-2B48-BD1C-B21C4AF24724}"/>
              </a:ext>
            </a:extLst>
          </p:cNvPr>
          <p:cNvSpPr txBox="1"/>
          <p:nvPr/>
        </p:nvSpPr>
        <p:spPr>
          <a:xfrm>
            <a:off x="144016" y="5206064"/>
            <a:ext cx="8999984" cy="1569660"/>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Wind ontstaat door een verschil in luchtdruk tussen een hoge- en een lagedrukgebied. De windsterkte hangt af van de </a:t>
            </a:r>
            <a:r>
              <a:rPr lang="nl-NL" sz="2400" b="1" dirty="0">
                <a:solidFill>
                  <a:srgbClr val="C00000"/>
                </a:solidFill>
              </a:rPr>
              <a:t>drukgradiënt </a:t>
            </a:r>
            <a:r>
              <a:rPr lang="nl-NL" sz="2400" dirty="0"/>
              <a:t>(de mate van luchtdrukverandering over een afstand). </a:t>
            </a:r>
          </a:p>
          <a:p>
            <a:pPr marL="457200" indent="-457200">
              <a:buClr>
                <a:srgbClr val="FF0000"/>
              </a:buClr>
              <a:buFont typeface="Wingdings" pitchFamily="2" charset="2"/>
              <a:buChar char="Ø"/>
            </a:pPr>
            <a:r>
              <a:rPr lang="nl-NL" sz="2400" dirty="0"/>
              <a:t>Liggen de isobaren dicht bij elkaar, dan waait het hard</a:t>
            </a:r>
          </a:p>
        </p:txBody>
      </p:sp>
    </p:spTree>
    <p:extLst>
      <p:ext uri="{BB962C8B-B14F-4D97-AF65-F5344CB8AC3E}">
        <p14:creationId xmlns:p14="http://schemas.microsoft.com/office/powerpoint/2010/main" val="299806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5596A08A-A54B-704F-90FF-BAF2C708ED99}"/>
              </a:ext>
            </a:extLst>
          </p:cNvPr>
          <p:cNvPicPr>
            <a:picLocks noChangeAspect="1"/>
          </p:cNvPicPr>
          <p:nvPr/>
        </p:nvPicPr>
        <p:blipFill>
          <a:blip r:embed="rId4"/>
          <a:stretch>
            <a:fillRect/>
          </a:stretch>
        </p:blipFill>
        <p:spPr>
          <a:xfrm>
            <a:off x="35497" y="728664"/>
            <a:ext cx="3254150" cy="3063748"/>
          </a:xfrm>
          <a:prstGeom prst="rect">
            <a:avLst/>
          </a:prstGeom>
        </p:spPr>
      </p:pic>
      <p:pic>
        <p:nvPicPr>
          <p:cNvPr id="6" name="Afbeelding 5">
            <a:extLst>
              <a:ext uri="{FF2B5EF4-FFF2-40B4-BE49-F238E27FC236}">
                <a16:creationId xmlns:a16="http://schemas.microsoft.com/office/drawing/2014/main" id="{5991F67B-CE70-D04B-889A-B47F31B3EB1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96" y="3521768"/>
            <a:ext cx="3291608" cy="3291608"/>
          </a:xfrm>
          <a:prstGeom prst="rect">
            <a:avLst/>
          </a:prstGeom>
        </p:spPr>
      </p:pic>
      <p:sp>
        <p:nvSpPr>
          <p:cNvPr id="7" name="Tekstvak 6">
            <a:extLst>
              <a:ext uri="{FF2B5EF4-FFF2-40B4-BE49-F238E27FC236}">
                <a16:creationId xmlns:a16="http://schemas.microsoft.com/office/drawing/2014/main" id="{48504088-C759-9E40-8D1D-2EDF4CD41842}"/>
              </a:ext>
            </a:extLst>
          </p:cNvPr>
          <p:cNvSpPr txBox="1"/>
          <p:nvPr/>
        </p:nvSpPr>
        <p:spPr>
          <a:xfrm>
            <a:off x="3269456" y="620688"/>
            <a:ext cx="5839047" cy="6370975"/>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Als een trein van de pool naar de evenaar gaat, dan beweegt hij, door de draaiing van de aarde, tevens steeds sneller van west naar oost. Die zijwaartse kracht wordt door de rails opgevangen en </a:t>
            </a:r>
            <a:r>
              <a:rPr lang="nl-NL" sz="2400" dirty="0" err="1"/>
              <a:t>daar-door</a:t>
            </a:r>
            <a:r>
              <a:rPr lang="nl-NL" sz="2400" dirty="0"/>
              <a:t> gaat hij toch rechtstreeks naar het zuiden.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Stroomt lucht van noord naar zuid of van zuid naar noord, dan  is er geen </a:t>
            </a:r>
            <a:r>
              <a:rPr lang="nl-NL" sz="2400" dirty="0" err="1"/>
              <a:t>tegen-kracht</a:t>
            </a:r>
            <a:r>
              <a:rPr lang="nl-NL" sz="2400" dirty="0"/>
              <a:t> zoals bij de trein en daardoor zal de lucht ook van west naar oost gaan stromen. </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Dit noemt men het </a:t>
            </a:r>
            <a:r>
              <a:rPr lang="nl-NL" sz="2400" dirty="0">
                <a:solidFill>
                  <a:srgbClr val="C00000"/>
                </a:solidFill>
              </a:rPr>
              <a:t>Corioliseffect</a:t>
            </a:r>
            <a:r>
              <a:rPr lang="nl-NL" sz="2400" dirty="0"/>
              <a:t> en de kracht die de richtingsafwijking doet ontstaan heet de </a:t>
            </a:r>
            <a:r>
              <a:rPr lang="nl-NL" sz="2400" dirty="0">
                <a:solidFill>
                  <a:srgbClr val="C00000"/>
                </a:solidFill>
              </a:rPr>
              <a:t>Corioliskracht</a:t>
            </a:r>
            <a:r>
              <a:rPr lang="nl-NL" sz="2400" dirty="0"/>
              <a:t>.</a:t>
            </a:r>
          </a:p>
        </p:txBody>
      </p:sp>
    </p:spTree>
    <p:extLst>
      <p:ext uri="{BB962C8B-B14F-4D97-AF65-F5344CB8AC3E}">
        <p14:creationId xmlns:p14="http://schemas.microsoft.com/office/powerpoint/2010/main" val="27443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7E951AAD-0C7E-8C46-911E-3193914234B0}"/>
              </a:ext>
            </a:extLst>
          </p:cNvPr>
          <p:cNvPicPr>
            <a:picLocks noChangeAspect="1"/>
          </p:cNvPicPr>
          <p:nvPr/>
        </p:nvPicPr>
        <p:blipFill>
          <a:blip r:embed="rId4"/>
          <a:stretch>
            <a:fillRect/>
          </a:stretch>
        </p:blipFill>
        <p:spPr>
          <a:xfrm>
            <a:off x="1399403" y="749734"/>
            <a:ext cx="5518404" cy="3716127"/>
          </a:xfrm>
          <a:prstGeom prst="rect">
            <a:avLst/>
          </a:prstGeom>
        </p:spPr>
      </p:pic>
      <p:sp>
        <p:nvSpPr>
          <p:cNvPr id="4" name="Tekstvak 3">
            <a:extLst>
              <a:ext uri="{FF2B5EF4-FFF2-40B4-BE49-F238E27FC236}">
                <a16:creationId xmlns:a16="http://schemas.microsoft.com/office/drawing/2014/main" id="{B59B5D4A-79E0-F84E-A175-880820966A1D}"/>
              </a:ext>
            </a:extLst>
          </p:cNvPr>
          <p:cNvSpPr txBox="1"/>
          <p:nvPr/>
        </p:nvSpPr>
        <p:spPr>
          <a:xfrm>
            <a:off x="-16289" y="4505566"/>
            <a:ext cx="9144000" cy="2308324"/>
          </a:xfrm>
          <a:prstGeom prst="rect">
            <a:avLst/>
          </a:prstGeom>
          <a:noFill/>
        </p:spPr>
        <p:txBody>
          <a:bodyPr wrap="square" rtlCol="0">
            <a:spAutoFit/>
          </a:bodyPr>
          <a:lstStyle/>
          <a:p>
            <a:pPr marL="457200" indent="-457200">
              <a:buClr>
                <a:srgbClr val="FF0000"/>
              </a:buClr>
              <a:buFont typeface="Wingdings" pitchFamily="2" charset="2"/>
              <a:buChar char="Ø"/>
            </a:pPr>
            <a:r>
              <a:rPr lang="nl-NL" sz="2400" dirty="0"/>
              <a:t>Een pakketje lucht dat bij een hogedrukgebied in beweging komt, wil van een hoge- naar een lagedrukgebied stromen.</a:t>
            </a:r>
          </a:p>
          <a:p>
            <a:pPr marL="457200" indent="-457200">
              <a:buClr>
                <a:srgbClr val="FF0000"/>
              </a:buClr>
              <a:buFont typeface="Wingdings" pitchFamily="2" charset="2"/>
              <a:buChar char="Ø"/>
            </a:pPr>
            <a:endParaRPr lang="nl-NL" sz="2400" dirty="0"/>
          </a:p>
          <a:p>
            <a:pPr marL="457200" indent="-457200">
              <a:buClr>
                <a:srgbClr val="FF0000"/>
              </a:buClr>
              <a:buFont typeface="Wingdings" pitchFamily="2" charset="2"/>
              <a:buChar char="Ø"/>
            </a:pPr>
            <a:r>
              <a:rPr lang="nl-NL" sz="2400" dirty="0"/>
              <a:t>Zodra dit pakketje lucht als gevolg van de luchtgradiënt begint te stromen, wordt het door de Corioliskracht afgebogen en volgt op den duur de isobaren. Zo ontstaat een </a:t>
            </a:r>
            <a:r>
              <a:rPr lang="nl-NL" sz="2400" dirty="0">
                <a:solidFill>
                  <a:srgbClr val="C00000"/>
                </a:solidFill>
              </a:rPr>
              <a:t>geostrofische wind</a:t>
            </a:r>
            <a:r>
              <a:rPr lang="nl-NL" sz="2400" dirty="0"/>
              <a:t>.</a:t>
            </a:r>
          </a:p>
        </p:txBody>
      </p:sp>
    </p:spTree>
    <p:extLst>
      <p:ext uri="{BB962C8B-B14F-4D97-AF65-F5344CB8AC3E}">
        <p14:creationId xmlns:p14="http://schemas.microsoft.com/office/powerpoint/2010/main" val="60889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sp>
        <p:nvSpPr>
          <p:cNvPr id="3" name="Rechthoek 2">
            <a:extLst>
              <a:ext uri="{FF2B5EF4-FFF2-40B4-BE49-F238E27FC236}">
                <a16:creationId xmlns:a16="http://schemas.microsoft.com/office/drawing/2014/main" id="{2BCCBACF-D589-2847-8F96-F5F3C3EFDBF5}"/>
              </a:ext>
            </a:extLst>
          </p:cNvPr>
          <p:cNvSpPr/>
          <p:nvPr/>
        </p:nvSpPr>
        <p:spPr>
          <a:xfrm>
            <a:off x="-9208" y="3717032"/>
            <a:ext cx="9153207" cy="3170099"/>
          </a:xfrm>
          <a:prstGeom prst="rect">
            <a:avLst/>
          </a:prstGeom>
        </p:spPr>
        <p:txBody>
          <a:bodyPr wrap="square">
            <a:spAutoFit/>
          </a:bodyPr>
          <a:lstStyle/>
          <a:p>
            <a:pPr marL="457200" indent="-457200">
              <a:buClr>
                <a:srgbClr val="FF0000"/>
              </a:buClr>
              <a:buFont typeface="Wingdings" pitchFamily="2" charset="2"/>
              <a:buChar char="Ø"/>
            </a:pPr>
            <a:r>
              <a:rPr lang="nl-NL" sz="2500" dirty="0"/>
              <a:t>Bij </a:t>
            </a:r>
            <a:r>
              <a:rPr lang="nl-NL" sz="2500" b="1" dirty="0"/>
              <a:t>A</a:t>
            </a:r>
            <a:r>
              <a:rPr lang="nl-NL" sz="2500" dirty="0"/>
              <a:t> komt lucht in beweging. Door de drukgradiënt </a:t>
            </a:r>
            <a:r>
              <a:rPr lang="nl-NL" sz="2500" b="1" dirty="0"/>
              <a:t>P (</a:t>
            </a:r>
            <a:r>
              <a:rPr lang="nl-NL" sz="2500" b="1" dirty="0" err="1"/>
              <a:t>pressure</a:t>
            </a:r>
            <a:r>
              <a:rPr lang="nl-NL" sz="2500" b="1" dirty="0"/>
              <a:t>)</a:t>
            </a:r>
            <a:r>
              <a:rPr lang="nl-NL" sz="2500" dirty="0"/>
              <a:t> begint het van hoog naar laag te stromen. </a:t>
            </a:r>
          </a:p>
          <a:p>
            <a:pPr marL="457200" indent="-457200">
              <a:buClr>
                <a:srgbClr val="FF0000"/>
              </a:buClr>
              <a:buFont typeface="Wingdings" pitchFamily="2" charset="2"/>
              <a:buChar char="Ø"/>
            </a:pPr>
            <a:r>
              <a:rPr lang="nl-NL" sz="2500" dirty="0"/>
              <a:t>Zodra de beweging begonnen is ondervindt het pakketje door de Corioliskracht </a:t>
            </a:r>
            <a:r>
              <a:rPr lang="nl-NL" sz="2500" b="1" dirty="0"/>
              <a:t>(C)</a:t>
            </a:r>
            <a:r>
              <a:rPr lang="nl-NL" sz="2500" dirty="0"/>
              <a:t> een afwijking naar rechts. </a:t>
            </a:r>
          </a:p>
          <a:p>
            <a:pPr marL="457200" indent="-457200">
              <a:buClr>
                <a:srgbClr val="FF0000"/>
              </a:buClr>
              <a:buFont typeface="Wingdings" pitchFamily="2" charset="2"/>
              <a:buChar char="Ø"/>
            </a:pPr>
            <a:r>
              <a:rPr lang="nl-NL" sz="2500" dirty="0"/>
              <a:t>Ondertussen neemt de snelheid </a:t>
            </a:r>
            <a:r>
              <a:rPr lang="nl-NL" sz="2500" b="1" dirty="0"/>
              <a:t>(V)</a:t>
            </a:r>
            <a:r>
              <a:rPr lang="nl-NL" sz="2500" dirty="0"/>
              <a:t> toe en de baan van het luchtpakketje gaat steeds meer naar rechts totdat er een evenwichtssituatie tussen drukgradiënt en Corioliskracht ontstaat en de lucht vrijwel gelijk aan de isobaren stroomt.</a:t>
            </a:r>
          </a:p>
        </p:txBody>
      </p:sp>
      <p:pic>
        <p:nvPicPr>
          <p:cNvPr id="4" name="Afbeelding 3">
            <a:extLst>
              <a:ext uri="{FF2B5EF4-FFF2-40B4-BE49-F238E27FC236}">
                <a16:creationId xmlns:a16="http://schemas.microsoft.com/office/drawing/2014/main" id="{B3905394-0B2D-5E44-AEC5-E8CA491BC81F}"/>
              </a:ext>
            </a:extLst>
          </p:cNvPr>
          <p:cNvPicPr>
            <a:picLocks noChangeAspect="1"/>
          </p:cNvPicPr>
          <p:nvPr/>
        </p:nvPicPr>
        <p:blipFill>
          <a:blip r:embed="rId4"/>
          <a:stretch>
            <a:fillRect/>
          </a:stretch>
        </p:blipFill>
        <p:spPr>
          <a:xfrm>
            <a:off x="2267744" y="738931"/>
            <a:ext cx="4363479" cy="2938393"/>
          </a:xfrm>
          <a:prstGeom prst="rect">
            <a:avLst/>
          </a:prstGeom>
        </p:spPr>
      </p:pic>
    </p:spTree>
    <p:extLst>
      <p:ext uri="{BB962C8B-B14F-4D97-AF65-F5344CB8AC3E}">
        <p14:creationId xmlns:p14="http://schemas.microsoft.com/office/powerpoint/2010/main" val="326825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BC27ED4C-38D1-604B-9C8A-7F075A5218CE}"/>
              </a:ext>
            </a:extLst>
          </p:cNvPr>
          <p:cNvPicPr>
            <a:picLocks noChangeAspect="1"/>
          </p:cNvPicPr>
          <p:nvPr/>
        </p:nvPicPr>
        <p:blipFill>
          <a:blip r:embed="rId4"/>
          <a:stretch>
            <a:fillRect/>
          </a:stretch>
        </p:blipFill>
        <p:spPr>
          <a:xfrm>
            <a:off x="107505" y="764705"/>
            <a:ext cx="3262304" cy="5112566"/>
          </a:xfrm>
          <a:prstGeom prst="rect">
            <a:avLst/>
          </a:prstGeom>
        </p:spPr>
      </p:pic>
      <p:sp>
        <p:nvSpPr>
          <p:cNvPr id="4" name="Tekstvak 3">
            <a:extLst>
              <a:ext uri="{FF2B5EF4-FFF2-40B4-BE49-F238E27FC236}">
                <a16:creationId xmlns:a16="http://schemas.microsoft.com/office/drawing/2014/main" id="{0A8A5395-45F4-1843-BFD6-D441B6BB79A2}"/>
              </a:ext>
            </a:extLst>
          </p:cNvPr>
          <p:cNvSpPr txBox="1"/>
          <p:nvPr/>
        </p:nvSpPr>
        <p:spPr>
          <a:xfrm>
            <a:off x="3275856" y="692696"/>
            <a:ext cx="5976093" cy="6001643"/>
          </a:xfrm>
          <a:prstGeom prst="rect">
            <a:avLst/>
          </a:prstGeom>
          <a:noFill/>
        </p:spPr>
        <p:txBody>
          <a:bodyPr wrap="square" rtlCol="0">
            <a:spAutoFit/>
          </a:bodyPr>
          <a:lstStyle/>
          <a:p>
            <a:pPr marL="457200" indent="-457200">
              <a:buClr>
                <a:srgbClr val="FF0000"/>
              </a:buClr>
              <a:buFont typeface="+mj-lt"/>
              <a:buAutoNum type="arabicPeriod"/>
            </a:pPr>
            <a:r>
              <a:rPr lang="nl-NL" sz="2400" dirty="0"/>
              <a:t>De wind waait van een hogedrukgebied naar een lagedrukgebied.</a:t>
            </a:r>
          </a:p>
          <a:p>
            <a:pPr marL="457200" indent="-457200">
              <a:buClr>
                <a:srgbClr val="FF0000"/>
              </a:buClr>
              <a:buFont typeface="+mj-lt"/>
              <a:buAutoNum type="arabicPeriod"/>
            </a:pPr>
            <a:endParaRPr lang="nl-NL" sz="2400" dirty="0"/>
          </a:p>
          <a:p>
            <a:pPr marL="457200" indent="-457200">
              <a:buClr>
                <a:srgbClr val="FF0000"/>
              </a:buClr>
              <a:buFont typeface="+mj-lt"/>
              <a:buAutoNum type="arabicPeriod"/>
            </a:pPr>
            <a:r>
              <a:rPr lang="nl-NL" sz="2400" dirty="0"/>
              <a:t>Door de Corioliskracht is er sprake van een een geostrofische wind. Op het noordelijk halfrond draait de wind rond een </a:t>
            </a:r>
            <a:r>
              <a:rPr lang="nl-NL" sz="2400" dirty="0">
                <a:solidFill>
                  <a:srgbClr val="FF0000"/>
                </a:solidFill>
              </a:rPr>
              <a:t>hogedrukgebied met de klok mee </a:t>
            </a:r>
            <a:r>
              <a:rPr lang="nl-NL" sz="2400" dirty="0"/>
              <a:t>en rond een </a:t>
            </a:r>
            <a:r>
              <a:rPr lang="nl-NL" sz="2400" dirty="0">
                <a:solidFill>
                  <a:srgbClr val="FF0000"/>
                </a:solidFill>
              </a:rPr>
              <a:t>lagedrukgebied tegen de klok in</a:t>
            </a:r>
            <a:r>
              <a:rPr lang="nl-NL" sz="2400" dirty="0"/>
              <a:t>. </a:t>
            </a:r>
          </a:p>
          <a:p>
            <a:pPr marL="457200" indent="-457200">
              <a:buClr>
                <a:srgbClr val="FF0000"/>
              </a:buClr>
              <a:buFont typeface="+mj-lt"/>
              <a:buAutoNum type="arabicPeriod"/>
            </a:pPr>
            <a:endParaRPr lang="nl-NL" sz="2400" dirty="0"/>
          </a:p>
          <a:p>
            <a:pPr marL="457200" indent="-457200">
              <a:buClr>
                <a:srgbClr val="FF0000"/>
              </a:buClr>
              <a:buFont typeface="+mj-lt"/>
              <a:buAutoNum type="arabicPeriod"/>
            </a:pPr>
            <a:r>
              <a:rPr lang="nl-NL" sz="2400" dirty="0"/>
              <a:t>In de onderste 1000 meter is niet meer sprake van een geostrofische wind. Hier wordt de lucht door wrijving met de aarde afgeremd. </a:t>
            </a:r>
            <a:r>
              <a:rPr lang="nl-NL" sz="2400" dirty="0">
                <a:solidFill>
                  <a:srgbClr val="FF0000"/>
                </a:solidFill>
              </a:rPr>
              <a:t>Door de wrijvingskracht wordt de corioliskracht kleiner </a:t>
            </a:r>
            <a:r>
              <a:rPr lang="nl-NL" sz="2400" dirty="0"/>
              <a:t>en stroomt de lucht van het hogedrukgebied meer in de richting van het lagedrukgebied.</a:t>
            </a:r>
          </a:p>
        </p:txBody>
      </p:sp>
    </p:spTree>
    <p:extLst>
      <p:ext uri="{BB962C8B-B14F-4D97-AF65-F5344CB8AC3E}">
        <p14:creationId xmlns:p14="http://schemas.microsoft.com/office/powerpoint/2010/main" val="129954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52E78828-F226-0648-9EEA-6ACA42537635}"/>
              </a:ext>
            </a:extLst>
          </p:cNvPr>
          <p:cNvPicPr>
            <a:picLocks noChangeAspect="1"/>
          </p:cNvPicPr>
          <p:nvPr/>
        </p:nvPicPr>
        <p:blipFill>
          <a:blip r:embed="rId4"/>
          <a:stretch>
            <a:fillRect/>
          </a:stretch>
        </p:blipFill>
        <p:spPr>
          <a:xfrm>
            <a:off x="35495" y="715974"/>
            <a:ext cx="6220055" cy="6074343"/>
          </a:xfrm>
          <a:prstGeom prst="rect">
            <a:avLst/>
          </a:prstGeom>
        </p:spPr>
      </p:pic>
      <p:sp>
        <p:nvSpPr>
          <p:cNvPr id="4" name="Tekstvak 3">
            <a:extLst>
              <a:ext uri="{FF2B5EF4-FFF2-40B4-BE49-F238E27FC236}">
                <a16:creationId xmlns:a16="http://schemas.microsoft.com/office/drawing/2014/main" id="{B8645DC8-43CA-1B47-9E69-EE7ED6EC95CE}"/>
              </a:ext>
            </a:extLst>
          </p:cNvPr>
          <p:cNvSpPr txBox="1"/>
          <p:nvPr/>
        </p:nvSpPr>
        <p:spPr>
          <a:xfrm>
            <a:off x="6228184" y="764704"/>
            <a:ext cx="2880320" cy="5262979"/>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De </a:t>
            </a:r>
            <a:r>
              <a:rPr lang="nl-NL" sz="2400" dirty="0">
                <a:solidFill>
                  <a:srgbClr val="FF0000"/>
                </a:solidFill>
              </a:rPr>
              <a:t>wrijving</a:t>
            </a:r>
            <a:r>
              <a:rPr lang="nl-NL" sz="2400" dirty="0"/>
              <a:t> speelt zich alleen af in de onderste 1000 m van de dampkring.</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Hoe hoger je komt, hoe geringer de wrijving.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De wind </a:t>
            </a:r>
            <a:r>
              <a:rPr lang="nl-NL" sz="2400" dirty="0">
                <a:solidFill>
                  <a:srgbClr val="FF0000"/>
                </a:solidFill>
              </a:rPr>
              <a:t>ruimt</a:t>
            </a:r>
            <a:r>
              <a:rPr lang="nl-NL" sz="2400" dirty="0"/>
              <a:t> op het noordelijk halfrond </a:t>
            </a:r>
            <a:r>
              <a:rPr lang="nl-NL" sz="2400" dirty="0">
                <a:solidFill>
                  <a:srgbClr val="FF0000"/>
                </a:solidFill>
              </a:rPr>
              <a:t>met de hoogte</a:t>
            </a:r>
            <a:r>
              <a:rPr lang="nl-NL" sz="2400" dirty="0"/>
              <a:t> (gaat met de klok mee).</a:t>
            </a:r>
          </a:p>
        </p:txBody>
      </p:sp>
    </p:spTree>
    <p:extLst>
      <p:ext uri="{BB962C8B-B14F-4D97-AF65-F5344CB8AC3E}">
        <p14:creationId xmlns:p14="http://schemas.microsoft.com/office/powerpoint/2010/main" val="225927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4" name="Afbeelding 3">
            <a:extLst>
              <a:ext uri="{FF2B5EF4-FFF2-40B4-BE49-F238E27FC236}">
                <a16:creationId xmlns:a16="http://schemas.microsoft.com/office/drawing/2014/main" id="{59FFA0D3-992D-3F4C-859F-96A243BC1524}"/>
              </a:ext>
            </a:extLst>
          </p:cNvPr>
          <p:cNvPicPr>
            <a:picLocks noChangeAspect="1"/>
          </p:cNvPicPr>
          <p:nvPr/>
        </p:nvPicPr>
        <p:blipFill>
          <a:blip r:embed="rId4"/>
          <a:stretch>
            <a:fillRect/>
          </a:stretch>
        </p:blipFill>
        <p:spPr>
          <a:xfrm>
            <a:off x="35496" y="2780928"/>
            <a:ext cx="4670762" cy="2178116"/>
          </a:xfrm>
          <a:prstGeom prst="rect">
            <a:avLst/>
          </a:prstGeom>
        </p:spPr>
      </p:pic>
      <p:pic>
        <p:nvPicPr>
          <p:cNvPr id="5" name="Afbeelding 4">
            <a:extLst>
              <a:ext uri="{FF2B5EF4-FFF2-40B4-BE49-F238E27FC236}">
                <a16:creationId xmlns:a16="http://schemas.microsoft.com/office/drawing/2014/main" id="{FEAE9E4A-AD6C-1745-A5E6-FCEB4E4CB987}"/>
              </a:ext>
            </a:extLst>
          </p:cNvPr>
          <p:cNvPicPr>
            <a:picLocks noChangeAspect="1"/>
          </p:cNvPicPr>
          <p:nvPr/>
        </p:nvPicPr>
        <p:blipFill>
          <a:blip r:embed="rId5"/>
          <a:stretch>
            <a:fillRect/>
          </a:stretch>
        </p:blipFill>
        <p:spPr>
          <a:xfrm>
            <a:off x="-1" y="764704"/>
            <a:ext cx="4693383" cy="1976519"/>
          </a:xfrm>
          <a:prstGeom prst="rect">
            <a:avLst/>
          </a:prstGeom>
        </p:spPr>
      </p:pic>
      <p:sp>
        <p:nvSpPr>
          <p:cNvPr id="6" name="Tekstvak 5">
            <a:extLst>
              <a:ext uri="{FF2B5EF4-FFF2-40B4-BE49-F238E27FC236}">
                <a16:creationId xmlns:a16="http://schemas.microsoft.com/office/drawing/2014/main" id="{FB4ADFFF-C8D6-6641-8B1C-4CE3728FEEB1}"/>
              </a:ext>
            </a:extLst>
          </p:cNvPr>
          <p:cNvSpPr txBox="1"/>
          <p:nvPr/>
        </p:nvSpPr>
        <p:spPr>
          <a:xfrm>
            <a:off x="4788024" y="761120"/>
            <a:ext cx="4392488" cy="5262979"/>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In een hogedrukgebied komt de lucht van boven binnen, draait rechtsom en stroomt over de grond uit </a:t>
            </a:r>
            <a:r>
              <a:rPr lang="nl-NL" sz="2400" dirty="0">
                <a:solidFill>
                  <a:srgbClr val="C00000"/>
                </a:solidFill>
              </a:rPr>
              <a:t>(</a:t>
            </a:r>
            <a:r>
              <a:rPr lang="nl-NL" sz="2400" b="1" dirty="0">
                <a:solidFill>
                  <a:srgbClr val="C00000"/>
                </a:solidFill>
              </a:rPr>
              <a:t>divergeren) </a:t>
            </a:r>
            <a:r>
              <a:rPr lang="nl-NL" sz="2400" dirty="0"/>
              <a:t>naar het lagedrukgebied.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Bij een lagedrukgebied stroomt de lucht van de grond af linksom binnen </a:t>
            </a:r>
            <a:r>
              <a:rPr lang="nl-NL" sz="2400" dirty="0">
                <a:solidFill>
                  <a:srgbClr val="C00000"/>
                </a:solidFill>
              </a:rPr>
              <a:t>(</a:t>
            </a:r>
            <a:r>
              <a:rPr lang="nl-NL" sz="2400" b="1" dirty="0">
                <a:solidFill>
                  <a:srgbClr val="C00000"/>
                </a:solidFill>
              </a:rPr>
              <a:t>convergeren) </a:t>
            </a:r>
            <a:r>
              <a:rPr lang="nl-NL" sz="2400" dirty="0"/>
              <a:t>en stroomt bovenin uit. De omhoog gaande wind neemt stof, rook en vervuiling mee omhoog en het zicht is goed.</a:t>
            </a:r>
          </a:p>
        </p:txBody>
      </p:sp>
      <p:pic>
        <p:nvPicPr>
          <p:cNvPr id="8" name="Afbeelding 7">
            <a:extLst>
              <a:ext uri="{FF2B5EF4-FFF2-40B4-BE49-F238E27FC236}">
                <a16:creationId xmlns:a16="http://schemas.microsoft.com/office/drawing/2014/main" id="{80075737-4E65-E444-954D-918B0559ED9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824" y="5031475"/>
            <a:ext cx="4670762" cy="1774105"/>
          </a:xfrm>
          <a:prstGeom prst="rect">
            <a:avLst/>
          </a:prstGeom>
        </p:spPr>
      </p:pic>
    </p:spTree>
    <p:extLst>
      <p:ext uri="{BB962C8B-B14F-4D97-AF65-F5344CB8AC3E}">
        <p14:creationId xmlns:p14="http://schemas.microsoft.com/office/powerpoint/2010/main" val="3578868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51E7E76A-4668-9442-BABD-BF51932FEAE5}"/>
              </a:ext>
            </a:extLst>
          </p:cNvPr>
          <p:cNvPicPr>
            <a:picLocks noChangeAspect="1"/>
          </p:cNvPicPr>
          <p:nvPr/>
        </p:nvPicPr>
        <p:blipFill>
          <a:blip r:embed="rId4"/>
          <a:stretch>
            <a:fillRect/>
          </a:stretch>
        </p:blipFill>
        <p:spPr>
          <a:xfrm>
            <a:off x="0" y="1066924"/>
            <a:ext cx="3280312" cy="2996952"/>
          </a:xfrm>
          <a:prstGeom prst="rect">
            <a:avLst/>
          </a:prstGeom>
        </p:spPr>
      </p:pic>
      <p:pic>
        <p:nvPicPr>
          <p:cNvPr id="4" name="Afbeelding 3">
            <a:extLst>
              <a:ext uri="{FF2B5EF4-FFF2-40B4-BE49-F238E27FC236}">
                <a16:creationId xmlns:a16="http://schemas.microsoft.com/office/drawing/2014/main" id="{EAFCD8DF-B01E-9A44-97B9-1B92AB335A1B}"/>
              </a:ext>
            </a:extLst>
          </p:cNvPr>
          <p:cNvPicPr>
            <a:picLocks noChangeAspect="1"/>
          </p:cNvPicPr>
          <p:nvPr/>
        </p:nvPicPr>
        <p:blipFill>
          <a:blip r:embed="rId5"/>
          <a:stretch>
            <a:fillRect/>
          </a:stretch>
        </p:blipFill>
        <p:spPr>
          <a:xfrm>
            <a:off x="32226" y="3456804"/>
            <a:ext cx="3275975" cy="3330574"/>
          </a:xfrm>
          <a:prstGeom prst="rect">
            <a:avLst/>
          </a:prstGeom>
        </p:spPr>
      </p:pic>
      <p:sp>
        <p:nvSpPr>
          <p:cNvPr id="5" name="Tekstvak 4">
            <a:extLst>
              <a:ext uri="{FF2B5EF4-FFF2-40B4-BE49-F238E27FC236}">
                <a16:creationId xmlns:a16="http://schemas.microsoft.com/office/drawing/2014/main" id="{2393FCE3-2E93-F247-BCB2-01AD0430D237}"/>
              </a:ext>
            </a:extLst>
          </p:cNvPr>
          <p:cNvSpPr txBox="1"/>
          <p:nvPr/>
        </p:nvSpPr>
        <p:spPr>
          <a:xfrm>
            <a:off x="3308202" y="764704"/>
            <a:ext cx="5807910"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Wanneer de aarde niet zou draaien dan zou de warme lucht bij de evenaar omhoog gaan, afbuigen naar de polen en over het aardoppervlak weer naar de evenaar stromen.</a:t>
            </a:r>
          </a:p>
          <a:p>
            <a:pPr marL="342900" indent="-342900">
              <a:buClr>
                <a:srgbClr val="FF0000"/>
              </a:buClr>
              <a:buFont typeface="Wingdings" pitchFamily="2" charset="2"/>
              <a:buChar char="Ø"/>
            </a:pPr>
            <a:r>
              <a:rPr lang="nl-NL" sz="2400" dirty="0"/>
              <a:t>Door de rotatie van de aarde gaat de lucht niet in één keer rechtstreeks naar de polen en weer terug maar in drie cellen.</a:t>
            </a:r>
          </a:p>
          <a:p>
            <a:pPr marL="342900" indent="-342900">
              <a:buClr>
                <a:srgbClr val="FF0000"/>
              </a:buClr>
              <a:buFont typeface="Wingdings" pitchFamily="2" charset="2"/>
              <a:buChar char="Ø"/>
            </a:pPr>
            <a:r>
              <a:rPr lang="nl-NL" sz="2400" dirty="0"/>
              <a:t>Op aarde zijn gebieden met vrijwel permanent hogedruk en gebieden waar steeds een lage druk heerst. </a:t>
            </a:r>
          </a:p>
          <a:p>
            <a:pPr marL="342900" indent="-342900">
              <a:buClr>
                <a:srgbClr val="FF0000"/>
              </a:buClr>
              <a:buFont typeface="Wingdings" pitchFamily="2" charset="2"/>
              <a:buChar char="Ø"/>
            </a:pPr>
            <a:r>
              <a:rPr lang="nl-NL" sz="2400" dirty="0"/>
              <a:t>Bij de evenaar heerst een lagedrukgebied en bij de subtropen heerst permanent een hogedrukgebied. </a:t>
            </a:r>
          </a:p>
          <a:p>
            <a:pPr marL="342900" indent="-342900">
              <a:buClr>
                <a:srgbClr val="FF0000"/>
              </a:buClr>
              <a:buFont typeface="Wingdings" pitchFamily="2" charset="2"/>
              <a:buChar char="Ø"/>
            </a:pPr>
            <a:r>
              <a:rPr lang="nl-NL" sz="2400" dirty="0"/>
              <a:t>Door de wisseling van de seizoenen verschuiven de zones.</a:t>
            </a:r>
          </a:p>
        </p:txBody>
      </p:sp>
      <p:sp>
        <p:nvSpPr>
          <p:cNvPr id="6" name="Rechthoek 5"/>
          <p:cNvSpPr/>
          <p:nvPr/>
        </p:nvSpPr>
        <p:spPr>
          <a:xfrm>
            <a:off x="27889" y="3751483"/>
            <a:ext cx="3280312" cy="30618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90852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4" name="Afbeelding 3">
            <a:extLst>
              <a:ext uri="{FF2B5EF4-FFF2-40B4-BE49-F238E27FC236}">
                <a16:creationId xmlns:a16="http://schemas.microsoft.com/office/drawing/2014/main" id="{4334B06E-6104-E04A-BD8C-623B6D73A6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54" y="728663"/>
            <a:ext cx="3429000" cy="3251200"/>
          </a:xfrm>
          <a:prstGeom prst="rect">
            <a:avLst/>
          </a:prstGeom>
        </p:spPr>
      </p:pic>
      <p:pic>
        <p:nvPicPr>
          <p:cNvPr id="5" name="Afbeelding 4">
            <a:extLst>
              <a:ext uri="{FF2B5EF4-FFF2-40B4-BE49-F238E27FC236}">
                <a16:creationId xmlns:a16="http://schemas.microsoft.com/office/drawing/2014/main" id="{88788FA6-F091-1947-98EB-2B47FEBC14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147" y="3685630"/>
            <a:ext cx="3485741" cy="3127746"/>
          </a:xfrm>
          <a:prstGeom prst="rect">
            <a:avLst/>
          </a:prstGeom>
        </p:spPr>
      </p:pic>
      <p:sp>
        <p:nvSpPr>
          <p:cNvPr id="6" name="Tekstvak 5">
            <a:extLst>
              <a:ext uri="{FF2B5EF4-FFF2-40B4-BE49-F238E27FC236}">
                <a16:creationId xmlns:a16="http://schemas.microsoft.com/office/drawing/2014/main" id="{DB0D4209-DD88-B34B-94E4-8DB2099B3F16}"/>
              </a:ext>
            </a:extLst>
          </p:cNvPr>
          <p:cNvSpPr txBox="1"/>
          <p:nvPr/>
        </p:nvSpPr>
        <p:spPr>
          <a:xfrm>
            <a:off x="3614172" y="693470"/>
            <a:ext cx="5529828"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In de </a:t>
            </a:r>
            <a:r>
              <a:rPr lang="nl-NL" sz="2400" dirty="0">
                <a:solidFill>
                  <a:srgbClr val="FF0000"/>
                </a:solidFill>
              </a:rPr>
              <a:t>eerste cel</a:t>
            </a:r>
            <a:r>
              <a:rPr lang="nl-NL" sz="2400" dirty="0"/>
              <a:t> gaat de lucht bij de evenaar omhoog, daalt bij de 30</a:t>
            </a:r>
            <a:r>
              <a:rPr lang="nl-NL" sz="2400" baseline="30000" dirty="0"/>
              <a:t>ste</a:t>
            </a:r>
            <a:r>
              <a:rPr lang="nl-NL" sz="2400" dirty="0"/>
              <a:t> breedtegraad en gaat vandaar terug naar de evenaar, terwijl een gedeelte richting de zestigste breedtegraad gaat.</a:t>
            </a:r>
          </a:p>
          <a:p>
            <a:pPr marL="285750" indent="-285750">
              <a:buClr>
                <a:srgbClr val="FF0000"/>
              </a:buClr>
              <a:buFont typeface="Wingdings" pitchFamily="2" charset="2"/>
              <a:buChar char="Ø"/>
            </a:pPr>
            <a:r>
              <a:rPr lang="nl-NL" sz="2400" dirty="0"/>
              <a:t>In de </a:t>
            </a:r>
            <a:r>
              <a:rPr lang="nl-NL" sz="2400" dirty="0">
                <a:solidFill>
                  <a:srgbClr val="FF0000"/>
                </a:solidFill>
              </a:rPr>
              <a:t>derde cel </a:t>
            </a:r>
            <a:r>
              <a:rPr lang="nl-NL" sz="2400" dirty="0"/>
              <a:t>gaat de wind van de polen naar de zestigste breedtegraad, botst daar op warme vochtige tropische lucht. Een deel stroomt terug naar de pool en ander deel gaat richting de evenaar. Zo wordt de </a:t>
            </a:r>
            <a:r>
              <a:rPr lang="nl-NL" sz="2400" dirty="0">
                <a:solidFill>
                  <a:srgbClr val="FF0000"/>
                </a:solidFill>
              </a:rPr>
              <a:t>tweede cel</a:t>
            </a:r>
            <a:r>
              <a:rPr lang="nl-NL" sz="2400" dirty="0"/>
              <a:t> gevormd.</a:t>
            </a:r>
          </a:p>
          <a:p>
            <a:pPr marL="285750" indent="-285750">
              <a:buClr>
                <a:srgbClr val="FF0000"/>
              </a:buClr>
              <a:buFont typeface="Wingdings" pitchFamily="2" charset="2"/>
              <a:buChar char="Ø"/>
            </a:pPr>
            <a:r>
              <a:rPr lang="nl-NL" sz="2400" dirty="0"/>
              <a:t>Het lage drukgebied bij de 60 </a:t>
            </a:r>
            <a:r>
              <a:rPr lang="nl-NL" sz="2400" baseline="30000" dirty="0" err="1"/>
              <a:t>ste</a:t>
            </a:r>
            <a:r>
              <a:rPr lang="nl-NL" sz="2400" dirty="0"/>
              <a:t> breedtegraad heet het </a:t>
            </a:r>
            <a:r>
              <a:rPr lang="nl-NL" sz="2400" dirty="0">
                <a:solidFill>
                  <a:srgbClr val="FF0000"/>
                </a:solidFill>
              </a:rPr>
              <a:t>polaire front</a:t>
            </a:r>
            <a:r>
              <a:rPr lang="nl-NL" sz="2400" dirty="0"/>
              <a:t>. Dit front verschuift door de wisseling van de seizoenen.</a:t>
            </a:r>
          </a:p>
        </p:txBody>
      </p:sp>
    </p:spTree>
    <p:extLst>
      <p:ext uri="{BB962C8B-B14F-4D97-AF65-F5344CB8AC3E}">
        <p14:creationId xmlns:p14="http://schemas.microsoft.com/office/powerpoint/2010/main" val="242688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B6664533-19ED-7B42-A891-490DA55B217A}"/>
              </a:ext>
            </a:extLst>
          </p:cNvPr>
          <p:cNvPicPr>
            <a:picLocks noChangeAspect="1"/>
          </p:cNvPicPr>
          <p:nvPr/>
        </p:nvPicPr>
        <p:blipFill>
          <a:blip r:embed="rId4"/>
          <a:stretch>
            <a:fillRect/>
          </a:stretch>
        </p:blipFill>
        <p:spPr>
          <a:xfrm>
            <a:off x="107504" y="718536"/>
            <a:ext cx="3913225" cy="2566448"/>
          </a:xfrm>
          <a:prstGeom prst="rect">
            <a:avLst/>
          </a:prstGeom>
        </p:spPr>
      </p:pic>
      <p:sp>
        <p:nvSpPr>
          <p:cNvPr id="4" name="Tekstvak 3">
            <a:extLst>
              <a:ext uri="{FF2B5EF4-FFF2-40B4-BE49-F238E27FC236}">
                <a16:creationId xmlns:a16="http://schemas.microsoft.com/office/drawing/2014/main" id="{DD496359-87AD-1B45-95E1-7FA2D168507F}"/>
              </a:ext>
            </a:extLst>
          </p:cNvPr>
          <p:cNvSpPr txBox="1"/>
          <p:nvPr/>
        </p:nvSpPr>
        <p:spPr>
          <a:xfrm>
            <a:off x="4020729" y="764704"/>
            <a:ext cx="5123271"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Een </a:t>
            </a:r>
            <a:r>
              <a:rPr lang="nl-NL" sz="2400" dirty="0">
                <a:solidFill>
                  <a:srgbClr val="FF0000"/>
                </a:solidFill>
              </a:rPr>
              <a:t>anabatische</a:t>
            </a:r>
            <a:r>
              <a:rPr lang="nl-NL" sz="2400" dirty="0"/>
              <a:t> (opstijgende) wind (of </a:t>
            </a:r>
            <a:r>
              <a:rPr lang="nl-NL" sz="2400" dirty="0">
                <a:solidFill>
                  <a:srgbClr val="FF0000"/>
                </a:solidFill>
              </a:rPr>
              <a:t>dalwind</a:t>
            </a:r>
            <a:r>
              <a:rPr lang="nl-NL" sz="2400" dirty="0"/>
              <a:t>) ontstaat doordat thermiek bij de hellingen loskomt en dan wordt vanuit het dal lucht aangevoerd. </a:t>
            </a:r>
          </a:p>
          <a:p>
            <a:pPr marL="285750" indent="-285750">
              <a:buClr>
                <a:srgbClr val="FF0000"/>
              </a:buClr>
              <a:buFont typeface="Wingdings" pitchFamily="2" charset="2"/>
              <a:buChar char="Ø"/>
            </a:pPr>
            <a:r>
              <a:rPr lang="nl-NL" sz="2400" dirty="0"/>
              <a:t>’s Nachts wordt de lucht kouder. Er ontstaat een windstroming bergafwaarts, die </a:t>
            </a:r>
            <a:r>
              <a:rPr lang="nl-NL" sz="2400" dirty="0">
                <a:solidFill>
                  <a:srgbClr val="FF0000"/>
                </a:solidFill>
              </a:rPr>
              <a:t>katabatische</a:t>
            </a:r>
            <a:r>
              <a:rPr lang="nl-NL" sz="2400" dirty="0"/>
              <a:t> wind (of </a:t>
            </a:r>
            <a:r>
              <a:rPr lang="nl-NL" sz="2400" dirty="0">
                <a:solidFill>
                  <a:srgbClr val="FF0000"/>
                </a:solidFill>
              </a:rPr>
              <a:t>bergwind</a:t>
            </a:r>
            <a:r>
              <a:rPr lang="nl-NL" sz="2400" dirty="0"/>
              <a:t>) genoemd wordt.</a:t>
            </a:r>
          </a:p>
          <a:p>
            <a:pPr marL="285750" indent="-285750">
              <a:buClr>
                <a:srgbClr val="FF0000"/>
              </a:buClr>
              <a:buFont typeface="Wingdings" pitchFamily="2" charset="2"/>
              <a:buChar char="Ø"/>
            </a:pPr>
            <a:r>
              <a:rPr lang="nl-NL" sz="2400" dirty="0"/>
              <a:t>In de bergen wordt de heersende wind door de bergen gedwongen om omhoog te gaan. Aan de windzijde ontstaat </a:t>
            </a:r>
            <a:r>
              <a:rPr lang="nl-NL" sz="2400" dirty="0" err="1">
                <a:solidFill>
                  <a:srgbClr val="FF0000"/>
                </a:solidFill>
              </a:rPr>
              <a:t>hellingstijgwind</a:t>
            </a:r>
            <a:r>
              <a:rPr lang="nl-NL" sz="2400" dirty="0"/>
              <a:t> en aan de lijzijde stroomt de wind weer omlaag.</a:t>
            </a:r>
          </a:p>
          <a:p>
            <a:pPr marL="285750" indent="-285750">
              <a:buClr>
                <a:srgbClr val="FF0000"/>
              </a:buClr>
              <a:buFont typeface="Wingdings" pitchFamily="2" charset="2"/>
              <a:buChar char="Ø"/>
            </a:pPr>
            <a:r>
              <a:rPr lang="nl-NL" sz="2400" dirty="0"/>
              <a:t> Bij een nauwe doorgang en boven bergen ontstaat een </a:t>
            </a:r>
            <a:r>
              <a:rPr lang="nl-NL" sz="2400" dirty="0">
                <a:solidFill>
                  <a:srgbClr val="FF0000"/>
                </a:solidFill>
              </a:rPr>
              <a:t>venturi-effect</a:t>
            </a:r>
            <a:r>
              <a:rPr lang="nl-NL" sz="2400" dirty="0"/>
              <a:t>.</a:t>
            </a:r>
          </a:p>
        </p:txBody>
      </p:sp>
      <p:pic>
        <p:nvPicPr>
          <p:cNvPr id="5" name="Afbeelding 4">
            <a:extLst>
              <a:ext uri="{FF2B5EF4-FFF2-40B4-BE49-F238E27FC236}">
                <a16:creationId xmlns:a16="http://schemas.microsoft.com/office/drawing/2014/main" id="{693F70EB-1A35-B44A-84AF-DB42AA1564F2}"/>
              </a:ext>
            </a:extLst>
          </p:cNvPr>
          <p:cNvPicPr>
            <a:picLocks noChangeAspect="1"/>
          </p:cNvPicPr>
          <p:nvPr/>
        </p:nvPicPr>
        <p:blipFill>
          <a:blip r:embed="rId5"/>
          <a:stretch>
            <a:fillRect/>
          </a:stretch>
        </p:blipFill>
        <p:spPr>
          <a:xfrm>
            <a:off x="107504" y="3140968"/>
            <a:ext cx="3913225" cy="1882261"/>
          </a:xfrm>
          <a:prstGeom prst="rect">
            <a:avLst/>
          </a:prstGeom>
        </p:spPr>
      </p:pic>
      <p:pic>
        <p:nvPicPr>
          <p:cNvPr id="6" name="Afbeelding 5">
            <a:extLst>
              <a:ext uri="{FF2B5EF4-FFF2-40B4-BE49-F238E27FC236}">
                <a16:creationId xmlns:a16="http://schemas.microsoft.com/office/drawing/2014/main" id="{7B72453E-EB4B-D34A-B532-60613873A404}"/>
              </a:ext>
            </a:extLst>
          </p:cNvPr>
          <p:cNvPicPr>
            <a:picLocks noChangeAspect="1"/>
          </p:cNvPicPr>
          <p:nvPr/>
        </p:nvPicPr>
        <p:blipFill>
          <a:blip r:embed="rId6"/>
          <a:stretch>
            <a:fillRect/>
          </a:stretch>
        </p:blipFill>
        <p:spPr>
          <a:xfrm>
            <a:off x="82736" y="4941168"/>
            <a:ext cx="3913200" cy="1882249"/>
          </a:xfrm>
          <a:prstGeom prst="rect">
            <a:avLst/>
          </a:prstGeom>
        </p:spPr>
      </p:pic>
    </p:spTree>
    <p:extLst>
      <p:ext uri="{BB962C8B-B14F-4D97-AF65-F5344CB8AC3E}">
        <p14:creationId xmlns:p14="http://schemas.microsoft.com/office/powerpoint/2010/main" val="244374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sp>
        <p:nvSpPr>
          <p:cNvPr id="3" name="Tekstvak 2">
            <a:extLst>
              <a:ext uri="{FF2B5EF4-FFF2-40B4-BE49-F238E27FC236}">
                <a16:creationId xmlns:a16="http://schemas.microsoft.com/office/drawing/2014/main" id="{6AAE538D-5E0A-894D-BDF7-C69703D58F34}"/>
              </a:ext>
            </a:extLst>
          </p:cNvPr>
          <p:cNvSpPr txBox="1"/>
          <p:nvPr/>
        </p:nvSpPr>
        <p:spPr>
          <a:xfrm>
            <a:off x="5493971" y="764704"/>
            <a:ext cx="3830557" cy="6001643"/>
          </a:xfrm>
          <a:prstGeom prst="rect">
            <a:avLst/>
          </a:prstGeom>
          <a:noFill/>
        </p:spPr>
        <p:txBody>
          <a:bodyPr wrap="square" rtlCol="0">
            <a:spAutoFit/>
          </a:bodyPr>
          <a:lstStyle/>
          <a:p>
            <a:pPr>
              <a:buClr>
                <a:srgbClr val="FF0000"/>
              </a:buClr>
            </a:pPr>
            <a:r>
              <a:rPr lang="nl-NL" sz="2400" dirty="0"/>
              <a:t>Voorwaarden voor golf zijn:</a:t>
            </a:r>
          </a:p>
          <a:p>
            <a:pPr marL="457200" indent="-457200">
              <a:buClr>
                <a:srgbClr val="FF0000"/>
              </a:buClr>
              <a:buFont typeface="+mj-lt"/>
              <a:buAutoNum type="arabicPeriod"/>
            </a:pPr>
            <a:r>
              <a:rPr lang="nl-NL" sz="2400" dirty="0"/>
              <a:t>een krachtige bovenwind vrijwel loodrecht op een bergketen;</a:t>
            </a:r>
          </a:p>
          <a:p>
            <a:pPr marL="457200" indent="-457200">
              <a:buClr>
                <a:srgbClr val="FF0000"/>
              </a:buClr>
              <a:buFont typeface="+mj-lt"/>
              <a:buAutoNum type="arabicPeriod"/>
            </a:pPr>
            <a:endParaRPr lang="nl-NL" sz="2400" dirty="0"/>
          </a:p>
          <a:p>
            <a:pPr marL="457200" indent="-457200">
              <a:buClr>
                <a:srgbClr val="FF0000"/>
              </a:buClr>
              <a:buFont typeface="+mj-lt"/>
              <a:buAutoNum type="arabicPeriod"/>
            </a:pPr>
            <a:r>
              <a:rPr lang="nl-NL" sz="2400" dirty="0"/>
              <a:t>een onstabiele onderste laag die niet ver boven de toppen uit mag komen;</a:t>
            </a:r>
          </a:p>
          <a:p>
            <a:pPr marL="457200" indent="-457200">
              <a:buClr>
                <a:srgbClr val="FF0000"/>
              </a:buClr>
              <a:buFont typeface="+mj-lt"/>
              <a:buAutoNum type="arabicPeriod"/>
            </a:pPr>
            <a:endParaRPr lang="nl-NL" sz="2400" dirty="0"/>
          </a:p>
          <a:p>
            <a:pPr marL="457200" indent="-457200">
              <a:buClr>
                <a:srgbClr val="FF0000"/>
              </a:buClr>
              <a:buFont typeface="+mj-lt"/>
              <a:buAutoNum type="arabicPeriod"/>
            </a:pPr>
            <a:r>
              <a:rPr lang="nl-NL" sz="2400" dirty="0"/>
              <a:t>gevolgd door een dikke stabiele laag waarin de windsnelheid met de hoogte toeneemt;</a:t>
            </a:r>
          </a:p>
          <a:p>
            <a:pPr marL="457200" indent="-457200">
              <a:buClr>
                <a:srgbClr val="FF0000"/>
              </a:buClr>
              <a:buFont typeface="+mj-lt"/>
              <a:buAutoNum type="arabicPeriod"/>
            </a:pPr>
            <a:endParaRPr lang="nl-NL" sz="2400" dirty="0"/>
          </a:p>
          <a:p>
            <a:pPr marL="457200" indent="-457200">
              <a:buClr>
                <a:srgbClr val="FF0000"/>
              </a:buClr>
              <a:buFont typeface="+mj-lt"/>
              <a:buAutoNum type="arabicPeriod"/>
            </a:pPr>
            <a:r>
              <a:rPr lang="nl-NL" sz="2400" dirty="0"/>
              <a:t>daarboven weer een onstabiele laag.</a:t>
            </a:r>
          </a:p>
        </p:txBody>
      </p:sp>
      <p:pic>
        <p:nvPicPr>
          <p:cNvPr id="12" name="Afbeelding 11">
            <a:extLst>
              <a:ext uri="{FF2B5EF4-FFF2-40B4-BE49-F238E27FC236}">
                <a16:creationId xmlns:a16="http://schemas.microsoft.com/office/drawing/2014/main" id="{F7F9E3B9-B492-DC4B-9614-961F5C8725C3}"/>
              </a:ext>
            </a:extLst>
          </p:cNvPr>
          <p:cNvPicPr>
            <a:picLocks noChangeAspect="1"/>
          </p:cNvPicPr>
          <p:nvPr/>
        </p:nvPicPr>
        <p:blipFill>
          <a:blip r:embed="rId4"/>
          <a:stretch>
            <a:fillRect/>
          </a:stretch>
        </p:blipFill>
        <p:spPr>
          <a:xfrm>
            <a:off x="35497" y="886077"/>
            <a:ext cx="5411101" cy="3551035"/>
          </a:xfrm>
          <a:prstGeom prst="rect">
            <a:avLst/>
          </a:prstGeom>
        </p:spPr>
      </p:pic>
    </p:spTree>
    <p:extLst>
      <p:ext uri="{BB962C8B-B14F-4D97-AF65-F5344CB8AC3E}">
        <p14:creationId xmlns:p14="http://schemas.microsoft.com/office/powerpoint/2010/main" val="315867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4" name="Afbeelding 3">
            <a:extLst>
              <a:ext uri="{FF2B5EF4-FFF2-40B4-BE49-F238E27FC236}">
                <a16:creationId xmlns:a16="http://schemas.microsoft.com/office/drawing/2014/main" id="{7B27EEAB-8C5F-CE40-BE15-DF5E071FF26F}"/>
              </a:ext>
            </a:extLst>
          </p:cNvPr>
          <p:cNvPicPr>
            <a:picLocks noChangeAspect="1"/>
          </p:cNvPicPr>
          <p:nvPr/>
        </p:nvPicPr>
        <p:blipFill>
          <a:blip r:embed="rId4"/>
          <a:stretch>
            <a:fillRect/>
          </a:stretch>
        </p:blipFill>
        <p:spPr>
          <a:xfrm>
            <a:off x="35496" y="814059"/>
            <a:ext cx="9032089" cy="5927309"/>
          </a:xfrm>
          <a:prstGeom prst="rect">
            <a:avLst/>
          </a:prstGeom>
        </p:spPr>
      </p:pic>
    </p:spTree>
    <p:extLst>
      <p:ext uri="{BB962C8B-B14F-4D97-AF65-F5344CB8AC3E}">
        <p14:creationId xmlns:p14="http://schemas.microsoft.com/office/powerpoint/2010/main" val="4624502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10" name="Afbeelding 9">
            <a:extLst>
              <a:ext uri="{FF2B5EF4-FFF2-40B4-BE49-F238E27FC236}">
                <a16:creationId xmlns:a16="http://schemas.microsoft.com/office/drawing/2014/main" id="{D65B1B35-5EEE-7445-BDDC-ECD98391344C}"/>
              </a:ext>
            </a:extLst>
          </p:cNvPr>
          <p:cNvPicPr>
            <a:picLocks noChangeAspect="1"/>
          </p:cNvPicPr>
          <p:nvPr/>
        </p:nvPicPr>
        <p:blipFill>
          <a:blip r:embed="rId4"/>
          <a:stretch>
            <a:fillRect/>
          </a:stretch>
        </p:blipFill>
        <p:spPr>
          <a:xfrm>
            <a:off x="59378" y="978810"/>
            <a:ext cx="5304710" cy="3314286"/>
          </a:xfrm>
          <a:prstGeom prst="rect">
            <a:avLst/>
          </a:prstGeom>
        </p:spPr>
      </p:pic>
      <p:sp>
        <p:nvSpPr>
          <p:cNvPr id="3" name="Tekstvak 2">
            <a:extLst>
              <a:ext uri="{FF2B5EF4-FFF2-40B4-BE49-F238E27FC236}">
                <a16:creationId xmlns:a16="http://schemas.microsoft.com/office/drawing/2014/main" id="{488FD4F3-7509-7648-972D-0000679AEF20}"/>
              </a:ext>
            </a:extLst>
          </p:cNvPr>
          <p:cNvSpPr txBox="1"/>
          <p:nvPr/>
        </p:nvSpPr>
        <p:spPr>
          <a:xfrm>
            <a:off x="5364088" y="764704"/>
            <a:ext cx="3779912" cy="4524315"/>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Stijgende lucht koelt af en daardoor vormt zich, bij voldoende </a:t>
            </a:r>
            <a:r>
              <a:rPr lang="nl-NL" sz="2400" dirty="0" err="1"/>
              <a:t>luchtvochtig-heid</a:t>
            </a:r>
            <a:r>
              <a:rPr lang="nl-NL" sz="2400" dirty="0"/>
              <a:t>, de </a:t>
            </a:r>
            <a:r>
              <a:rPr lang="nl-NL" sz="2400" dirty="0">
                <a:solidFill>
                  <a:srgbClr val="FF0000"/>
                </a:solidFill>
              </a:rPr>
              <a:t>kamwolk</a:t>
            </a:r>
            <a:r>
              <a:rPr lang="nl-NL" sz="2400" dirty="0"/>
              <a:t> .</a:t>
            </a:r>
          </a:p>
          <a:p>
            <a:pPr>
              <a:buClr>
                <a:srgbClr val="FF0000"/>
              </a:buClr>
            </a:pPr>
            <a:r>
              <a:rPr lang="nl-NL" sz="2400" dirty="0"/>
              <a:t> </a:t>
            </a:r>
          </a:p>
          <a:p>
            <a:pPr marL="285750" indent="-285750">
              <a:buClr>
                <a:srgbClr val="FF0000"/>
              </a:buClr>
              <a:buFont typeface="Wingdings" pitchFamily="2" charset="2"/>
              <a:buChar char="Ø"/>
            </a:pPr>
            <a:r>
              <a:rPr lang="nl-NL" sz="2400" dirty="0"/>
              <a:t>De kamwolk lost aan de lijzijde op, daar ontstaat het </a:t>
            </a:r>
            <a:r>
              <a:rPr lang="nl-NL" sz="2400" dirty="0" err="1">
                <a:solidFill>
                  <a:srgbClr val="FF0000"/>
                </a:solidFill>
              </a:rPr>
              <a:t>föhngat</a:t>
            </a:r>
            <a:r>
              <a:rPr lang="nl-NL" sz="2400" dirty="0"/>
              <a:t>.</a:t>
            </a:r>
          </a:p>
          <a:p>
            <a:pPr>
              <a:buClr>
                <a:srgbClr val="FF0000"/>
              </a:buClr>
            </a:pPr>
            <a:endParaRPr lang="nl-NL" sz="2400" dirty="0"/>
          </a:p>
          <a:p>
            <a:pPr marL="285750" indent="-285750">
              <a:buClr>
                <a:srgbClr val="FF0000"/>
              </a:buClr>
              <a:buFont typeface="Wingdings" pitchFamily="2" charset="2"/>
              <a:buChar char="Ø"/>
            </a:pPr>
            <a:r>
              <a:rPr lang="nl-NL" sz="2400" dirty="0"/>
              <a:t>Achter de kam ontstaat de zgn. </a:t>
            </a:r>
            <a:r>
              <a:rPr lang="nl-NL" sz="2400" dirty="0">
                <a:solidFill>
                  <a:srgbClr val="FF0000"/>
                </a:solidFill>
              </a:rPr>
              <a:t>rotorwolk</a:t>
            </a:r>
            <a:r>
              <a:rPr lang="nl-NL" sz="2400" dirty="0"/>
              <a:t>, met enorm stijgen en dalen.</a:t>
            </a:r>
          </a:p>
        </p:txBody>
      </p:sp>
      <p:sp>
        <p:nvSpPr>
          <p:cNvPr id="4" name="Tekstvak 3">
            <a:extLst>
              <a:ext uri="{FF2B5EF4-FFF2-40B4-BE49-F238E27FC236}">
                <a16:creationId xmlns:a16="http://schemas.microsoft.com/office/drawing/2014/main" id="{44B52230-25C8-CC46-BE13-F5019FD08AAB}"/>
              </a:ext>
            </a:extLst>
          </p:cNvPr>
          <p:cNvSpPr txBox="1"/>
          <p:nvPr/>
        </p:nvSpPr>
        <p:spPr>
          <a:xfrm>
            <a:off x="59378" y="5374212"/>
            <a:ext cx="8967772" cy="1569660"/>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Golf herken je aan de</a:t>
            </a:r>
            <a:r>
              <a:rPr lang="nl-NL" sz="2400" b="1" dirty="0"/>
              <a:t> </a:t>
            </a:r>
            <a:r>
              <a:rPr lang="nl-NL" sz="2400" dirty="0">
                <a:solidFill>
                  <a:srgbClr val="FF0000"/>
                </a:solidFill>
              </a:rPr>
              <a:t>lenticulariswolken, </a:t>
            </a:r>
            <a:r>
              <a:rPr lang="nl-NL" sz="2400" dirty="0"/>
              <a:t>(lensvormige wolken)  </a:t>
            </a:r>
          </a:p>
          <a:p>
            <a:pPr>
              <a:buClr>
                <a:srgbClr val="FF0000"/>
              </a:buClr>
            </a:pPr>
            <a:endParaRPr lang="nl-NL" sz="2400" dirty="0"/>
          </a:p>
          <a:p>
            <a:pPr marL="342900" indent="-342900">
              <a:buClr>
                <a:srgbClr val="FF0000"/>
              </a:buClr>
              <a:buFont typeface="Wingdings" pitchFamily="2" charset="2"/>
              <a:buChar char="Ø"/>
            </a:pPr>
            <a:r>
              <a:rPr lang="nl-NL" sz="2400" dirty="0"/>
              <a:t>De 'lenti's', rotorwolken en kamwolk veranderen niet van plaats. Zij vormen zich aan de windzijde en lossen aan de lijzijde op.</a:t>
            </a:r>
          </a:p>
        </p:txBody>
      </p:sp>
    </p:spTree>
    <p:extLst>
      <p:ext uri="{BB962C8B-B14F-4D97-AF65-F5344CB8AC3E}">
        <p14:creationId xmlns:p14="http://schemas.microsoft.com/office/powerpoint/2010/main" val="113512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60E2E28F-F472-C449-8268-775420545E6B}"/>
              </a:ext>
            </a:extLst>
          </p:cNvPr>
          <p:cNvPicPr>
            <a:picLocks noChangeAspect="1"/>
          </p:cNvPicPr>
          <p:nvPr/>
        </p:nvPicPr>
        <p:blipFill>
          <a:blip r:embed="rId4"/>
          <a:stretch>
            <a:fillRect/>
          </a:stretch>
        </p:blipFill>
        <p:spPr>
          <a:xfrm>
            <a:off x="0" y="764704"/>
            <a:ext cx="9144000" cy="2641337"/>
          </a:xfrm>
          <a:prstGeom prst="rect">
            <a:avLst/>
          </a:prstGeom>
        </p:spPr>
      </p:pic>
      <p:sp>
        <p:nvSpPr>
          <p:cNvPr id="4" name="Tekstvak 3">
            <a:extLst>
              <a:ext uri="{FF2B5EF4-FFF2-40B4-BE49-F238E27FC236}">
                <a16:creationId xmlns:a16="http://schemas.microsoft.com/office/drawing/2014/main" id="{553CBE0D-19F8-D84C-86B7-75D08ABF9C6D}"/>
              </a:ext>
            </a:extLst>
          </p:cNvPr>
          <p:cNvSpPr txBox="1"/>
          <p:nvPr/>
        </p:nvSpPr>
        <p:spPr>
          <a:xfrm>
            <a:off x="2648093" y="3429000"/>
            <a:ext cx="6481828" cy="3416320"/>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Wanneer de wind over,  langs of tussen </a:t>
            </a:r>
            <a:r>
              <a:rPr lang="nl-NL" sz="2400" dirty="0">
                <a:solidFill>
                  <a:srgbClr val="FF0000"/>
                </a:solidFill>
              </a:rPr>
              <a:t>obstakels</a:t>
            </a:r>
            <a:r>
              <a:rPr lang="nl-NL" sz="2400" dirty="0"/>
              <a:t> door waait dan vertraagt en versnelt de wind en vormt aan de lijzijde wervelingen.</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Als het </a:t>
            </a:r>
            <a:r>
              <a:rPr lang="nl-NL" sz="2400" dirty="0">
                <a:solidFill>
                  <a:srgbClr val="FF0000"/>
                </a:solidFill>
              </a:rPr>
              <a:t>twee keer zo hard waait is de turbulentie vier keer zo groot</a:t>
            </a:r>
            <a:r>
              <a:rPr lang="nl-NL" sz="2400" dirty="0"/>
              <a: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Turbulentie wordt ook veroorzaakt door de </a:t>
            </a:r>
            <a:r>
              <a:rPr lang="nl-NL" sz="2400" dirty="0">
                <a:solidFill>
                  <a:srgbClr val="FF0000"/>
                </a:solidFill>
              </a:rPr>
              <a:t>tipwervel</a:t>
            </a:r>
            <a:r>
              <a:rPr lang="nl-NL" sz="2400" dirty="0"/>
              <a:t> van vliegtuigen</a:t>
            </a:r>
          </a:p>
        </p:txBody>
      </p:sp>
      <p:pic>
        <p:nvPicPr>
          <p:cNvPr id="5" name="Afbeelding 4">
            <a:extLst>
              <a:ext uri="{FF2B5EF4-FFF2-40B4-BE49-F238E27FC236}">
                <a16:creationId xmlns:a16="http://schemas.microsoft.com/office/drawing/2014/main" id="{2E66206F-A0FB-5942-85ED-E2CAF09DD478}"/>
              </a:ext>
            </a:extLst>
          </p:cNvPr>
          <p:cNvPicPr>
            <a:picLocks noChangeAspect="1"/>
          </p:cNvPicPr>
          <p:nvPr/>
        </p:nvPicPr>
        <p:blipFill>
          <a:blip r:embed="rId5"/>
          <a:stretch>
            <a:fillRect/>
          </a:stretch>
        </p:blipFill>
        <p:spPr>
          <a:xfrm>
            <a:off x="14080" y="3459076"/>
            <a:ext cx="2592454" cy="1475017"/>
          </a:xfrm>
          <a:prstGeom prst="rect">
            <a:avLst/>
          </a:prstGeom>
        </p:spPr>
      </p:pic>
      <p:pic>
        <p:nvPicPr>
          <p:cNvPr id="6" name="Afbeelding 5">
            <a:extLst>
              <a:ext uri="{FF2B5EF4-FFF2-40B4-BE49-F238E27FC236}">
                <a16:creationId xmlns:a16="http://schemas.microsoft.com/office/drawing/2014/main" id="{F8B81985-46C6-764A-BCB2-530B85719B8C}"/>
              </a:ext>
            </a:extLst>
          </p:cNvPr>
          <p:cNvPicPr>
            <a:picLocks noChangeAspect="1"/>
          </p:cNvPicPr>
          <p:nvPr/>
        </p:nvPicPr>
        <p:blipFill>
          <a:blip r:embed="rId6"/>
          <a:stretch>
            <a:fillRect/>
          </a:stretch>
        </p:blipFill>
        <p:spPr>
          <a:xfrm>
            <a:off x="34859" y="4751125"/>
            <a:ext cx="2592454" cy="2095271"/>
          </a:xfrm>
          <a:prstGeom prst="rect">
            <a:avLst/>
          </a:prstGeom>
        </p:spPr>
      </p:pic>
    </p:spTree>
    <p:extLst>
      <p:ext uri="{BB962C8B-B14F-4D97-AF65-F5344CB8AC3E}">
        <p14:creationId xmlns:p14="http://schemas.microsoft.com/office/powerpoint/2010/main" val="3409419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6D57DCE3-0694-A74C-91CC-FF3F0545E0B2}"/>
              </a:ext>
            </a:extLst>
          </p:cNvPr>
          <p:cNvPicPr>
            <a:picLocks noChangeAspect="1"/>
          </p:cNvPicPr>
          <p:nvPr/>
        </p:nvPicPr>
        <p:blipFill>
          <a:blip r:embed="rId4"/>
          <a:stretch>
            <a:fillRect/>
          </a:stretch>
        </p:blipFill>
        <p:spPr>
          <a:xfrm>
            <a:off x="118035" y="702202"/>
            <a:ext cx="8918461" cy="5319082"/>
          </a:xfrm>
          <a:prstGeom prst="rect">
            <a:avLst/>
          </a:prstGeom>
        </p:spPr>
      </p:pic>
      <p:sp>
        <p:nvSpPr>
          <p:cNvPr id="4" name="Tekstvak 3">
            <a:extLst>
              <a:ext uri="{FF2B5EF4-FFF2-40B4-BE49-F238E27FC236}">
                <a16:creationId xmlns:a16="http://schemas.microsoft.com/office/drawing/2014/main" id="{9EE8A03F-7E12-7346-AA65-7C92ED370900}"/>
              </a:ext>
            </a:extLst>
          </p:cNvPr>
          <p:cNvSpPr txBox="1"/>
          <p:nvPr/>
        </p:nvSpPr>
        <p:spPr>
          <a:xfrm>
            <a:off x="179512" y="5949280"/>
            <a:ext cx="8856984" cy="830997"/>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Bij sterke thermiek kan de overgang van </a:t>
            </a:r>
            <a:r>
              <a:rPr lang="nl-NL" sz="2400" dirty="0">
                <a:solidFill>
                  <a:srgbClr val="FF0000"/>
                </a:solidFill>
              </a:rPr>
              <a:t>sterk dalen </a:t>
            </a:r>
            <a:r>
              <a:rPr lang="nl-NL" sz="2400" dirty="0"/>
              <a:t>plotseling over gaan in </a:t>
            </a:r>
            <a:r>
              <a:rPr lang="nl-NL" sz="2400" dirty="0">
                <a:solidFill>
                  <a:srgbClr val="FF0000"/>
                </a:solidFill>
              </a:rPr>
              <a:t>stijgen</a:t>
            </a:r>
            <a:r>
              <a:rPr lang="nl-NL" sz="2400" dirty="0"/>
              <a:t> en dan weer in </a:t>
            </a:r>
            <a:r>
              <a:rPr lang="nl-NL" sz="2400" dirty="0">
                <a:solidFill>
                  <a:srgbClr val="FF0000"/>
                </a:solidFill>
              </a:rPr>
              <a:t>flink dalen </a:t>
            </a:r>
            <a:r>
              <a:rPr lang="nl-NL" sz="2400" dirty="0"/>
              <a:t>(koeltorens, onweer).</a:t>
            </a:r>
          </a:p>
        </p:txBody>
      </p:sp>
    </p:spTree>
    <p:extLst>
      <p:ext uri="{BB962C8B-B14F-4D97-AF65-F5344CB8AC3E}">
        <p14:creationId xmlns:p14="http://schemas.microsoft.com/office/powerpoint/2010/main" val="36876520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491880" y="67675"/>
            <a:ext cx="1786066" cy="584775"/>
          </a:xfrm>
          <a:prstGeom prst="rect">
            <a:avLst/>
          </a:prstGeom>
          <a:noFill/>
        </p:spPr>
        <p:txBody>
          <a:bodyPr wrap="none" rtlCol="0">
            <a:spAutoFit/>
          </a:bodyPr>
          <a:lstStyle/>
          <a:p>
            <a:r>
              <a:rPr lang="nl-NL" sz="3200" dirty="0">
                <a:solidFill>
                  <a:schemeClr val="bg1"/>
                </a:solidFill>
              </a:rPr>
              <a:t>3.2 WIND</a:t>
            </a:r>
          </a:p>
        </p:txBody>
      </p:sp>
      <p:pic>
        <p:nvPicPr>
          <p:cNvPr id="3" name="Afbeelding 2">
            <a:extLst>
              <a:ext uri="{FF2B5EF4-FFF2-40B4-BE49-F238E27FC236}">
                <a16:creationId xmlns:a16="http://schemas.microsoft.com/office/drawing/2014/main" id="{19421528-7073-4A4D-812E-C0BCAECB1BB9}"/>
              </a:ext>
            </a:extLst>
          </p:cNvPr>
          <p:cNvPicPr>
            <a:picLocks noChangeAspect="1"/>
          </p:cNvPicPr>
          <p:nvPr/>
        </p:nvPicPr>
        <p:blipFill>
          <a:blip r:embed="rId4"/>
          <a:stretch>
            <a:fillRect/>
          </a:stretch>
        </p:blipFill>
        <p:spPr>
          <a:xfrm>
            <a:off x="0" y="728663"/>
            <a:ext cx="9144000" cy="2244436"/>
          </a:xfrm>
          <a:prstGeom prst="rect">
            <a:avLst/>
          </a:prstGeom>
        </p:spPr>
      </p:pic>
      <p:sp>
        <p:nvSpPr>
          <p:cNvPr id="4" name="Tekstvak 3">
            <a:extLst>
              <a:ext uri="{FF2B5EF4-FFF2-40B4-BE49-F238E27FC236}">
                <a16:creationId xmlns:a16="http://schemas.microsoft.com/office/drawing/2014/main" id="{182F9FD2-A1A0-AB43-9E8C-1205D9B63694}"/>
              </a:ext>
            </a:extLst>
          </p:cNvPr>
          <p:cNvSpPr txBox="1"/>
          <p:nvPr/>
        </p:nvSpPr>
        <p:spPr>
          <a:xfrm>
            <a:off x="107504" y="3037279"/>
            <a:ext cx="8928992" cy="2677656"/>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 In de onderste meters neemt de windsnelheid sterk af doordat de wind door de grond afgeremd wordt. Dit verschijnsel heet </a:t>
            </a:r>
            <a:r>
              <a:rPr lang="nl-NL" sz="2400" dirty="0">
                <a:solidFill>
                  <a:srgbClr val="FF0000"/>
                </a:solidFill>
              </a:rPr>
              <a:t>windgradiënt</a:t>
            </a:r>
            <a:r>
              <a:rPr lang="nl-NL" sz="2400" dirty="0"/>
              <a:t>.</a:t>
            </a:r>
          </a:p>
          <a:p>
            <a:pPr>
              <a:buClr>
                <a:srgbClr val="FF0000"/>
              </a:buClr>
            </a:pPr>
            <a:endParaRPr lang="nl-NL" sz="2400" dirty="0"/>
          </a:p>
          <a:p>
            <a:pPr marL="342900" indent="-342900">
              <a:buClr>
                <a:srgbClr val="FF0000"/>
              </a:buClr>
              <a:buFont typeface="Wingdings" pitchFamily="2" charset="2"/>
              <a:buChar char="Ø"/>
            </a:pPr>
            <a:r>
              <a:rPr lang="nl-NL" sz="2400" dirty="0"/>
              <a:t>Om dit op te vangen land je bij harde wind met </a:t>
            </a:r>
            <a:r>
              <a:rPr lang="nl-NL" sz="2400" dirty="0">
                <a:solidFill>
                  <a:srgbClr val="FF0000"/>
                </a:solidFill>
              </a:rPr>
              <a:t>extra snelheid</a:t>
            </a:r>
            <a:r>
              <a:rPr lang="nl-NL" sz="2400" dirty="0"/>
              <a:t>, circa 10 à 15 km/u boven de normale landingssnelheid en houd je de snelheid extra goed in de gaten.</a:t>
            </a:r>
          </a:p>
        </p:txBody>
      </p:sp>
    </p:spTree>
    <p:extLst>
      <p:ext uri="{BB962C8B-B14F-4D97-AF65-F5344CB8AC3E}">
        <p14:creationId xmlns:p14="http://schemas.microsoft.com/office/powerpoint/2010/main" val="21619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58D7243-0609-C94C-9612-2E4F8135BC57}"/>
              </a:ext>
            </a:extLst>
          </p:cNvPr>
          <p:cNvPicPr>
            <a:picLocks noChangeAspect="1"/>
          </p:cNvPicPr>
          <p:nvPr/>
        </p:nvPicPr>
        <p:blipFill>
          <a:blip r:embed="rId4"/>
          <a:stretch>
            <a:fillRect/>
          </a:stretch>
        </p:blipFill>
        <p:spPr>
          <a:xfrm>
            <a:off x="3818791" y="728664"/>
            <a:ext cx="4963965" cy="2844352"/>
          </a:xfrm>
          <a:prstGeom prst="rect">
            <a:avLst/>
          </a:prstGeom>
        </p:spPr>
      </p:pic>
      <p:pic>
        <p:nvPicPr>
          <p:cNvPr id="12" name="Afbeelding 11">
            <a:extLst>
              <a:ext uri="{FF2B5EF4-FFF2-40B4-BE49-F238E27FC236}">
                <a16:creationId xmlns:a16="http://schemas.microsoft.com/office/drawing/2014/main" id="{E5C287DC-DBB5-CE4F-9C24-78779BC39FF3}"/>
              </a:ext>
            </a:extLst>
          </p:cNvPr>
          <p:cNvPicPr>
            <a:picLocks noChangeAspect="1"/>
          </p:cNvPicPr>
          <p:nvPr/>
        </p:nvPicPr>
        <p:blipFill>
          <a:blip r:embed="rId5"/>
          <a:stretch>
            <a:fillRect/>
          </a:stretch>
        </p:blipFill>
        <p:spPr>
          <a:xfrm>
            <a:off x="35496" y="708430"/>
            <a:ext cx="5269418" cy="6032921"/>
          </a:xfrm>
          <a:prstGeom prst="rect">
            <a:avLst/>
          </a:prstGeom>
        </p:spPr>
      </p:pic>
      <p:sp>
        <p:nvSpPr>
          <p:cNvPr id="5" name="Tekstvak 4">
            <a:extLst>
              <a:ext uri="{FF2B5EF4-FFF2-40B4-BE49-F238E27FC236}">
                <a16:creationId xmlns:a16="http://schemas.microsoft.com/office/drawing/2014/main" id="{2EC18E31-23C7-734F-9488-04F28AFFE8B1}"/>
              </a:ext>
            </a:extLst>
          </p:cNvPr>
          <p:cNvSpPr txBox="1"/>
          <p:nvPr/>
        </p:nvSpPr>
        <p:spPr>
          <a:xfrm>
            <a:off x="5364088" y="3715890"/>
            <a:ext cx="3779912" cy="2954655"/>
          </a:xfrm>
          <a:prstGeom prst="rect">
            <a:avLst/>
          </a:prstGeom>
          <a:noFill/>
        </p:spPr>
        <p:txBody>
          <a:bodyPr wrap="square" rtlCol="0">
            <a:spAutoFit/>
          </a:bodyPr>
          <a:lstStyle/>
          <a:p>
            <a:r>
              <a:rPr lang="nl-NL" sz="2400" b="1" dirty="0"/>
              <a:t>Dit hoofdstuk is onderverdeeld in:  </a:t>
            </a:r>
            <a:endParaRPr lang="nl-NL" sz="2400" dirty="0"/>
          </a:p>
          <a:p>
            <a:pPr marL="342900" indent="-342900">
              <a:buClr>
                <a:srgbClr val="FF0000"/>
              </a:buClr>
              <a:buFont typeface="+mj-lt"/>
              <a:buAutoNum type="arabicPeriod"/>
            </a:pPr>
            <a:r>
              <a:rPr lang="nl-NL" sz="2400" dirty="0"/>
              <a:t>VOCHTIGHEID</a:t>
            </a:r>
          </a:p>
          <a:p>
            <a:pPr marL="342900" indent="-342900">
              <a:buClr>
                <a:srgbClr val="FF0000"/>
              </a:buClr>
              <a:buFont typeface="+mj-lt"/>
              <a:buAutoNum type="arabicPeriod"/>
            </a:pPr>
            <a:r>
              <a:rPr lang="nl-NL" sz="2400" dirty="0"/>
              <a:t>VERANDERING VAN DE AGGREGATIETOESTAND</a:t>
            </a:r>
          </a:p>
          <a:p>
            <a:pPr marL="342900" indent="-342900">
              <a:buClr>
                <a:srgbClr val="FF0000"/>
              </a:buClr>
              <a:buFont typeface="+mj-lt"/>
              <a:buAutoNum type="arabicPeriod"/>
            </a:pPr>
            <a:r>
              <a:rPr lang="nl-NL" sz="2400" dirty="0"/>
              <a:t>ADIABATISCHE PROCESSEN </a:t>
            </a:r>
          </a:p>
          <a:p>
            <a:endParaRPr lang="nl-NL" dirty="0"/>
          </a:p>
        </p:txBody>
      </p:sp>
    </p:spTree>
    <p:extLst>
      <p:ext uri="{BB962C8B-B14F-4D97-AF65-F5344CB8AC3E}">
        <p14:creationId xmlns:p14="http://schemas.microsoft.com/office/powerpoint/2010/main" val="1443979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58D7243-0609-C94C-9612-2E4F8135BC57}"/>
              </a:ext>
            </a:extLst>
          </p:cNvPr>
          <p:cNvPicPr>
            <a:picLocks noChangeAspect="1"/>
          </p:cNvPicPr>
          <p:nvPr/>
        </p:nvPicPr>
        <p:blipFill>
          <a:blip r:embed="rId4"/>
          <a:stretch>
            <a:fillRect/>
          </a:stretch>
        </p:blipFill>
        <p:spPr>
          <a:xfrm>
            <a:off x="395537" y="728663"/>
            <a:ext cx="8387220" cy="4805877"/>
          </a:xfrm>
          <a:prstGeom prst="rect">
            <a:avLst/>
          </a:prstGeom>
        </p:spPr>
      </p:pic>
      <p:sp>
        <p:nvSpPr>
          <p:cNvPr id="4" name="Tekstvak 3">
            <a:extLst>
              <a:ext uri="{FF2B5EF4-FFF2-40B4-BE49-F238E27FC236}">
                <a16:creationId xmlns:a16="http://schemas.microsoft.com/office/drawing/2014/main" id="{D6F04E99-4DC1-634C-929D-CBEBA71383DA}"/>
              </a:ext>
            </a:extLst>
          </p:cNvPr>
          <p:cNvSpPr txBox="1"/>
          <p:nvPr/>
        </p:nvSpPr>
        <p:spPr>
          <a:xfrm>
            <a:off x="0" y="5591218"/>
            <a:ext cx="9036496" cy="1200329"/>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De </a:t>
            </a:r>
            <a:r>
              <a:rPr lang="nl-NL" sz="2400" dirty="0">
                <a:solidFill>
                  <a:srgbClr val="FF0000"/>
                </a:solidFill>
              </a:rPr>
              <a:t>thermodynamica</a:t>
            </a:r>
            <a:r>
              <a:rPr lang="nl-NL" sz="2400" dirty="0"/>
              <a:t> gaat o.a. uit van de </a:t>
            </a:r>
            <a:r>
              <a:rPr lang="nl-NL" sz="2400" dirty="0">
                <a:solidFill>
                  <a:srgbClr val="FF0000"/>
                </a:solidFill>
              </a:rPr>
              <a:t>wet van het behoud van energie</a:t>
            </a:r>
            <a:r>
              <a:rPr lang="nl-NL" sz="2400" dirty="0"/>
              <a:t> en van het feit dat het onmogelijk is warmte om te zetten in arbeid zonder gebruik te maken van een </a:t>
            </a:r>
            <a:r>
              <a:rPr lang="nl-NL" sz="2400" dirty="0">
                <a:solidFill>
                  <a:srgbClr val="FF0000"/>
                </a:solidFill>
              </a:rPr>
              <a:t>temperatuurverschil</a:t>
            </a:r>
            <a:r>
              <a:rPr lang="nl-NL" sz="2400" dirty="0"/>
              <a:t>.</a:t>
            </a:r>
          </a:p>
        </p:txBody>
      </p:sp>
    </p:spTree>
    <p:extLst>
      <p:ext uri="{BB962C8B-B14F-4D97-AF65-F5344CB8AC3E}">
        <p14:creationId xmlns:p14="http://schemas.microsoft.com/office/powerpoint/2010/main" val="3320641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4" name="Afbeelding 3">
            <a:extLst>
              <a:ext uri="{FF2B5EF4-FFF2-40B4-BE49-F238E27FC236}">
                <a16:creationId xmlns:a16="http://schemas.microsoft.com/office/drawing/2014/main" id="{655ADA53-CD9B-5A49-B61B-0A444D0DC0A3}"/>
              </a:ext>
            </a:extLst>
          </p:cNvPr>
          <p:cNvPicPr>
            <a:picLocks noChangeAspect="1"/>
          </p:cNvPicPr>
          <p:nvPr/>
        </p:nvPicPr>
        <p:blipFill>
          <a:blip r:embed="rId4"/>
          <a:stretch>
            <a:fillRect/>
          </a:stretch>
        </p:blipFill>
        <p:spPr>
          <a:xfrm>
            <a:off x="1187624" y="738500"/>
            <a:ext cx="6912768" cy="5184576"/>
          </a:xfrm>
          <a:prstGeom prst="rect">
            <a:avLst/>
          </a:prstGeom>
        </p:spPr>
      </p:pic>
      <p:sp>
        <p:nvSpPr>
          <p:cNvPr id="5" name="Tekstvak 4">
            <a:extLst>
              <a:ext uri="{FF2B5EF4-FFF2-40B4-BE49-F238E27FC236}">
                <a16:creationId xmlns:a16="http://schemas.microsoft.com/office/drawing/2014/main" id="{89582F99-C9E2-5946-A88A-124D743C1E85}"/>
              </a:ext>
            </a:extLst>
          </p:cNvPr>
          <p:cNvSpPr txBox="1"/>
          <p:nvPr/>
        </p:nvSpPr>
        <p:spPr>
          <a:xfrm>
            <a:off x="0" y="5982379"/>
            <a:ext cx="9036496" cy="830997"/>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Warme lucht kan meer waterdamp bevatten dan koude. </a:t>
            </a:r>
          </a:p>
          <a:p>
            <a:pPr marL="285750" indent="-285750">
              <a:buClr>
                <a:srgbClr val="FF0000"/>
              </a:buClr>
              <a:buFont typeface="Wingdings" pitchFamily="2" charset="2"/>
              <a:buChar char="Ø"/>
            </a:pPr>
            <a:r>
              <a:rPr lang="nl-NL" sz="2400" dirty="0"/>
              <a:t>In een tropisch regenwoud kan de lucht wel 4% waterdamp bevatten.</a:t>
            </a:r>
          </a:p>
        </p:txBody>
      </p:sp>
      <p:sp>
        <p:nvSpPr>
          <p:cNvPr id="6" name="Tekstvak 5">
            <a:extLst>
              <a:ext uri="{FF2B5EF4-FFF2-40B4-BE49-F238E27FC236}">
                <a16:creationId xmlns:a16="http://schemas.microsoft.com/office/drawing/2014/main" id="{E965421E-0A1A-5742-BD28-CFB38661C3B3}"/>
              </a:ext>
            </a:extLst>
          </p:cNvPr>
          <p:cNvSpPr txBox="1"/>
          <p:nvPr/>
        </p:nvSpPr>
        <p:spPr>
          <a:xfrm>
            <a:off x="130049" y="764704"/>
            <a:ext cx="3187026" cy="461665"/>
          </a:xfrm>
          <a:prstGeom prst="rect">
            <a:avLst/>
          </a:prstGeom>
          <a:solidFill>
            <a:schemeClr val="accent1"/>
          </a:solidFill>
        </p:spPr>
        <p:txBody>
          <a:bodyPr wrap="none" rtlCol="0">
            <a:spAutoFit/>
          </a:bodyPr>
          <a:lstStyle/>
          <a:p>
            <a:r>
              <a:rPr lang="nl-NL" sz="2400" dirty="0">
                <a:solidFill>
                  <a:schemeClr val="bg1"/>
                </a:solidFill>
              </a:rPr>
              <a:t>3.3.1 De waterkringloop</a:t>
            </a:r>
          </a:p>
        </p:txBody>
      </p:sp>
    </p:spTree>
    <p:extLst>
      <p:ext uri="{BB962C8B-B14F-4D97-AF65-F5344CB8AC3E}">
        <p14:creationId xmlns:p14="http://schemas.microsoft.com/office/powerpoint/2010/main" val="2368227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036387" y="893033"/>
            <a:ext cx="5204920" cy="5632311"/>
          </a:xfrm>
          <a:prstGeom prst="rect">
            <a:avLst/>
          </a:prstGeom>
          <a:noFill/>
          <a:ln w="9525">
            <a:noFill/>
            <a:miter lim="800000"/>
            <a:headEnd/>
            <a:tailEnd/>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
                <a:srgbClr val="FF0000"/>
              </a:buClr>
              <a:buSzTx/>
              <a:buFont typeface="Wingdings" pitchFamily="2" charset="2"/>
              <a:buChar char="Ø"/>
              <a:tabLst/>
              <a:defRPr/>
            </a:pPr>
            <a:r>
              <a:rPr kumimoji="0" lang="nl-NL" sz="2400" b="0" i="0" u="none" strike="noStrike" kern="1200" cap="none" spc="0" normalizeH="0" baseline="0" noProof="0" dirty="0">
                <a:ln>
                  <a:noFill/>
                </a:ln>
                <a:solidFill>
                  <a:prstClr val="black"/>
                </a:solidFill>
                <a:effectLst/>
                <a:uLnTx/>
                <a:uFillTx/>
                <a:latin typeface="Calibri"/>
                <a:ea typeface="+mn-ea"/>
                <a:cs typeface="+mn-cs"/>
              </a:rPr>
              <a:t>Warme lucht, zet uit, is lichter        gaat omhoog en koelt </a:t>
            </a:r>
            <a:r>
              <a:rPr kumimoji="0" lang="nl-NL" sz="2400" b="0" i="0" u="none" strike="noStrike" kern="1200" cap="none" spc="0" normalizeH="0" baseline="0" noProof="0" dirty="0">
                <a:ln>
                  <a:noFill/>
                </a:ln>
                <a:solidFill>
                  <a:srgbClr val="FF0000"/>
                </a:solidFill>
                <a:effectLst/>
                <a:uLnTx/>
                <a:uFillTx/>
                <a:latin typeface="Calibri"/>
                <a:ea typeface="+mn-ea"/>
                <a:cs typeface="+mn-cs"/>
              </a:rPr>
              <a:t>adiabatisch</a:t>
            </a:r>
            <a:r>
              <a:rPr kumimoji="0" lang="nl-NL" sz="2400" b="0" i="0" u="none" strike="noStrike" kern="1200" cap="none" spc="0" normalizeH="0" baseline="0" noProof="0" dirty="0">
                <a:ln>
                  <a:noFill/>
                </a:ln>
                <a:solidFill>
                  <a:prstClr val="black"/>
                </a:solidFill>
                <a:effectLst/>
                <a:uLnTx/>
                <a:uFillTx/>
                <a:latin typeface="Calibri"/>
                <a:ea typeface="+mn-ea"/>
                <a:cs typeface="+mn-cs"/>
              </a:rPr>
              <a:t> af.</a:t>
            </a:r>
          </a:p>
          <a:p>
            <a:pPr marL="285750" lvl="0" indent="-285750">
              <a:buClr>
                <a:srgbClr val="FF0000"/>
              </a:buClr>
              <a:buFont typeface="Wingdings" pitchFamily="2" charset="2"/>
              <a:buChar char="Ø"/>
            </a:pPr>
            <a:r>
              <a:rPr lang="nl-NL" sz="2400" dirty="0"/>
              <a:t>De verhouding tussen de hoeveelheid waterdamp die de lucht bij een bepaalde temperatuur bevat en zou kunnen bevatten noemen we de </a:t>
            </a:r>
            <a:r>
              <a:rPr lang="nl-NL" sz="2400" dirty="0">
                <a:solidFill>
                  <a:srgbClr val="FF0000"/>
                </a:solidFill>
              </a:rPr>
              <a:t>relatieve vochtigheid.</a:t>
            </a:r>
          </a:p>
          <a:p>
            <a:pPr marL="285750" lvl="0" indent="-285750">
              <a:buClr>
                <a:srgbClr val="FF0000"/>
              </a:buClr>
              <a:buFont typeface="Wingdings" pitchFamily="2" charset="2"/>
              <a:buChar char="Ø"/>
            </a:pPr>
            <a:r>
              <a:rPr lang="nl-NL" sz="2400" dirty="0"/>
              <a:t>Bij een relatieve vochtigheid van100% is de lucht </a:t>
            </a:r>
            <a:r>
              <a:rPr lang="nl-NL" sz="2400" dirty="0">
                <a:solidFill>
                  <a:srgbClr val="FF0000"/>
                </a:solidFill>
              </a:rPr>
              <a:t>verzadigd</a:t>
            </a:r>
            <a:r>
              <a:rPr lang="nl-NL" sz="2400" dirty="0"/>
              <a:t>.</a:t>
            </a:r>
          </a:p>
          <a:p>
            <a:pPr marL="285750" lvl="0" indent="-285750">
              <a:buClr>
                <a:srgbClr val="FF0000"/>
              </a:buClr>
              <a:buFont typeface="Wingdings" pitchFamily="2" charset="2"/>
              <a:buChar char="Ø"/>
            </a:pPr>
            <a:r>
              <a:rPr lang="nl-NL" sz="2400" dirty="0"/>
              <a:t>Koelt de lucht nog verder af dan </a:t>
            </a:r>
            <a:r>
              <a:rPr lang="nl-NL" sz="2400" dirty="0">
                <a:solidFill>
                  <a:srgbClr val="FF0000"/>
                </a:solidFill>
              </a:rPr>
              <a:t>condenseert de waterdamp</a:t>
            </a:r>
            <a:r>
              <a:rPr lang="nl-NL" sz="2400" b="1" dirty="0"/>
              <a:t>,</a:t>
            </a:r>
            <a:r>
              <a:rPr lang="nl-NL" sz="2400" dirty="0"/>
              <a:t> er ontstaat een wolk. </a:t>
            </a:r>
          </a:p>
          <a:p>
            <a:pPr marL="285750" lvl="0" indent="-285750">
              <a:buClr>
                <a:srgbClr val="FF0000"/>
              </a:buClr>
              <a:buFont typeface="Wingdings" pitchFamily="2" charset="2"/>
              <a:buChar char="Ø"/>
            </a:pPr>
            <a:r>
              <a:rPr lang="nl-NL" sz="2400" dirty="0"/>
              <a:t>De temperatuur waarbij dat gebeurt heet </a:t>
            </a:r>
            <a:r>
              <a:rPr lang="nl-NL" sz="2400" dirty="0">
                <a:solidFill>
                  <a:srgbClr val="FF0000"/>
                </a:solidFill>
              </a:rPr>
              <a:t>dauwpunt</a:t>
            </a:r>
            <a:r>
              <a:rPr lang="nl-NL" sz="2400" dirty="0"/>
              <a:t> en de hoogte waarop dit gebeurt het  </a:t>
            </a:r>
            <a:r>
              <a:rPr lang="nl-NL" sz="2400" dirty="0">
                <a:solidFill>
                  <a:srgbClr val="FF0000"/>
                </a:solidFill>
              </a:rPr>
              <a:t>condensatieniveau. </a:t>
            </a:r>
            <a:endParaRPr kumimoji="0" lang="nl-NL" sz="2400" i="0" u="none" strike="noStrike" kern="1200" cap="none" spc="0" normalizeH="0" baseline="0" noProof="0" dirty="0">
              <a:ln>
                <a:noFill/>
              </a:ln>
              <a:solidFill>
                <a:srgbClr val="FF0000"/>
              </a:solidFill>
              <a:effectLst/>
              <a:uLnTx/>
              <a:uFillTx/>
              <a:latin typeface="Calibri"/>
            </a:endParaRP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3200" b="0" i="0" u="none" strike="noStrike" kern="1200" cap="none" spc="0" normalizeH="0" baseline="0" noProof="0" dirty="0">
                <a:ln>
                  <a:noFill/>
                </a:ln>
                <a:solidFill>
                  <a:prstClr val="white"/>
                </a:solidFill>
                <a:effectLst/>
                <a:uLnTx/>
                <a:uFillTx/>
                <a:latin typeface="Calibri"/>
                <a:ea typeface="+mn-ea"/>
                <a:cs typeface="+mn-cs"/>
              </a:rPr>
              <a:t>3.3 THERMODYNAMICA</a:t>
            </a:r>
          </a:p>
        </p:txBody>
      </p:sp>
      <p:pic>
        <p:nvPicPr>
          <p:cNvPr id="3" name="Afbeelding 2">
            <a:extLst>
              <a:ext uri="{FF2B5EF4-FFF2-40B4-BE49-F238E27FC236}">
                <a16:creationId xmlns:a16="http://schemas.microsoft.com/office/drawing/2014/main" id="{5AA27E74-8C46-6E4B-B4CE-68C10F05CE33}"/>
              </a:ext>
            </a:extLst>
          </p:cNvPr>
          <p:cNvPicPr>
            <a:picLocks noChangeAspect="1"/>
          </p:cNvPicPr>
          <p:nvPr/>
        </p:nvPicPr>
        <p:blipFill>
          <a:blip r:embed="rId4"/>
          <a:stretch>
            <a:fillRect/>
          </a:stretch>
        </p:blipFill>
        <p:spPr>
          <a:xfrm>
            <a:off x="35496" y="708431"/>
            <a:ext cx="4011534" cy="4592778"/>
          </a:xfrm>
          <a:prstGeom prst="rect">
            <a:avLst/>
          </a:prstGeom>
        </p:spPr>
      </p:pic>
    </p:spTree>
    <p:extLst>
      <p:ext uri="{BB962C8B-B14F-4D97-AF65-F5344CB8AC3E}">
        <p14:creationId xmlns:p14="http://schemas.microsoft.com/office/powerpoint/2010/main" val="400259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56942CF5-546B-4444-AFE3-4E35714B47D4}"/>
              </a:ext>
            </a:extLst>
          </p:cNvPr>
          <p:cNvPicPr>
            <a:picLocks noChangeAspect="1"/>
          </p:cNvPicPr>
          <p:nvPr/>
        </p:nvPicPr>
        <p:blipFill>
          <a:blip r:embed="rId4"/>
          <a:stretch>
            <a:fillRect/>
          </a:stretch>
        </p:blipFill>
        <p:spPr>
          <a:xfrm>
            <a:off x="111715" y="1717919"/>
            <a:ext cx="5036349" cy="4807425"/>
          </a:xfrm>
          <a:prstGeom prst="rect">
            <a:avLst/>
          </a:prstGeom>
        </p:spPr>
      </p:pic>
      <p:sp>
        <p:nvSpPr>
          <p:cNvPr id="4" name="Tekstvak 3">
            <a:extLst>
              <a:ext uri="{FF2B5EF4-FFF2-40B4-BE49-F238E27FC236}">
                <a16:creationId xmlns:a16="http://schemas.microsoft.com/office/drawing/2014/main" id="{50BED60A-92C2-134E-9632-B1C4B8F61F68}"/>
              </a:ext>
            </a:extLst>
          </p:cNvPr>
          <p:cNvSpPr txBox="1"/>
          <p:nvPr/>
        </p:nvSpPr>
        <p:spPr>
          <a:xfrm>
            <a:off x="5162618" y="692696"/>
            <a:ext cx="4161910" cy="5632311"/>
          </a:xfrm>
          <a:prstGeom prst="rect">
            <a:avLst/>
          </a:prstGeom>
          <a:noFill/>
        </p:spPr>
        <p:txBody>
          <a:bodyPr wrap="square" rtlCol="0">
            <a:spAutoFit/>
          </a:bodyPr>
          <a:lstStyle/>
          <a:p>
            <a:r>
              <a:rPr lang="nl-NL" sz="2400" dirty="0"/>
              <a:t>De overgang van:</a:t>
            </a:r>
          </a:p>
          <a:p>
            <a:pPr marL="285750" indent="-285750">
              <a:buClr>
                <a:srgbClr val="FF0000"/>
              </a:buClr>
              <a:buFont typeface="Wingdings" pitchFamily="2" charset="2"/>
              <a:buChar char="Ø"/>
            </a:pPr>
            <a:r>
              <a:rPr lang="nl-NL" sz="2400" dirty="0"/>
              <a:t>een vaste stof naar vloeistof heet </a:t>
            </a:r>
            <a:r>
              <a:rPr lang="nl-NL" sz="2400" dirty="0">
                <a:solidFill>
                  <a:srgbClr val="FF0000"/>
                </a:solidFill>
              </a:rPr>
              <a:t>smelten</a:t>
            </a:r>
            <a:r>
              <a:rPr lang="nl-NL" sz="2400" dirty="0"/>
              <a:t>,</a:t>
            </a:r>
          </a:p>
          <a:p>
            <a:pPr marL="285750" indent="-285750">
              <a:buClr>
                <a:srgbClr val="FF0000"/>
              </a:buClr>
              <a:buFont typeface="Wingdings" pitchFamily="2" charset="2"/>
              <a:buChar char="Ø"/>
            </a:pPr>
            <a:r>
              <a:rPr lang="nl-NL" sz="2400" dirty="0"/>
              <a:t>een vloeistof naar gas heet </a:t>
            </a:r>
            <a:r>
              <a:rPr lang="nl-NL" sz="2400" dirty="0">
                <a:solidFill>
                  <a:srgbClr val="FF0000"/>
                </a:solidFill>
              </a:rPr>
              <a:t>verdampen</a:t>
            </a:r>
            <a:r>
              <a:rPr lang="nl-NL" sz="2400" b="1" dirty="0"/>
              <a:t>,</a:t>
            </a:r>
            <a:endParaRPr lang="nl-NL" sz="2400" dirty="0"/>
          </a:p>
          <a:p>
            <a:pPr marL="285750" indent="-285750">
              <a:buClr>
                <a:srgbClr val="FF0000"/>
              </a:buClr>
              <a:buFont typeface="Wingdings" pitchFamily="2" charset="2"/>
              <a:buChar char="Ø"/>
            </a:pPr>
            <a:r>
              <a:rPr lang="nl-NL" sz="2400" dirty="0"/>
              <a:t>een gas naar vloeistof heet </a:t>
            </a:r>
            <a:r>
              <a:rPr lang="nl-NL" sz="2400" dirty="0">
                <a:solidFill>
                  <a:srgbClr val="FF0000"/>
                </a:solidFill>
              </a:rPr>
              <a:t>condenseren</a:t>
            </a:r>
            <a:r>
              <a:rPr lang="nl-NL" sz="2400" b="1" dirty="0"/>
              <a:t>,</a:t>
            </a:r>
            <a:endParaRPr lang="nl-NL" sz="2400" dirty="0"/>
          </a:p>
          <a:p>
            <a:pPr marL="285750" indent="-285750">
              <a:buClr>
                <a:srgbClr val="FF0000"/>
              </a:buClr>
              <a:buFont typeface="Wingdings" pitchFamily="2" charset="2"/>
              <a:buChar char="Ø"/>
            </a:pPr>
            <a:r>
              <a:rPr lang="nl-NL" sz="2400" dirty="0"/>
              <a:t>een vloeistof naar vaste stof heet </a:t>
            </a:r>
            <a:r>
              <a:rPr lang="nl-NL" sz="2400" dirty="0">
                <a:solidFill>
                  <a:srgbClr val="FF0000"/>
                </a:solidFill>
              </a:rPr>
              <a:t>stollen</a:t>
            </a:r>
            <a:r>
              <a:rPr lang="nl-NL" sz="2400" b="1" dirty="0"/>
              <a:t>,</a:t>
            </a:r>
            <a:endParaRPr lang="nl-NL" sz="2400" dirty="0"/>
          </a:p>
          <a:p>
            <a:pPr marL="285750" indent="-285750">
              <a:buClr>
                <a:srgbClr val="FF0000"/>
              </a:buClr>
              <a:buFont typeface="Wingdings" pitchFamily="2" charset="2"/>
              <a:buChar char="Ø"/>
            </a:pPr>
            <a:r>
              <a:rPr lang="nl-NL" sz="2400" dirty="0"/>
              <a:t>vast naar gasvormig heet </a:t>
            </a:r>
            <a:r>
              <a:rPr lang="nl-NL" sz="2400" dirty="0">
                <a:solidFill>
                  <a:srgbClr val="FF0000"/>
                </a:solidFill>
              </a:rPr>
              <a:t>vervluchtigen / sublimeren</a:t>
            </a:r>
            <a:r>
              <a:rPr lang="nl-NL" sz="2400" dirty="0"/>
              <a:t>,</a:t>
            </a:r>
          </a:p>
          <a:p>
            <a:pPr marL="285750" indent="-285750">
              <a:buClr>
                <a:srgbClr val="FF0000"/>
              </a:buClr>
              <a:buFont typeface="Wingdings" pitchFamily="2" charset="2"/>
              <a:buChar char="Ø"/>
            </a:pPr>
            <a:r>
              <a:rPr lang="nl-NL" sz="2400" dirty="0"/>
              <a:t>een gas naar vast heet </a:t>
            </a:r>
            <a:r>
              <a:rPr lang="nl-NL" sz="2400" dirty="0">
                <a:solidFill>
                  <a:srgbClr val="FF0000"/>
                </a:solidFill>
              </a:rPr>
              <a:t>rijpen</a:t>
            </a:r>
            <a:r>
              <a:rPr lang="nl-NL" sz="2400" b="1" dirty="0"/>
              <a:t> </a:t>
            </a:r>
            <a:r>
              <a:rPr lang="nl-NL" sz="2400" dirty="0">
                <a:solidFill>
                  <a:srgbClr val="FF0000"/>
                </a:solidFill>
              </a:rPr>
              <a:t>/ neerslaan / depositie / afzetten</a:t>
            </a:r>
            <a:r>
              <a:rPr lang="nl-NL" sz="2400" dirty="0"/>
              <a:t>.</a:t>
            </a:r>
          </a:p>
        </p:txBody>
      </p:sp>
      <p:sp>
        <p:nvSpPr>
          <p:cNvPr id="5" name="Tekstvak 4">
            <a:extLst>
              <a:ext uri="{FF2B5EF4-FFF2-40B4-BE49-F238E27FC236}">
                <a16:creationId xmlns:a16="http://schemas.microsoft.com/office/drawing/2014/main" id="{AE1406BA-CEFF-9E4A-A0EC-BBAF6731804C}"/>
              </a:ext>
            </a:extLst>
          </p:cNvPr>
          <p:cNvSpPr txBox="1"/>
          <p:nvPr/>
        </p:nvSpPr>
        <p:spPr>
          <a:xfrm>
            <a:off x="126499" y="786380"/>
            <a:ext cx="4963541" cy="830997"/>
          </a:xfrm>
          <a:prstGeom prst="rect">
            <a:avLst/>
          </a:prstGeom>
          <a:solidFill>
            <a:schemeClr val="accent1"/>
          </a:solidFill>
        </p:spPr>
        <p:txBody>
          <a:bodyPr wrap="square" rtlCol="0">
            <a:spAutoFit/>
          </a:bodyPr>
          <a:lstStyle/>
          <a:p>
            <a:r>
              <a:rPr lang="nl-NL" sz="2400" b="1" dirty="0">
                <a:solidFill>
                  <a:schemeClr val="bg1"/>
                </a:solidFill>
              </a:rPr>
              <a:t>3.3.2 VERANDERING VAN DE AGGREGATIETOESTAND</a:t>
            </a:r>
            <a:endParaRPr lang="nl-NL" sz="2400" dirty="0">
              <a:solidFill>
                <a:schemeClr val="bg1"/>
              </a:solidFill>
            </a:endParaRPr>
          </a:p>
        </p:txBody>
      </p:sp>
    </p:spTree>
    <p:extLst>
      <p:ext uri="{BB962C8B-B14F-4D97-AF65-F5344CB8AC3E}">
        <p14:creationId xmlns:p14="http://schemas.microsoft.com/office/powerpoint/2010/main" val="17097794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F6145CE-A345-D746-BEDA-B83F1A4D8F03}"/>
              </a:ext>
            </a:extLst>
          </p:cNvPr>
          <p:cNvPicPr>
            <a:picLocks noChangeAspect="1"/>
          </p:cNvPicPr>
          <p:nvPr/>
        </p:nvPicPr>
        <p:blipFill>
          <a:blip r:embed="rId4"/>
          <a:stretch>
            <a:fillRect/>
          </a:stretch>
        </p:blipFill>
        <p:spPr>
          <a:xfrm>
            <a:off x="-36512" y="1340769"/>
            <a:ext cx="3840128" cy="5184575"/>
          </a:xfrm>
          <a:prstGeom prst="rect">
            <a:avLst/>
          </a:prstGeom>
        </p:spPr>
      </p:pic>
      <p:pic>
        <p:nvPicPr>
          <p:cNvPr id="5" name="Afbeelding 4">
            <a:extLst>
              <a:ext uri="{FF2B5EF4-FFF2-40B4-BE49-F238E27FC236}">
                <a16:creationId xmlns:a16="http://schemas.microsoft.com/office/drawing/2014/main" id="{9A526D19-D414-C843-BD19-14B562E7DEBB}"/>
              </a:ext>
            </a:extLst>
          </p:cNvPr>
          <p:cNvPicPr>
            <a:picLocks noChangeAspect="1"/>
          </p:cNvPicPr>
          <p:nvPr/>
        </p:nvPicPr>
        <p:blipFill>
          <a:blip r:embed="rId5"/>
          <a:stretch>
            <a:fillRect/>
          </a:stretch>
        </p:blipFill>
        <p:spPr>
          <a:xfrm>
            <a:off x="3995935" y="1340767"/>
            <a:ext cx="5184577" cy="5184577"/>
          </a:xfrm>
          <a:prstGeom prst="rect">
            <a:avLst/>
          </a:prstGeom>
        </p:spPr>
      </p:pic>
      <p:sp>
        <p:nvSpPr>
          <p:cNvPr id="6" name="Tekstvak 5">
            <a:extLst>
              <a:ext uri="{FF2B5EF4-FFF2-40B4-BE49-F238E27FC236}">
                <a16:creationId xmlns:a16="http://schemas.microsoft.com/office/drawing/2014/main" id="{7E59AB25-4524-B14A-90D8-B49326BC13F4}"/>
              </a:ext>
            </a:extLst>
          </p:cNvPr>
          <p:cNvSpPr txBox="1"/>
          <p:nvPr/>
        </p:nvSpPr>
        <p:spPr>
          <a:xfrm>
            <a:off x="107504" y="807095"/>
            <a:ext cx="4317785" cy="461665"/>
          </a:xfrm>
          <a:prstGeom prst="rect">
            <a:avLst/>
          </a:prstGeom>
          <a:solidFill>
            <a:schemeClr val="accent1"/>
          </a:solidFill>
        </p:spPr>
        <p:txBody>
          <a:bodyPr wrap="none" rtlCol="0">
            <a:spAutoFit/>
          </a:bodyPr>
          <a:lstStyle/>
          <a:p>
            <a:r>
              <a:rPr lang="nl-NL" sz="2400" b="1" dirty="0">
                <a:solidFill>
                  <a:schemeClr val="bg1"/>
                </a:solidFill>
              </a:rPr>
              <a:t>3.3.3 ADIABATISCHE PROCESSEN</a:t>
            </a:r>
            <a:endParaRPr lang="nl-NL" sz="2400" dirty="0">
              <a:solidFill>
                <a:schemeClr val="bg1"/>
              </a:solidFill>
            </a:endParaRPr>
          </a:p>
        </p:txBody>
      </p:sp>
    </p:spTree>
    <p:extLst>
      <p:ext uri="{BB962C8B-B14F-4D97-AF65-F5344CB8AC3E}">
        <p14:creationId xmlns:p14="http://schemas.microsoft.com/office/powerpoint/2010/main" val="15164772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F6145CE-A345-D746-BEDA-B83F1A4D8F03}"/>
              </a:ext>
            </a:extLst>
          </p:cNvPr>
          <p:cNvPicPr>
            <a:picLocks noChangeAspect="1"/>
          </p:cNvPicPr>
          <p:nvPr/>
        </p:nvPicPr>
        <p:blipFill>
          <a:blip r:embed="rId4"/>
          <a:stretch>
            <a:fillRect/>
          </a:stretch>
        </p:blipFill>
        <p:spPr>
          <a:xfrm>
            <a:off x="29086" y="836712"/>
            <a:ext cx="3678818" cy="4966790"/>
          </a:xfrm>
          <a:prstGeom prst="rect">
            <a:avLst/>
          </a:prstGeom>
        </p:spPr>
      </p:pic>
      <p:sp>
        <p:nvSpPr>
          <p:cNvPr id="4" name="Tekstvak 3">
            <a:extLst>
              <a:ext uri="{FF2B5EF4-FFF2-40B4-BE49-F238E27FC236}">
                <a16:creationId xmlns:a16="http://schemas.microsoft.com/office/drawing/2014/main" id="{A8817D45-D3AD-6844-95C0-D48B34820398}"/>
              </a:ext>
            </a:extLst>
          </p:cNvPr>
          <p:cNvSpPr txBox="1"/>
          <p:nvPr/>
        </p:nvSpPr>
        <p:spPr>
          <a:xfrm>
            <a:off x="3602536" y="764704"/>
            <a:ext cx="5577976"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Het stijgen van een thermiekbel   noemen we een </a:t>
            </a:r>
            <a:r>
              <a:rPr lang="nl-NL" sz="2400" dirty="0">
                <a:solidFill>
                  <a:srgbClr val="FF0000"/>
                </a:solidFill>
              </a:rPr>
              <a:t>adiabatisch proces </a:t>
            </a:r>
            <a:r>
              <a:rPr lang="nl-NL" sz="2400" dirty="0"/>
              <a:t>omdat er (bijna) geen warmte-uitwisseling met de omringende lucht plaats vindt. </a:t>
            </a:r>
          </a:p>
          <a:p>
            <a:pPr marL="285750" indent="-285750">
              <a:buClr>
                <a:srgbClr val="FF0000"/>
              </a:buClr>
              <a:buFont typeface="Wingdings" pitchFamily="2" charset="2"/>
              <a:buChar char="Ø"/>
            </a:pPr>
            <a:r>
              <a:rPr lang="nl-NL" sz="2400" dirty="0"/>
              <a:t>Lucht is een </a:t>
            </a:r>
            <a:r>
              <a:rPr lang="nl-NL" sz="2400" dirty="0">
                <a:solidFill>
                  <a:srgbClr val="FF0000"/>
                </a:solidFill>
              </a:rPr>
              <a:t>goede isolator </a:t>
            </a:r>
            <a:r>
              <a:rPr lang="nl-NL" sz="2400" dirty="0"/>
              <a:t>(geleidt warmte slecht) en geeft de warmte niet af aan de omringend lucht. Een bel lucht </a:t>
            </a:r>
            <a:r>
              <a:rPr lang="nl-NL" sz="2400" dirty="0">
                <a:solidFill>
                  <a:srgbClr val="FF0000"/>
                </a:solidFill>
              </a:rPr>
              <a:t>mengt niet </a:t>
            </a:r>
            <a:r>
              <a:rPr lang="nl-NL" sz="2400" dirty="0"/>
              <a:t>gemakkelijk met andere lucht.</a:t>
            </a:r>
          </a:p>
          <a:p>
            <a:pPr marL="285750" indent="-285750">
              <a:buClr>
                <a:srgbClr val="FF0000"/>
              </a:buClr>
              <a:buFont typeface="Wingdings" pitchFamily="2" charset="2"/>
              <a:buChar char="Ø"/>
            </a:pPr>
            <a:r>
              <a:rPr lang="nl-NL" sz="2400" dirty="0"/>
              <a:t>Bij het stijgen van lucht tot aan het condensatieniveau spreken we van de </a:t>
            </a:r>
            <a:r>
              <a:rPr lang="nl-NL" sz="2400" dirty="0">
                <a:solidFill>
                  <a:srgbClr val="FF0000"/>
                </a:solidFill>
              </a:rPr>
              <a:t>droogadiabaat</a:t>
            </a:r>
            <a:r>
              <a:rPr lang="nl-NL" sz="2400" b="1" dirty="0"/>
              <a:t>.</a:t>
            </a:r>
          </a:p>
          <a:p>
            <a:pPr marL="285750" indent="-285750">
              <a:buClr>
                <a:srgbClr val="FF0000"/>
              </a:buClr>
              <a:buFont typeface="Wingdings" pitchFamily="2" charset="2"/>
              <a:buChar char="Ø"/>
            </a:pPr>
            <a:r>
              <a:rPr lang="nl-NL" sz="2400" dirty="0"/>
              <a:t>Bij het condensatieniveau begint de </a:t>
            </a:r>
            <a:r>
              <a:rPr lang="nl-NL" sz="2400" dirty="0" err="1">
                <a:solidFill>
                  <a:srgbClr val="FF0000"/>
                </a:solidFill>
              </a:rPr>
              <a:t>nat-adiabaat</a:t>
            </a:r>
            <a:r>
              <a:rPr lang="nl-NL" sz="2400" dirty="0">
                <a:solidFill>
                  <a:srgbClr val="FF0000"/>
                </a:solidFill>
              </a:rPr>
              <a:t>,</a:t>
            </a:r>
            <a:r>
              <a:rPr lang="nl-NL" sz="2400" dirty="0"/>
              <a:t> de lucht condenseert en koelt met minder dan 1°C per 100 meter af. </a:t>
            </a:r>
          </a:p>
        </p:txBody>
      </p:sp>
    </p:spTree>
    <p:extLst>
      <p:ext uri="{BB962C8B-B14F-4D97-AF65-F5344CB8AC3E}">
        <p14:creationId xmlns:p14="http://schemas.microsoft.com/office/powerpoint/2010/main" val="133539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C8F6B8F7-E87E-3F4C-A405-246F160D5DD4}"/>
              </a:ext>
            </a:extLst>
          </p:cNvPr>
          <p:cNvPicPr>
            <a:picLocks noChangeAspect="1"/>
          </p:cNvPicPr>
          <p:nvPr/>
        </p:nvPicPr>
        <p:blipFill>
          <a:blip r:embed="rId4"/>
          <a:stretch>
            <a:fillRect/>
          </a:stretch>
        </p:blipFill>
        <p:spPr>
          <a:xfrm>
            <a:off x="44927" y="744757"/>
            <a:ext cx="4757877" cy="3766652"/>
          </a:xfrm>
          <a:prstGeom prst="rect">
            <a:avLst/>
          </a:prstGeom>
        </p:spPr>
      </p:pic>
      <p:sp>
        <p:nvSpPr>
          <p:cNvPr id="4" name="Tekstvak 3">
            <a:extLst>
              <a:ext uri="{FF2B5EF4-FFF2-40B4-BE49-F238E27FC236}">
                <a16:creationId xmlns:a16="http://schemas.microsoft.com/office/drawing/2014/main" id="{DA45A7EA-5E28-9842-94D6-C317C5BC2E71}"/>
              </a:ext>
            </a:extLst>
          </p:cNvPr>
          <p:cNvSpPr txBox="1"/>
          <p:nvPr/>
        </p:nvSpPr>
        <p:spPr>
          <a:xfrm>
            <a:off x="4932040" y="764704"/>
            <a:ext cx="4167033" cy="5262979"/>
          </a:xfrm>
          <a:prstGeom prst="rect">
            <a:avLst/>
          </a:prstGeom>
          <a:noFill/>
        </p:spPr>
        <p:txBody>
          <a:bodyPr wrap="square" rtlCol="0">
            <a:spAutoFit/>
          </a:bodyPr>
          <a:lstStyle/>
          <a:p>
            <a:r>
              <a:rPr lang="nl-NL" sz="2400" dirty="0"/>
              <a:t>Er zijn drie vormen van stabiliteit:</a:t>
            </a:r>
          </a:p>
          <a:p>
            <a:pPr marL="457200" indent="-457200">
              <a:buClr>
                <a:srgbClr val="FF0000"/>
              </a:buClr>
              <a:buFont typeface="+mj-lt"/>
              <a:buAutoNum type="arabicPeriod"/>
            </a:pPr>
            <a:r>
              <a:rPr lang="nl-NL" sz="2400" dirty="0">
                <a:solidFill>
                  <a:srgbClr val="FF0000"/>
                </a:solidFill>
              </a:rPr>
              <a:t>Stabiel</a:t>
            </a:r>
            <a:r>
              <a:rPr lang="nl-NL" sz="2400" dirty="0"/>
              <a:t> wil zeggen dat na een verstoring wordt teruggekeerd naar de oorspronkelijke evenwichtstoestand.</a:t>
            </a:r>
          </a:p>
          <a:p>
            <a:pPr marL="457200" indent="-457200">
              <a:buClr>
                <a:srgbClr val="FF0000"/>
              </a:buClr>
              <a:buFont typeface="+mj-lt"/>
              <a:buAutoNum type="arabicPeriod"/>
            </a:pPr>
            <a:r>
              <a:rPr lang="nl-NL" sz="2400" dirty="0"/>
              <a:t>Bij </a:t>
            </a:r>
            <a:r>
              <a:rPr lang="nl-NL" sz="2400" dirty="0">
                <a:solidFill>
                  <a:srgbClr val="FF0000"/>
                </a:solidFill>
              </a:rPr>
              <a:t>onstabiel</a:t>
            </a:r>
            <a:r>
              <a:rPr lang="nl-NL" sz="2400" dirty="0"/>
              <a:t> wordt na een verstoring nooit teruggekeerd naar een evenwichtstoestand.</a:t>
            </a:r>
          </a:p>
          <a:p>
            <a:pPr marL="457200" indent="-457200">
              <a:buClr>
                <a:srgbClr val="FF0000"/>
              </a:buClr>
              <a:buFont typeface="+mj-lt"/>
              <a:buAutoNum type="arabicPeriod"/>
            </a:pPr>
            <a:r>
              <a:rPr lang="nl-NL" sz="2400" dirty="0"/>
              <a:t>Bij </a:t>
            </a:r>
            <a:r>
              <a:rPr lang="nl-NL" sz="2400" dirty="0">
                <a:solidFill>
                  <a:srgbClr val="FF0000"/>
                </a:solidFill>
              </a:rPr>
              <a:t>indifferent</a:t>
            </a:r>
            <a:r>
              <a:rPr lang="nl-NL" sz="2400" dirty="0"/>
              <a:t> ontstaat een nieuwe evenwichtstoestand op een andere plek.</a:t>
            </a:r>
            <a:r>
              <a:rPr lang="nl-NL" dirty="0"/>
              <a:t> </a:t>
            </a:r>
          </a:p>
        </p:txBody>
      </p:sp>
      <p:sp>
        <p:nvSpPr>
          <p:cNvPr id="5" name="Tekstvak 4">
            <a:extLst>
              <a:ext uri="{FF2B5EF4-FFF2-40B4-BE49-F238E27FC236}">
                <a16:creationId xmlns:a16="http://schemas.microsoft.com/office/drawing/2014/main" id="{4D4508A1-D084-A348-839B-2E62FEC7CDB5}"/>
              </a:ext>
            </a:extLst>
          </p:cNvPr>
          <p:cNvSpPr txBox="1"/>
          <p:nvPr/>
        </p:nvSpPr>
        <p:spPr>
          <a:xfrm>
            <a:off x="44928" y="4581128"/>
            <a:ext cx="4722336" cy="2308324"/>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Ligt koude lucht onder warme lucht dan gebeurt er niets (stabiel)</a:t>
            </a:r>
          </a:p>
          <a:p>
            <a:pPr marL="342900" indent="-342900">
              <a:buClr>
                <a:srgbClr val="FF0000"/>
              </a:buClr>
              <a:buFont typeface="Wingdings" pitchFamily="2" charset="2"/>
              <a:buChar char="Ø"/>
            </a:pPr>
            <a:r>
              <a:rPr lang="nl-NL" sz="2400" dirty="0"/>
              <a:t>Ligt warme lucht onder koude lucht dan stijgt de warme lucht (onstabiel).</a:t>
            </a:r>
          </a:p>
        </p:txBody>
      </p:sp>
    </p:spTree>
    <p:extLst>
      <p:ext uri="{BB962C8B-B14F-4D97-AF65-F5344CB8AC3E}">
        <p14:creationId xmlns:p14="http://schemas.microsoft.com/office/powerpoint/2010/main" val="362823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sp>
        <p:nvSpPr>
          <p:cNvPr id="3" name="Tekstvak 2">
            <a:extLst>
              <a:ext uri="{FF2B5EF4-FFF2-40B4-BE49-F238E27FC236}">
                <a16:creationId xmlns:a16="http://schemas.microsoft.com/office/drawing/2014/main" id="{947E30E5-297A-D646-AF09-2DA03446AF35}"/>
              </a:ext>
            </a:extLst>
          </p:cNvPr>
          <p:cNvSpPr txBox="1"/>
          <p:nvPr/>
        </p:nvSpPr>
        <p:spPr>
          <a:xfrm>
            <a:off x="0" y="5973713"/>
            <a:ext cx="8954344" cy="830997"/>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Als de afname van de temperatuur in de atmosfeer groter is dan de adiabaat is de </a:t>
            </a:r>
            <a:r>
              <a:rPr lang="nl-NL" sz="2400" dirty="0">
                <a:solidFill>
                  <a:srgbClr val="FF0000"/>
                </a:solidFill>
              </a:rPr>
              <a:t>atmosfeer onstabiel</a:t>
            </a:r>
            <a:r>
              <a:rPr lang="nl-NL" sz="2400" dirty="0"/>
              <a:t>.</a:t>
            </a:r>
          </a:p>
        </p:txBody>
      </p:sp>
      <p:pic>
        <p:nvPicPr>
          <p:cNvPr id="4" name="Afbeelding 3">
            <a:extLst>
              <a:ext uri="{FF2B5EF4-FFF2-40B4-BE49-F238E27FC236}">
                <a16:creationId xmlns:a16="http://schemas.microsoft.com/office/drawing/2014/main" id="{850DCA8A-6919-8445-B916-A389AA76E709}"/>
              </a:ext>
            </a:extLst>
          </p:cNvPr>
          <p:cNvPicPr>
            <a:picLocks noChangeAspect="1"/>
          </p:cNvPicPr>
          <p:nvPr/>
        </p:nvPicPr>
        <p:blipFill>
          <a:blip r:embed="rId4"/>
          <a:stretch>
            <a:fillRect/>
          </a:stretch>
        </p:blipFill>
        <p:spPr>
          <a:xfrm>
            <a:off x="607266" y="848042"/>
            <a:ext cx="3676702" cy="5029230"/>
          </a:xfrm>
          <a:prstGeom prst="rect">
            <a:avLst/>
          </a:prstGeom>
        </p:spPr>
      </p:pic>
      <p:pic>
        <p:nvPicPr>
          <p:cNvPr id="5" name="Afbeelding 4">
            <a:extLst>
              <a:ext uri="{FF2B5EF4-FFF2-40B4-BE49-F238E27FC236}">
                <a16:creationId xmlns:a16="http://schemas.microsoft.com/office/drawing/2014/main" id="{41949C01-A19D-D045-B4AE-6BAC4A73AD4C}"/>
              </a:ext>
            </a:extLst>
          </p:cNvPr>
          <p:cNvPicPr>
            <a:picLocks noChangeAspect="1"/>
          </p:cNvPicPr>
          <p:nvPr/>
        </p:nvPicPr>
        <p:blipFill>
          <a:blip r:embed="rId5"/>
          <a:stretch>
            <a:fillRect/>
          </a:stretch>
        </p:blipFill>
        <p:spPr>
          <a:xfrm>
            <a:off x="4847433" y="848048"/>
            <a:ext cx="3685007" cy="5029224"/>
          </a:xfrm>
          <a:prstGeom prst="rect">
            <a:avLst/>
          </a:prstGeom>
        </p:spPr>
      </p:pic>
      <p:sp>
        <p:nvSpPr>
          <p:cNvPr id="6" name="Tekstvak 5">
            <a:extLst>
              <a:ext uri="{FF2B5EF4-FFF2-40B4-BE49-F238E27FC236}">
                <a16:creationId xmlns:a16="http://schemas.microsoft.com/office/drawing/2014/main" id="{99582C88-4EE0-1543-88CD-BD539C5F779A}"/>
              </a:ext>
            </a:extLst>
          </p:cNvPr>
          <p:cNvSpPr txBox="1"/>
          <p:nvPr/>
        </p:nvSpPr>
        <p:spPr>
          <a:xfrm>
            <a:off x="158753" y="764704"/>
            <a:ext cx="1028871" cy="461665"/>
          </a:xfrm>
          <a:prstGeom prst="rect">
            <a:avLst/>
          </a:prstGeom>
          <a:solidFill>
            <a:schemeClr val="accent1"/>
          </a:solidFill>
        </p:spPr>
        <p:txBody>
          <a:bodyPr wrap="none" rtlCol="0">
            <a:spAutoFit/>
          </a:bodyPr>
          <a:lstStyle/>
          <a:p>
            <a:r>
              <a:rPr lang="nl-NL" sz="2400" dirty="0">
                <a:solidFill>
                  <a:schemeClr val="bg1"/>
                </a:solidFill>
              </a:rPr>
              <a:t>Stabiel</a:t>
            </a:r>
          </a:p>
        </p:txBody>
      </p:sp>
      <p:sp>
        <p:nvSpPr>
          <p:cNvPr id="7" name="Tekstvak 6">
            <a:extLst>
              <a:ext uri="{FF2B5EF4-FFF2-40B4-BE49-F238E27FC236}">
                <a16:creationId xmlns:a16="http://schemas.microsoft.com/office/drawing/2014/main" id="{44F97ED8-21A7-664D-B5A3-DCDFA8C83805}"/>
              </a:ext>
            </a:extLst>
          </p:cNvPr>
          <p:cNvSpPr txBox="1"/>
          <p:nvPr/>
        </p:nvSpPr>
        <p:spPr>
          <a:xfrm>
            <a:off x="7594433" y="764704"/>
            <a:ext cx="1370055" cy="461665"/>
          </a:xfrm>
          <a:prstGeom prst="rect">
            <a:avLst/>
          </a:prstGeom>
          <a:solidFill>
            <a:schemeClr val="accent1"/>
          </a:solidFill>
        </p:spPr>
        <p:txBody>
          <a:bodyPr wrap="none" rtlCol="0">
            <a:spAutoFit/>
          </a:bodyPr>
          <a:lstStyle/>
          <a:p>
            <a:r>
              <a:rPr lang="nl-NL" sz="2400" dirty="0">
                <a:solidFill>
                  <a:schemeClr val="bg1"/>
                </a:solidFill>
              </a:rPr>
              <a:t>Onstabiel</a:t>
            </a:r>
          </a:p>
        </p:txBody>
      </p:sp>
    </p:spTree>
    <p:extLst>
      <p:ext uri="{BB962C8B-B14F-4D97-AF65-F5344CB8AC3E}">
        <p14:creationId xmlns:p14="http://schemas.microsoft.com/office/powerpoint/2010/main" val="3511401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9C723078-3EC7-D54B-9320-BFD9AD6BA9BF}"/>
              </a:ext>
            </a:extLst>
          </p:cNvPr>
          <p:cNvPicPr>
            <a:picLocks noChangeAspect="1"/>
          </p:cNvPicPr>
          <p:nvPr/>
        </p:nvPicPr>
        <p:blipFill>
          <a:blip r:embed="rId4"/>
          <a:stretch>
            <a:fillRect/>
          </a:stretch>
        </p:blipFill>
        <p:spPr>
          <a:xfrm>
            <a:off x="179512" y="764704"/>
            <a:ext cx="4793417" cy="6021287"/>
          </a:xfrm>
          <a:prstGeom prst="rect">
            <a:avLst/>
          </a:prstGeom>
        </p:spPr>
      </p:pic>
      <p:sp>
        <p:nvSpPr>
          <p:cNvPr id="4" name="Tekstvak 3">
            <a:extLst>
              <a:ext uri="{FF2B5EF4-FFF2-40B4-BE49-F238E27FC236}">
                <a16:creationId xmlns:a16="http://schemas.microsoft.com/office/drawing/2014/main" id="{B16ACB5A-CBBC-224A-9A7D-36FC52A4EE1F}"/>
              </a:ext>
            </a:extLst>
          </p:cNvPr>
          <p:cNvSpPr txBox="1"/>
          <p:nvPr/>
        </p:nvSpPr>
        <p:spPr>
          <a:xfrm>
            <a:off x="5004048" y="764704"/>
            <a:ext cx="4067944"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Wanneer de zon schijnt wordt door </a:t>
            </a:r>
            <a:r>
              <a:rPr lang="nl-NL" sz="2400" dirty="0">
                <a:solidFill>
                  <a:srgbClr val="FF0000"/>
                </a:solidFill>
              </a:rPr>
              <a:t>straling</a:t>
            </a:r>
            <a:r>
              <a:rPr lang="nl-NL" sz="2400" dirty="0"/>
              <a:t> de grond warm. </a:t>
            </a:r>
          </a:p>
          <a:p>
            <a:pPr marL="285750" indent="-285750">
              <a:buClr>
                <a:srgbClr val="FF0000"/>
              </a:buClr>
              <a:buFont typeface="Wingdings" pitchFamily="2" charset="2"/>
              <a:buChar char="Ø"/>
            </a:pPr>
            <a:r>
              <a:rPr lang="nl-NL" sz="2400" dirty="0"/>
              <a:t>Door </a:t>
            </a:r>
            <a:r>
              <a:rPr lang="nl-NL" sz="2400" dirty="0">
                <a:solidFill>
                  <a:srgbClr val="FF0000"/>
                </a:solidFill>
              </a:rPr>
              <a:t>geleiding</a:t>
            </a:r>
            <a:r>
              <a:rPr lang="nl-NL" sz="2400" dirty="0"/>
              <a:t> wordt de onderste lucht warmer.</a:t>
            </a:r>
          </a:p>
          <a:p>
            <a:pPr marL="285750" indent="-285750">
              <a:buClr>
                <a:srgbClr val="FF0000"/>
              </a:buClr>
              <a:buFont typeface="Wingdings" pitchFamily="2" charset="2"/>
              <a:buChar char="Ø"/>
            </a:pPr>
            <a:r>
              <a:rPr lang="nl-NL" sz="2400" dirty="0"/>
              <a:t>In de onderste 5 meter kan de temperatuur met de hoogte wel met 5 °C afnemen. Dit noemen we een </a:t>
            </a:r>
            <a:r>
              <a:rPr lang="nl-NL" sz="2400" dirty="0">
                <a:solidFill>
                  <a:srgbClr val="FF0000"/>
                </a:solidFill>
              </a:rPr>
              <a:t>superadiabatische laag</a:t>
            </a:r>
            <a:r>
              <a:rPr lang="nl-NL" sz="2400" dirty="0"/>
              <a:t> omdat de temperatuurafname daar veel groter is dan 1 °C per 100 m. </a:t>
            </a:r>
          </a:p>
          <a:p>
            <a:pPr marL="285750" indent="-285750">
              <a:buClr>
                <a:srgbClr val="FF0000"/>
              </a:buClr>
              <a:buFont typeface="Wingdings" pitchFamily="2" charset="2"/>
              <a:buChar char="Ø"/>
            </a:pPr>
            <a:r>
              <a:rPr lang="nl-NL" sz="2400" dirty="0"/>
              <a:t>Zo'n superadiabatische laag is zeer onstabiel.</a:t>
            </a:r>
          </a:p>
        </p:txBody>
      </p:sp>
    </p:spTree>
    <p:extLst>
      <p:ext uri="{BB962C8B-B14F-4D97-AF65-F5344CB8AC3E}">
        <p14:creationId xmlns:p14="http://schemas.microsoft.com/office/powerpoint/2010/main" val="220045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sp>
        <p:nvSpPr>
          <p:cNvPr id="4" name="Tekstvak 3">
            <a:extLst>
              <a:ext uri="{FF2B5EF4-FFF2-40B4-BE49-F238E27FC236}">
                <a16:creationId xmlns:a16="http://schemas.microsoft.com/office/drawing/2014/main" id="{B16ACB5A-CBBC-224A-9A7D-36FC52A4EE1F}"/>
              </a:ext>
            </a:extLst>
          </p:cNvPr>
          <p:cNvSpPr txBox="1"/>
          <p:nvPr/>
        </p:nvSpPr>
        <p:spPr>
          <a:xfrm>
            <a:off x="3779912" y="764704"/>
            <a:ext cx="5364088" cy="4893647"/>
          </a:xfrm>
          <a:prstGeom prst="rect">
            <a:avLst/>
          </a:prstGeom>
          <a:noFill/>
        </p:spPr>
        <p:txBody>
          <a:bodyPr wrap="square" rtlCol="0">
            <a:spAutoFit/>
          </a:bodyPr>
          <a:lstStyle/>
          <a:p>
            <a:pPr>
              <a:buClr>
                <a:srgbClr val="FF3300"/>
              </a:buClr>
              <a:buFont typeface="Wingdings" pitchFamily="2" charset="2"/>
              <a:buChar char="Ø"/>
            </a:pPr>
            <a:r>
              <a:rPr lang="nl-NL" altLang="nl-NL" sz="2400" dirty="0"/>
              <a:t>Stijgende lucht wordt kouder en          zal niet verder doorstijgen als de temperatuur ervan gelijk is aan de temperatuur van de omringende lucht. </a:t>
            </a:r>
          </a:p>
          <a:p>
            <a:pPr>
              <a:buClr>
                <a:srgbClr val="FF3300"/>
              </a:buClr>
              <a:buFont typeface="Wingdings" pitchFamily="2" charset="2"/>
              <a:buChar char="Ø"/>
            </a:pPr>
            <a:endParaRPr lang="nl-NL" altLang="nl-NL" sz="2400" dirty="0"/>
          </a:p>
          <a:p>
            <a:pPr>
              <a:buClr>
                <a:srgbClr val="FF3300"/>
              </a:buClr>
              <a:buFont typeface="Wingdings" pitchFamily="2" charset="2"/>
              <a:buChar char="Ø"/>
            </a:pPr>
            <a:endParaRPr lang="nl-NL" altLang="nl-NL" sz="2400" dirty="0"/>
          </a:p>
          <a:p>
            <a:pPr>
              <a:buClr>
                <a:srgbClr val="FF3300"/>
              </a:buClr>
              <a:buFont typeface="Wingdings" pitchFamily="2" charset="2"/>
              <a:buChar char="Ø"/>
            </a:pPr>
            <a:r>
              <a:rPr lang="nl-NL" altLang="nl-NL" sz="2400" dirty="0"/>
              <a:t> De stijgende lucht duwt de aanwezige lucht opzij.</a:t>
            </a:r>
          </a:p>
          <a:p>
            <a:pPr>
              <a:buClr>
                <a:srgbClr val="FF3300"/>
              </a:buClr>
              <a:buFont typeface="Wingdings" pitchFamily="2" charset="2"/>
              <a:buChar char="Ø"/>
            </a:pPr>
            <a:endParaRPr lang="nl-NL" altLang="nl-NL" sz="2400" dirty="0"/>
          </a:p>
          <a:p>
            <a:pPr>
              <a:buClr>
                <a:srgbClr val="FF3300"/>
              </a:buClr>
              <a:buFont typeface="Wingdings" pitchFamily="2" charset="2"/>
              <a:buChar char="Ø"/>
            </a:pPr>
            <a:endParaRPr lang="nl-NL" altLang="nl-NL" sz="2400" dirty="0"/>
          </a:p>
          <a:p>
            <a:pPr>
              <a:buClr>
                <a:srgbClr val="FF3300"/>
              </a:buClr>
            </a:pPr>
            <a:endParaRPr lang="nl-NL" altLang="nl-NL" sz="2400" dirty="0"/>
          </a:p>
          <a:p>
            <a:pPr>
              <a:buClr>
                <a:srgbClr val="FF3300"/>
              </a:buClr>
              <a:buFont typeface="Wingdings" pitchFamily="2" charset="2"/>
              <a:buChar char="Ø"/>
            </a:pPr>
            <a:r>
              <a:rPr lang="nl-NL" altLang="nl-NL" sz="2400" dirty="0"/>
              <a:t> In de kern van de bel is het stijgen groter dan het stijgen van de bel zelf. </a:t>
            </a:r>
          </a:p>
        </p:txBody>
      </p:sp>
      <p:pic>
        <p:nvPicPr>
          <p:cNvPr id="12" name="Afbeelding 10">
            <a:extLst>
              <a:ext uri="{FF2B5EF4-FFF2-40B4-BE49-F238E27FC236}">
                <a16:creationId xmlns:a16="http://schemas.microsoft.com/office/drawing/2014/main" id="{67639FF2-3B14-DA41-8A93-6DED22C1E62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38" y="785813"/>
            <a:ext cx="33909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fbeelding 12">
            <a:extLst>
              <a:ext uri="{FF2B5EF4-FFF2-40B4-BE49-F238E27FC236}">
                <a16:creationId xmlns:a16="http://schemas.microsoft.com/office/drawing/2014/main" id="{BCBFA111-6C82-4E4A-995A-89950CA375C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438" y="3857625"/>
            <a:ext cx="3429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4872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8BA7E293-9029-444E-8A55-C0C11B83EA22}"/>
              </a:ext>
            </a:extLst>
          </p:cNvPr>
          <p:cNvPicPr>
            <a:picLocks noChangeAspect="1"/>
          </p:cNvPicPr>
          <p:nvPr/>
        </p:nvPicPr>
        <p:blipFill>
          <a:blip r:embed="rId4"/>
          <a:stretch>
            <a:fillRect/>
          </a:stretch>
        </p:blipFill>
        <p:spPr>
          <a:xfrm>
            <a:off x="37774" y="2799923"/>
            <a:ext cx="5182298" cy="4013453"/>
          </a:xfrm>
          <a:prstGeom prst="rect">
            <a:avLst/>
          </a:prstGeom>
        </p:spPr>
      </p:pic>
      <p:pic>
        <p:nvPicPr>
          <p:cNvPr id="4" name="Afbeelding 3">
            <a:extLst>
              <a:ext uri="{FF2B5EF4-FFF2-40B4-BE49-F238E27FC236}">
                <a16:creationId xmlns:a16="http://schemas.microsoft.com/office/drawing/2014/main" id="{9D4867E8-524A-8342-9DDC-A3E2D3FB652E}"/>
              </a:ext>
            </a:extLst>
          </p:cNvPr>
          <p:cNvPicPr>
            <a:picLocks noChangeAspect="1"/>
          </p:cNvPicPr>
          <p:nvPr/>
        </p:nvPicPr>
        <p:blipFill>
          <a:blip r:embed="rId5"/>
          <a:stretch>
            <a:fillRect/>
          </a:stretch>
        </p:blipFill>
        <p:spPr>
          <a:xfrm>
            <a:off x="0" y="744096"/>
            <a:ext cx="9144000" cy="2468880"/>
          </a:xfrm>
          <a:prstGeom prst="rect">
            <a:avLst/>
          </a:prstGeom>
        </p:spPr>
      </p:pic>
      <p:sp>
        <p:nvSpPr>
          <p:cNvPr id="5" name="Tekstvak 4">
            <a:extLst>
              <a:ext uri="{FF2B5EF4-FFF2-40B4-BE49-F238E27FC236}">
                <a16:creationId xmlns:a16="http://schemas.microsoft.com/office/drawing/2014/main" id="{45B04AC0-8D42-A646-A8FB-2350C786B47A}"/>
              </a:ext>
            </a:extLst>
          </p:cNvPr>
          <p:cNvSpPr txBox="1"/>
          <p:nvPr/>
        </p:nvSpPr>
        <p:spPr>
          <a:xfrm>
            <a:off x="5220072" y="3291940"/>
            <a:ext cx="3814146" cy="3046988"/>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Een opgewarmde luchtlaag heeft een impuls nodig om op te stijgen.</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Waait de wind tegen een obstakel dan zorgt dat voor een verstoring in de laag warme lucht</a:t>
            </a:r>
            <a:r>
              <a:rPr lang="nl-NL" dirty="0"/>
              <a:t>.</a:t>
            </a:r>
          </a:p>
        </p:txBody>
      </p:sp>
    </p:spTree>
    <p:extLst>
      <p:ext uri="{BB962C8B-B14F-4D97-AF65-F5344CB8AC3E}">
        <p14:creationId xmlns:p14="http://schemas.microsoft.com/office/powerpoint/2010/main" val="4196657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46F0DD1C-98D8-0B4D-A06E-EFD03836BB79}"/>
              </a:ext>
            </a:extLst>
          </p:cNvPr>
          <p:cNvPicPr>
            <a:picLocks noChangeAspect="1"/>
          </p:cNvPicPr>
          <p:nvPr/>
        </p:nvPicPr>
        <p:blipFill>
          <a:blip r:embed="rId4"/>
          <a:stretch>
            <a:fillRect/>
          </a:stretch>
        </p:blipFill>
        <p:spPr>
          <a:xfrm>
            <a:off x="179994" y="764704"/>
            <a:ext cx="8792556" cy="4176464"/>
          </a:xfrm>
          <a:prstGeom prst="rect">
            <a:avLst/>
          </a:prstGeom>
        </p:spPr>
      </p:pic>
      <p:sp>
        <p:nvSpPr>
          <p:cNvPr id="4" name="Tekstvak 3">
            <a:extLst>
              <a:ext uri="{FF2B5EF4-FFF2-40B4-BE49-F238E27FC236}">
                <a16:creationId xmlns:a16="http://schemas.microsoft.com/office/drawing/2014/main" id="{C9983BC5-EAEE-304F-A626-440F5494C8CF}"/>
              </a:ext>
            </a:extLst>
          </p:cNvPr>
          <p:cNvSpPr txBox="1"/>
          <p:nvPr/>
        </p:nvSpPr>
        <p:spPr>
          <a:xfrm>
            <a:off x="179512" y="4946392"/>
            <a:ext cx="8793038" cy="1938992"/>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Door een </a:t>
            </a:r>
            <a:r>
              <a:rPr lang="nl-NL" sz="2400" dirty="0">
                <a:solidFill>
                  <a:srgbClr val="FF0000"/>
                </a:solidFill>
              </a:rPr>
              <a:t>verstoring</a:t>
            </a:r>
            <a:r>
              <a:rPr lang="nl-NL" sz="2400" dirty="0"/>
              <a:t> komt een thermiekbel los. De warme lucht stijgt en koelt 1 °C per 100 m af. </a:t>
            </a:r>
          </a:p>
          <a:p>
            <a:pPr marL="285750" indent="-285750">
              <a:buClr>
                <a:srgbClr val="FF0000"/>
              </a:buClr>
              <a:buFont typeface="Wingdings" pitchFamily="2" charset="2"/>
              <a:buChar char="Ø"/>
            </a:pPr>
            <a:r>
              <a:rPr lang="nl-NL" sz="2400" dirty="0"/>
              <a:t>Als de bel ver genoeg door stijgt komt de temperatuur onder het </a:t>
            </a:r>
            <a:r>
              <a:rPr lang="nl-NL" sz="2400" dirty="0">
                <a:solidFill>
                  <a:srgbClr val="FF0000"/>
                </a:solidFill>
              </a:rPr>
              <a:t>dauwpunt</a:t>
            </a:r>
            <a:r>
              <a:rPr lang="nl-NL" sz="2400" dirty="0"/>
              <a:t>. De lucht raakt </a:t>
            </a:r>
            <a:r>
              <a:rPr lang="nl-NL" sz="2400" dirty="0">
                <a:solidFill>
                  <a:srgbClr val="FF0000"/>
                </a:solidFill>
              </a:rPr>
              <a:t>verzadigd</a:t>
            </a:r>
            <a:r>
              <a:rPr lang="nl-NL" sz="2400" dirty="0"/>
              <a:t> en de waterdamp begint te condenseren. De stapelwolk verraadt dat daar stijgen zit. </a:t>
            </a:r>
          </a:p>
        </p:txBody>
      </p:sp>
    </p:spTree>
    <p:extLst>
      <p:ext uri="{BB962C8B-B14F-4D97-AF65-F5344CB8AC3E}">
        <p14:creationId xmlns:p14="http://schemas.microsoft.com/office/powerpoint/2010/main" val="29468532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F1C7B42C-1B1C-DD40-AB88-F490C41A2255}"/>
              </a:ext>
            </a:extLst>
          </p:cNvPr>
          <p:cNvPicPr>
            <a:picLocks noChangeAspect="1"/>
          </p:cNvPicPr>
          <p:nvPr/>
        </p:nvPicPr>
        <p:blipFill>
          <a:blip r:embed="rId4"/>
          <a:stretch>
            <a:fillRect/>
          </a:stretch>
        </p:blipFill>
        <p:spPr>
          <a:xfrm>
            <a:off x="751802" y="768312"/>
            <a:ext cx="7420598" cy="3524784"/>
          </a:xfrm>
          <a:prstGeom prst="rect">
            <a:avLst/>
          </a:prstGeom>
        </p:spPr>
      </p:pic>
      <p:sp>
        <p:nvSpPr>
          <p:cNvPr id="4" name="Tekstvak 3">
            <a:extLst>
              <a:ext uri="{FF2B5EF4-FFF2-40B4-BE49-F238E27FC236}">
                <a16:creationId xmlns:a16="http://schemas.microsoft.com/office/drawing/2014/main" id="{EA474E34-CD07-4841-9C49-F35E560996C8}"/>
              </a:ext>
            </a:extLst>
          </p:cNvPr>
          <p:cNvSpPr txBox="1"/>
          <p:nvPr/>
        </p:nvSpPr>
        <p:spPr>
          <a:xfrm>
            <a:off x="179512" y="4221088"/>
            <a:ext cx="8964488" cy="2677656"/>
          </a:xfrm>
          <a:prstGeom prst="rect">
            <a:avLst/>
          </a:prstGeom>
          <a:noFill/>
        </p:spPr>
        <p:txBody>
          <a:bodyPr wrap="square" rtlCol="0">
            <a:spAutoFit/>
          </a:bodyPr>
          <a:lstStyle/>
          <a:p>
            <a:pPr>
              <a:buClr>
                <a:srgbClr val="FF0000"/>
              </a:buClr>
            </a:pPr>
            <a:r>
              <a:rPr lang="nl-NL" sz="2400" dirty="0">
                <a:solidFill>
                  <a:srgbClr val="FF0000"/>
                </a:solidFill>
              </a:rPr>
              <a:t>1, 2 en 3 </a:t>
            </a:r>
            <a:r>
              <a:rPr lang="nl-NL" sz="2400" dirty="0"/>
              <a:t>De eerste drie wolkjes zijn in de opbouwfase. </a:t>
            </a:r>
          </a:p>
          <a:p>
            <a:pPr>
              <a:buClr>
                <a:srgbClr val="FF0000"/>
              </a:buClr>
            </a:pPr>
            <a:r>
              <a:rPr lang="nl-NL" sz="2400" dirty="0">
                <a:solidFill>
                  <a:srgbClr val="FF0000"/>
                </a:solidFill>
              </a:rPr>
              <a:t>4.</a:t>
            </a:r>
            <a:r>
              <a:rPr lang="nl-NL" sz="2400" dirty="0"/>
              <a:t> Thermiekbellen in de vorm van een </a:t>
            </a:r>
            <a:r>
              <a:rPr lang="nl-NL" sz="2400" dirty="0">
                <a:solidFill>
                  <a:srgbClr val="FF0000"/>
                </a:solidFill>
              </a:rPr>
              <a:t>driehoek met de punt omhoog </a:t>
            </a:r>
            <a:r>
              <a:rPr lang="nl-NL" sz="2400" dirty="0"/>
              <a:t>(bloemkoolwolken) geven in de regel de beste thermiek</a:t>
            </a:r>
          </a:p>
          <a:p>
            <a:pPr>
              <a:buClr>
                <a:srgbClr val="FF0000"/>
              </a:buClr>
            </a:pPr>
            <a:r>
              <a:rPr lang="nl-NL" sz="2400" dirty="0">
                <a:solidFill>
                  <a:srgbClr val="FF0000"/>
                </a:solidFill>
              </a:rPr>
              <a:t>5.</a:t>
            </a:r>
            <a:r>
              <a:rPr lang="nl-NL" sz="2400" dirty="0"/>
              <a:t> Een wolk in de vorm van een </a:t>
            </a:r>
            <a:r>
              <a:rPr lang="nl-NL" sz="2400" dirty="0">
                <a:solidFill>
                  <a:srgbClr val="FF0000"/>
                </a:solidFill>
              </a:rPr>
              <a:t>omgekeerde driehoek </a:t>
            </a:r>
            <a:r>
              <a:rPr lang="nl-NL" sz="2400" dirty="0"/>
              <a:t>begint op te lossen.</a:t>
            </a:r>
          </a:p>
          <a:p>
            <a:pPr>
              <a:buClr>
                <a:srgbClr val="FF0000"/>
              </a:buClr>
            </a:pPr>
            <a:r>
              <a:rPr lang="nl-NL" sz="2400" dirty="0">
                <a:solidFill>
                  <a:srgbClr val="FF0000"/>
                </a:solidFill>
              </a:rPr>
              <a:t>6.</a:t>
            </a:r>
            <a:r>
              <a:rPr lang="nl-NL" sz="2400" dirty="0"/>
              <a:t> Wanneer de bel niet meer van warme lucht wordt voorzien, dan lost de wolk op.</a:t>
            </a:r>
          </a:p>
        </p:txBody>
      </p:sp>
    </p:spTree>
    <p:extLst>
      <p:ext uri="{BB962C8B-B14F-4D97-AF65-F5344CB8AC3E}">
        <p14:creationId xmlns:p14="http://schemas.microsoft.com/office/powerpoint/2010/main" val="296379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1EC8FFF8-AAC0-AC4B-9D16-75C8CAA8BE0F}"/>
              </a:ext>
            </a:extLst>
          </p:cNvPr>
          <p:cNvPicPr>
            <a:picLocks noChangeAspect="1"/>
          </p:cNvPicPr>
          <p:nvPr/>
        </p:nvPicPr>
        <p:blipFill>
          <a:blip r:embed="rId4"/>
          <a:stretch>
            <a:fillRect/>
          </a:stretch>
        </p:blipFill>
        <p:spPr>
          <a:xfrm>
            <a:off x="68173" y="776027"/>
            <a:ext cx="2559140" cy="2218514"/>
          </a:xfrm>
          <a:prstGeom prst="rect">
            <a:avLst/>
          </a:prstGeom>
        </p:spPr>
      </p:pic>
      <p:pic>
        <p:nvPicPr>
          <p:cNvPr id="4" name="Afbeelding 3">
            <a:extLst>
              <a:ext uri="{FF2B5EF4-FFF2-40B4-BE49-F238E27FC236}">
                <a16:creationId xmlns:a16="http://schemas.microsoft.com/office/drawing/2014/main" id="{64BE3738-2C6C-DE4C-A3D6-C857F2B92378}"/>
              </a:ext>
            </a:extLst>
          </p:cNvPr>
          <p:cNvPicPr>
            <a:picLocks noChangeAspect="1"/>
          </p:cNvPicPr>
          <p:nvPr/>
        </p:nvPicPr>
        <p:blipFill>
          <a:blip r:embed="rId5"/>
          <a:stretch>
            <a:fillRect/>
          </a:stretch>
        </p:blipFill>
        <p:spPr>
          <a:xfrm>
            <a:off x="68173" y="2814076"/>
            <a:ext cx="2559140" cy="2559140"/>
          </a:xfrm>
          <a:prstGeom prst="rect">
            <a:avLst/>
          </a:prstGeom>
        </p:spPr>
      </p:pic>
      <p:pic>
        <p:nvPicPr>
          <p:cNvPr id="5" name="Afbeelding 4">
            <a:extLst>
              <a:ext uri="{FF2B5EF4-FFF2-40B4-BE49-F238E27FC236}">
                <a16:creationId xmlns:a16="http://schemas.microsoft.com/office/drawing/2014/main" id="{6B96041E-465F-0240-968D-AE9E9FF9FA24}"/>
              </a:ext>
            </a:extLst>
          </p:cNvPr>
          <p:cNvPicPr>
            <a:picLocks noChangeAspect="1"/>
          </p:cNvPicPr>
          <p:nvPr/>
        </p:nvPicPr>
        <p:blipFill>
          <a:blip r:embed="rId6"/>
          <a:stretch>
            <a:fillRect/>
          </a:stretch>
        </p:blipFill>
        <p:spPr>
          <a:xfrm>
            <a:off x="74188" y="5445225"/>
            <a:ext cx="2580685" cy="1389269"/>
          </a:xfrm>
          <a:prstGeom prst="rect">
            <a:avLst/>
          </a:prstGeom>
        </p:spPr>
      </p:pic>
      <p:sp>
        <p:nvSpPr>
          <p:cNvPr id="6" name="Tekstvak 5">
            <a:extLst>
              <a:ext uri="{FF2B5EF4-FFF2-40B4-BE49-F238E27FC236}">
                <a16:creationId xmlns:a16="http://schemas.microsoft.com/office/drawing/2014/main" id="{8BAFEB63-E382-2C4F-A84D-996578DC7557}"/>
              </a:ext>
            </a:extLst>
          </p:cNvPr>
          <p:cNvSpPr txBox="1"/>
          <p:nvPr/>
        </p:nvSpPr>
        <p:spPr>
          <a:xfrm>
            <a:off x="2771800" y="764704"/>
            <a:ext cx="6372200" cy="5632311"/>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Het sterkste stijgen zit meestal onder het dikste deel, daar waar de </a:t>
            </a:r>
            <a:r>
              <a:rPr lang="nl-NL" sz="2400" dirty="0">
                <a:solidFill>
                  <a:srgbClr val="FF0000"/>
                </a:solidFill>
              </a:rPr>
              <a:t>basis het donkerst </a:t>
            </a:r>
            <a:r>
              <a:rPr lang="nl-NL" sz="2400" dirty="0"/>
              <a:t>is.</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Bij weinig wind en grote cumuli zit het stijgen meestal aan de </a:t>
            </a:r>
            <a:r>
              <a:rPr lang="nl-NL" sz="2400" dirty="0">
                <a:solidFill>
                  <a:srgbClr val="FF0000"/>
                </a:solidFill>
              </a:rPr>
              <a:t>zonzijde</a:t>
            </a:r>
            <a:r>
              <a:rPr lang="nl-NL" sz="2400" dirty="0"/>
              <a:t>. </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endParaRPr lang="nl-NL" sz="2400" dirty="0"/>
          </a:p>
          <a:p>
            <a:pPr>
              <a:buClr>
                <a:srgbClr val="FF0000"/>
              </a:buClr>
            </a:pPr>
            <a:endParaRPr lang="nl-NL" sz="2400" dirty="0"/>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dirty="0"/>
              <a:t>Neemt de windsnelheid bij de wolkenbasis toe, dan zit het stijgen aan de </a:t>
            </a:r>
            <a:r>
              <a:rPr lang="nl-NL" sz="2400" dirty="0">
                <a:solidFill>
                  <a:srgbClr val="FF0000"/>
                </a:solidFill>
              </a:rPr>
              <a:t>windzijde</a:t>
            </a:r>
            <a:r>
              <a:rPr lang="nl-NL" sz="2400" dirty="0"/>
              <a:t>.</a:t>
            </a:r>
          </a:p>
        </p:txBody>
      </p:sp>
    </p:spTree>
    <p:extLst>
      <p:ext uri="{BB962C8B-B14F-4D97-AF65-F5344CB8AC3E}">
        <p14:creationId xmlns:p14="http://schemas.microsoft.com/office/powerpoint/2010/main" val="147301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59AEC3B-B2A1-1648-8C96-A2DD85BB468B}"/>
              </a:ext>
            </a:extLst>
          </p:cNvPr>
          <p:cNvPicPr>
            <a:picLocks noChangeAspect="1"/>
          </p:cNvPicPr>
          <p:nvPr/>
        </p:nvPicPr>
        <p:blipFill>
          <a:blip r:embed="rId4"/>
          <a:stretch>
            <a:fillRect/>
          </a:stretch>
        </p:blipFill>
        <p:spPr>
          <a:xfrm>
            <a:off x="107504" y="3301219"/>
            <a:ext cx="3419872" cy="3516083"/>
          </a:xfrm>
          <a:prstGeom prst="rect">
            <a:avLst/>
          </a:prstGeom>
        </p:spPr>
      </p:pic>
      <p:pic>
        <p:nvPicPr>
          <p:cNvPr id="4" name="Afbeelding 3">
            <a:extLst>
              <a:ext uri="{FF2B5EF4-FFF2-40B4-BE49-F238E27FC236}">
                <a16:creationId xmlns:a16="http://schemas.microsoft.com/office/drawing/2014/main" id="{8511504C-D23E-674F-8ED3-C38191367158}"/>
              </a:ext>
            </a:extLst>
          </p:cNvPr>
          <p:cNvPicPr>
            <a:picLocks noChangeAspect="1"/>
          </p:cNvPicPr>
          <p:nvPr/>
        </p:nvPicPr>
        <p:blipFill>
          <a:blip r:embed="rId5"/>
          <a:stretch>
            <a:fillRect/>
          </a:stretch>
        </p:blipFill>
        <p:spPr>
          <a:xfrm>
            <a:off x="107504" y="726345"/>
            <a:ext cx="3419872" cy="2564905"/>
          </a:xfrm>
          <a:prstGeom prst="rect">
            <a:avLst/>
          </a:prstGeom>
        </p:spPr>
      </p:pic>
      <p:sp>
        <p:nvSpPr>
          <p:cNvPr id="5" name="Tekstvak 4">
            <a:extLst>
              <a:ext uri="{FF2B5EF4-FFF2-40B4-BE49-F238E27FC236}">
                <a16:creationId xmlns:a16="http://schemas.microsoft.com/office/drawing/2014/main" id="{E99E8AF5-798F-8A49-90EC-39D544AB8CCF}"/>
              </a:ext>
            </a:extLst>
          </p:cNvPr>
          <p:cNvSpPr txBox="1"/>
          <p:nvPr/>
        </p:nvSpPr>
        <p:spPr>
          <a:xfrm>
            <a:off x="3527376" y="764704"/>
            <a:ext cx="5616624"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Wanneer de stijgende lucht niet doorstijgt tot het condensatieniveau dan spreken we van </a:t>
            </a:r>
            <a:r>
              <a:rPr lang="nl-NL" sz="2400" dirty="0">
                <a:solidFill>
                  <a:srgbClr val="FF0000"/>
                </a:solidFill>
              </a:rPr>
              <a:t>droge thermiek</a:t>
            </a:r>
            <a:r>
              <a:rPr lang="nl-NL" sz="2400" dirty="0"/>
              <a:t> of ook wel </a:t>
            </a:r>
            <a:r>
              <a:rPr lang="nl-NL" sz="2400" dirty="0">
                <a:solidFill>
                  <a:srgbClr val="FF0000"/>
                </a:solidFill>
              </a:rPr>
              <a:t>blauwe thermiek</a:t>
            </a:r>
            <a:r>
              <a:rPr lang="nl-NL" sz="2400" dirty="0"/>
              <a:t>.</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Stijgt de lucht wel door tot het condensatieniveau, dan ontstaan er cumuluswolken en dat noemen we ook wel </a:t>
            </a:r>
            <a:r>
              <a:rPr lang="nl-NL" sz="2400" dirty="0">
                <a:solidFill>
                  <a:srgbClr val="FF0000"/>
                </a:solidFill>
              </a:rPr>
              <a:t>natte thermiek.</a:t>
            </a:r>
            <a:r>
              <a:rPr lang="nl-NL" sz="2400" dirty="0"/>
              <a:t>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Is de bovenlucht vrij droog dan lossen oude stapelwolken vrij snel op. Is de bovenlucht vochtig dan worden er sneller stapelwolken gevormd dan er wolken oplossen. Dit heet </a:t>
            </a:r>
            <a:r>
              <a:rPr lang="nl-NL" sz="2400" dirty="0">
                <a:solidFill>
                  <a:srgbClr val="FF0000"/>
                </a:solidFill>
              </a:rPr>
              <a:t>overontwikkeling</a:t>
            </a:r>
            <a:r>
              <a:rPr lang="nl-NL" sz="2400" dirty="0"/>
              <a:t>.  Het ‘trekt dan dicht’..</a:t>
            </a:r>
          </a:p>
        </p:txBody>
      </p:sp>
    </p:spTree>
    <p:extLst>
      <p:ext uri="{BB962C8B-B14F-4D97-AF65-F5344CB8AC3E}">
        <p14:creationId xmlns:p14="http://schemas.microsoft.com/office/powerpoint/2010/main" val="392184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485FC8DF-C1F8-824B-8F09-E711CDE442A0}"/>
              </a:ext>
            </a:extLst>
          </p:cNvPr>
          <p:cNvPicPr>
            <a:picLocks noChangeAspect="1"/>
          </p:cNvPicPr>
          <p:nvPr/>
        </p:nvPicPr>
        <p:blipFill>
          <a:blip r:embed="rId4"/>
          <a:stretch>
            <a:fillRect/>
          </a:stretch>
        </p:blipFill>
        <p:spPr>
          <a:xfrm>
            <a:off x="94336" y="792089"/>
            <a:ext cx="4793417" cy="6021287"/>
          </a:xfrm>
          <a:prstGeom prst="rect">
            <a:avLst/>
          </a:prstGeom>
        </p:spPr>
      </p:pic>
      <p:sp>
        <p:nvSpPr>
          <p:cNvPr id="4" name="Tekstvak 3">
            <a:extLst>
              <a:ext uri="{FF2B5EF4-FFF2-40B4-BE49-F238E27FC236}">
                <a16:creationId xmlns:a16="http://schemas.microsoft.com/office/drawing/2014/main" id="{8280BE72-49F0-2C4B-95F8-8A8444AB69CE}"/>
              </a:ext>
            </a:extLst>
          </p:cNvPr>
          <p:cNvSpPr txBox="1"/>
          <p:nvPr/>
        </p:nvSpPr>
        <p:spPr>
          <a:xfrm>
            <a:off x="4887753" y="764704"/>
            <a:ext cx="4256247" cy="5262979"/>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's Nachts straalt de aarde warmte uit. Bij wolkeloze nachten is die uitstraling het grootst. Het grondoppervlak koelt sterk af.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Bij weinig of geen wind vormt zich dan een koude laag boven het aardoppervlak die aanmerkelijk kouder is dan de lucht daarboven.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We noemen dit een </a:t>
            </a:r>
            <a:r>
              <a:rPr lang="nl-NL" sz="2400" dirty="0">
                <a:solidFill>
                  <a:srgbClr val="FF0000"/>
                </a:solidFill>
              </a:rPr>
              <a:t>grondinversie</a:t>
            </a:r>
            <a:r>
              <a:rPr lang="nl-NL" sz="2400" dirty="0"/>
              <a:t>. </a:t>
            </a:r>
          </a:p>
        </p:txBody>
      </p:sp>
    </p:spTree>
    <p:extLst>
      <p:ext uri="{BB962C8B-B14F-4D97-AF65-F5344CB8AC3E}">
        <p14:creationId xmlns:p14="http://schemas.microsoft.com/office/powerpoint/2010/main" val="3022296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B4E04613-8985-674F-9467-FE5513897E8E}"/>
              </a:ext>
            </a:extLst>
          </p:cNvPr>
          <p:cNvPicPr>
            <a:picLocks noChangeAspect="1"/>
          </p:cNvPicPr>
          <p:nvPr/>
        </p:nvPicPr>
        <p:blipFill>
          <a:blip r:embed="rId4"/>
          <a:stretch>
            <a:fillRect/>
          </a:stretch>
        </p:blipFill>
        <p:spPr>
          <a:xfrm>
            <a:off x="107504" y="776026"/>
            <a:ext cx="4176463" cy="2808671"/>
          </a:xfrm>
          <a:prstGeom prst="rect">
            <a:avLst/>
          </a:prstGeom>
        </p:spPr>
      </p:pic>
      <p:pic>
        <p:nvPicPr>
          <p:cNvPr id="4" name="Afbeelding 3">
            <a:extLst>
              <a:ext uri="{FF2B5EF4-FFF2-40B4-BE49-F238E27FC236}">
                <a16:creationId xmlns:a16="http://schemas.microsoft.com/office/drawing/2014/main" id="{29881CCC-23DA-374B-9190-DA70B520C6B1}"/>
              </a:ext>
            </a:extLst>
          </p:cNvPr>
          <p:cNvPicPr>
            <a:picLocks noChangeAspect="1"/>
          </p:cNvPicPr>
          <p:nvPr/>
        </p:nvPicPr>
        <p:blipFill>
          <a:blip r:embed="rId5"/>
          <a:stretch>
            <a:fillRect/>
          </a:stretch>
        </p:blipFill>
        <p:spPr>
          <a:xfrm>
            <a:off x="91682" y="3727570"/>
            <a:ext cx="4192285" cy="2581749"/>
          </a:xfrm>
          <a:prstGeom prst="rect">
            <a:avLst/>
          </a:prstGeom>
        </p:spPr>
      </p:pic>
      <p:sp>
        <p:nvSpPr>
          <p:cNvPr id="5" name="Tekstvak 4">
            <a:extLst>
              <a:ext uri="{FF2B5EF4-FFF2-40B4-BE49-F238E27FC236}">
                <a16:creationId xmlns:a16="http://schemas.microsoft.com/office/drawing/2014/main" id="{8138F61D-C261-CB4C-8A44-7F2AEEC72436}"/>
              </a:ext>
            </a:extLst>
          </p:cNvPr>
          <p:cNvSpPr txBox="1"/>
          <p:nvPr/>
        </p:nvSpPr>
        <p:spPr>
          <a:xfrm>
            <a:off x="4319874" y="692696"/>
            <a:ext cx="4716621"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De zon staat zomers in Nederland om </a:t>
            </a:r>
            <a:r>
              <a:rPr lang="nl-NL" sz="2400" dirty="0">
                <a:solidFill>
                  <a:srgbClr val="FF0000"/>
                </a:solidFill>
              </a:rPr>
              <a:t>13:40</a:t>
            </a:r>
            <a:r>
              <a:rPr lang="nl-NL" sz="2400" dirty="0"/>
              <a:t> uur het hoogst, maar de grond warmt door instraling tot 15 uur nog verder op.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Om 15:00 uur is de grond-temperatuur het hoogst en daarom is de thermiek 's middags tussen 15:00 en 16:00 uur in de regel het sterkst.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Na 15:00 uur is de </a:t>
            </a:r>
            <a:r>
              <a:rPr lang="nl-NL" sz="2400" dirty="0">
                <a:solidFill>
                  <a:srgbClr val="FF0000"/>
                </a:solidFill>
              </a:rPr>
              <a:t>uitstraling groter dan de instraling </a:t>
            </a:r>
            <a:r>
              <a:rPr lang="nl-NL" sz="2400" dirty="0"/>
              <a:t>en neemt de temperatuur en dus ook de thermieksterkte af. </a:t>
            </a:r>
          </a:p>
        </p:txBody>
      </p:sp>
    </p:spTree>
    <p:extLst>
      <p:ext uri="{BB962C8B-B14F-4D97-AF65-F5344CB8AC3E}">
        <p14:creationId xmlns:p14="http://schemas.microsoft.com/office/powerpoint/2010/main" val="140431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sp>
        <p:nvSpPr>
          <p:cNvPr id="4" name="Tekstvak 3">
            <a:extLst>
              <a:ext uri="{FF2B5EF4-FFF2-40B4-BE49-F238E27FC236}">
                <a16:creationId xmlns:a16="http://schemas.microsoft.com/office/drawing/2014/main" id="{8572F932-CE56-9947-89AD-4D4744392B17}"/>
              </a:ext>
            </a:extLst>
          </p:cNvPr>
          <p:cNvSpPr txBox="1"/>
          <p:nvPr/>
        </p:nvSpPr>
        <p:spPr>
          <a:xfrm>
            <a:off x="5210557" y="739725"/>
            <a:ext cx="3969955" cy="6001643"/>
          </a:xfrm>
          <a:prstGeom prst="rect">
            <a:avLst/>
          </a:prstGeom>
          <a:noFill/>
        </p:spPr>
        <p:txBody>
          <a:bodyPr wrap="square" rtlCol="0">
            <a:spAutoFit/>
          </a:bodyPr>
          <a:lstStyle/>
          <a:p>
            <a:pPr>
              <a:buClr>
                <a:srgbClr val="FF0000"/>
              </a:buClr>
            </a:pPr>
            <a:r>
              <a:rPr lang="nl-NL" sz="2400" dirty="0"/>
              <a:t>Gegevens meteo:</a:t>
            </a:r>
          </a:p>
          <a:p>
            <a:pPr marL="342900" indent="-342900">
              <a:buClr>
                <a:srgbClr val="FF0000"/>
              </a:buClr>
              <a:buFont typeface="Arial" panose="020B0604020202020204" pitchFamily="34" charset="0"/>
              <a:buChar char="•"/>
            </a:pPr>
            <a:r>
              <a:rPr lang="nl-NL" sz="2400" dirty="0"/>
              <a:t>500 vt 20 °C; </a:t>
            </a:r>
          </a:p>
          <a:p>
            <a:pPr marL="342900" indent="-342900">
              <a:buClr>
                <a:srgbClr val="FF0000"/>
              </a:buClr>
              <a:buFont typeface="Arial" panose="020B0604020202020204" pitchFamily="34" charset="0"/>
              <a:buChar char="•"/>
            </a:pPr>
            <a:r>
              <a:rPr lang="nl-NL" sz="2400" dirty="0"/>
              <a:t>1500 vt 16° C;</a:t>
            </a:r>
          </a:p>
          <a:p>
            <a:pPr marL="342900" indent="-342900">
              <a:buClr>
                <a:srgbClr val="FF0000"/>
              </a:buClr>
              <a:buFont typeface="Arial" panose="020B0604020202020204" pitchFamily="34" charset="0"/>
              <a:buChar char="•"/>
            </a:pPr>
            <a:r>
              <a:rPr lang="nl-NL" sz="2400" dirty="0"/>
              <a:t>3000 vt 11 °C;</a:t>
            </a:r>
          </a:p>
          <a:p>
            <a:pPr marL="342900" indent="-342900">
              <a:buClr>
                <a:srgbClr val="FF0000"/>
              </a:buClr>
              <a:buFont typeface="Arial" panose="020B0604020202020204" pitchFamily="34" charset="0"/>
              <a:buChar char="•"/>
            </a:pPr>
            <a:r>
              <a:rPr lang="nl-NL" sz="2400" dirty="0"/>
              <a:t>5000 vt 12 °C ;</a:t>
            </a:r>
          </a:p>
          <a:p>
            <a:pPr marL="342900" indent="-342900">
              <a:buClr>
                <a:srgbClr val="FF0000"/>
              </a:buClr>
              <a:buFont typeface="Arial" panose="020B0604020202020204" pitchFamily="34" charset="0"/>
              <a:buChar char="•"/>
            </a:pPr>
            <a:r>
              <a:rPr lang="nl-NL" sz="2400" dirty="0"/>
              <a:t>nul graden niveau FL 105</a:t>
            </a:r>
          </a:p>
          <a:p>
            <a:pPr marL="342900" indent="-342900">
              <a:buClr>
                <a:srgbClr val="FF0000"/>
              </a:buClr>
              <a:buFont typeface="Arial" panose="020B0604020202020204" pitchFamily="34" charset="0"/>
              <a:buChar char="•"/>
            </a:pPr>
            <a:r>
              <a:rPr lang="nl-NL" sz="2400" dirty="0"/>
              <a:t>dauwpunt 12 °C.</a:t>
            </a:r>
          </a:p>
          <a:p>
            <a:pPr>
              <a:buClr>
                <a:srgbClr val="FF0000"/>
              </a:buClr>
            </a:pPr>
            <a:r>
              <a:rPr lang="nl-NL" sz="2400" dirty="0">
                <a:solidFill>
                  <a:srgbClr val="FF0000"/>
                </a:solidFill>
              </a:rPr>
              <a:t>1. </a:t>
            </a:r>
            <a:r>
              <a:rPr lang="nl-NL" sz="2400" dirty="0"/>
              <a:t>Teken de toestandskromme</a:t>
            </a:r>
          </a:p>
          <a:p>
            <a:pPr>
              <a:buClr>
                <a:srgbClr val="FF0000"/>
              </a:buClr>
            </a:pPr>
            <a:r>
              <a:rPr lang="nl-NL" sz="2400" dirty="0">
                <a:solidFill>
                  <a:srgbClr val="FF0000"/>
                </a:solidFill>
              </a:rPr>
              <a:t>2. </a:t>
            </a:r>
            <a:r>
              <a:rPr lang="nl-NL" sz="2400" dirty="0"/>
              <a:t>Teken de droogadiabaat van 23 °C richting 2300 m.</a:t>
            </a:r>
          </a:p>
          <a:p>
            <a:pPr>
              <a:buClr>
                <a:srgbClr val="FF0000"/>
              </a:buClr>
            </a:pPr>
            <a:r>
              <a:rPr lang="nl-NL" sz="2400" dirty="0">
                <a:solidFill>
                  <a:srgbClr val="FF0000"/>
                </a:solidFill>
              </a:rPr>
              <a:t>3. </a:t>
            </a:r>
            <a:r>
              <a:rPr lang="nl-NL" sz="2400" dirty="0"/>
              <a:t>Bereken de </a:t>
            </a:r>
            <a:r>
              <a:rPr lang="nl-NL" sz="2400" dirty="0">
                <a:solidFill>
                  <a:srgbClr val="FF0000"/>
                </a:solidFill>
              </a:rPr>
              <a:t>dauwpunt-hoogte</a:t>
            </a:r>
            <a:r>
              <a:rPr lang="nl-NL" sz="2400" dirty="0"/>
              <a:t>: 23 °C - 12 °C is 11 en dat keer 120 is 1320 m</a:t>
            </a:r>
          </a:p>
          <a:p>
            <a:pPr>
              <a:buClr>
                <a:srgbClr val="FF0000"/>
              </a:buClr>
            </a:pPr>
            <a:r>
              <a:rPr lang="nl-NL" sz="2400" dirty="0">
                <a:solidFill>
                  <a:srgbClr val="FF0000"/>
                </a:solidFill>
              </a:rPr>
              <a:t>=&gt;</a:t>
            </a:r>
            <a:r>
              <a:rPr lang="nl-NL" sz="2400" dirty="0"/>
              <a:t> De thermiek stopt waar de droogadiabaat op de inversie "botst". </a:t>
            </a:r>
          </a:p>
        </p:txBody>
      </p:sp>
      <p:pic>
        <p:nvPicPr>
          <p:cNvPr id="5" name="Afbeelding 4">
            <a:extLst>
              <a:ext uri="{FF2B5EF4-FFF2-40B4-BE49-F238E27FC236}">
                <a16:creationId xmlns:a16="http://schemas.microsoft.com/office/drawing/2014/main" id="{87C8928C-1265-D546-B207-7B19BA22E68B}"/>
              </a:ext>
            </a:extLst>
          </p:cNvPr>
          <p:cNvPicPr>
            <a:picLocks noChangeAspect="1"/>
          </p:cNvPicPr>
          <p:nvPr/>
        </p:nvPicPr>
        <p:blipFill>
          <a:blip r:embed="rId4"/>
          <a:stretch>
            <a:fillRect/>
          </a:stretch>
        </p:blipFill>
        <p:spPr>
          <a:xfrm>
            <a:off x="56348" y="836712"/>
            <a:ext cx="4993730" cy="4993730"/>
          </a:xfrm>
          <a:prstGeom prst="rect">
            <a:avLst/>
          </a:prstGeom>
        </p:spPr>
      </p:pic>
    </p:spTree>
    <p:extLst>
      <p:ext uri="{BB962C8B-B14F-4D97-AF65-F5344CB8AC3E}">
        <p14:creationId xmlns:p14="http://schemas.microsoft.com/office/powerpoint/2010/main" val="199236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0EDC0230-9AA4-0641-917F-E630142C22E5}"/>
              </a:ext>
            </a:extLst>
          </p:cNvPr>
          <p:cNvPicPr>
            <a:picLocks noChangeAspect="1"/>
          </p:cNvPicPr>
          <p:nvPr/>
        </p:nvPicPr>
        <p:blipFill>
          <a:blip r:embed="rId4"/>
          <a:stretch>
            <a:fillRect/>
          </a:stretch>
        </p:blipFill>
        <p:spPr>
          <a:xfrm>
            <a:off x="107504" y="753751"/>
            <a:ext cx="5699578" cy="5699578"/>
          </a:xfrm>
          <a:prstGeom prst="rect">
            <a:avLst/>
          </a:prstGeom>
        </p:spPr>
      </p:pic>
      <p:sp>
        <p:nvSpPr>
          <p:cNvPr id="4" name="Tekstvak 3">
            <a:extLst>
              <a:ext uri="{FF2B5EF4-FFF2-40B4-BE49-F238E27FC236}">
                <a16:creationId xmlns:a16="http://schemas.microsoft.com/office/drawing/2014/main" id="{8572F932-CE56-9947-89AD-4D4744392B17}"/>
              </a:ext>
            </a:extLst>
          </p:cNvPr>
          <p:cNvSpPr txBox="1"/>
          <p:nvPr/>
        </p:nvSpPr>
        <p:spPr>
          <a:xfrm>
            <a:off x="5807082" y="692696"/>
            <a:ext cx="3264910" cy="3046988"/>
          </a:xfrm>
          <a:prstGeom prst="rect">
            <a:avLst/>
          </a:prstGeom>
          <a:noFill/>
        </p:spPr>
        <p:txBody>
          <a:bodyPr wrap="square" rtlCol="0">
            <a:spAutoFit/>
          </a:bodyPr>
          <a:lstStyle/>
          <a:p>
            <a:pPr>
              <a:buClr>
                <a:srgbClr val="FF0000"/>
              </a:buClr>
            </a:pPr>
            <a:r>
              <a:rPr lang="nl-NL" sz="2400" dirty="0"/>
              <a:t>Gegevens meteo:</a:t>
            </a:r>
          </a:p>
          <a:p>
            <a:pPr marL="342900" indent="-342900">
              <a:buClr>
                <a:srgbClr val="FF0000"/>
              </a:buClr>
              <a:buFont typeface="Arial" panose="020B0604020202020204" pitchFamily="34" charset="0"/>
              <a:buChar char="•"/>
            </a:pPr>
            <a:r>
              <a:rPr lang="nl-NL" sz="2400" dirty="0"/>
              <a:t>500 vt 20 °C; </a:t>
            </a:r>
          </a:p>
          <a:p>
            <a:pPr marL="342900" indent="-342900">
              <a:buClr>
                <a:srgbClr val="FF0000"/>
              </a:buClr>
              <a:buFont typeface="Arial" panose="020B0604020202020204" pitchFamily="34" charset="0"/>
              <a:buChar char="•"/>
            </a:pPr>
            <a:r>
              <a:rPr lang="nl-NL" sz="2400" dirty="0"/>
              <a:t>1500 vt 16° C;</a:t>
            </a:r>
          </a:p>
          <a:p>
            <a:pPr marL="342900" indent="-342900">
              <a:buClr>
                <a:srgbClr val="FF0000"/>
              </a:buClr>
              <a:buFont typeface="Arial" panose="020B0604020202020204" pitchFamily="34" charset="0"/>
              <a:buChar char="•"/>
            </a:pPr>
            <a:r>
              <a:rPr lang="nl-NL" sz="2400" dirty="0"/>
              <a:t>3000 vt 11 °C;</a:t>
            </a:r>
          </a:p>
          <a:p>
            <a:pPr marL="342900" indent="-342900">
              <a:buClr>
                <a:srgbClr val="FF0000"/>
              </a:buClr>
              <a:buFont typeface="Arial" panose="020B0604020202020204" pitchFamily="34" charset="0"/>
              <a:buChar char="•"/>
            </a:pPr>
            <a:r>
              <a:rPr lang="nl-NL" sz="2400" dirty="0"/>
              <a:t>5000 vt 12 °C ;</a:t>
            </a:r>
          </a:p>
          <a:p>
            <a:pPr marL="342900" indent="-342900">
              <a:buClr>
                <a:srgbClr val="FF0000"/>
              </a:buClr>
              <a:buFont typeface="Arial" panose="020B0604020202020204" pitchFamily="34" charset="0"/>
              <a:buChar char="•"/>
            </a:pPr>
            <a:r>
              <a:rPr lang="nl-NL" sz="2400" dirty="0"/>
              <a:t>nul graden niveau FL 105</a:t>
            </a:r>
          </a:p>
          <a:p>
            <a:pPr marL="342900" indent="-342900">
              <a:buClr>
                <a:srgbClr val="FF0000"/>
              </a:buClr>
              <a:buFont typeface="Arial" panose="020B0604020202020204" pitchFamily="34" charset="0"/>
              <a:buChar char="•"/>
            </a:pPr>
            <a:r>
              <a:rPr lang="nl-NL" sz="2400" dirty="0"/>
              <a:t>dauwpunt 12 °C.</a:t>
            </a:r>
          </a:p>
        </p:txBody>
      </p:sp>
      <p:sp>
        <p:nvSpPr>
          <p:cNvPr id="5" name="Rechthoek 4">
            <a:extLst>
              <a:ext uri="{FF2B5EF4-FFF2-40B4-BE49-F238E27FC236}">
                <a16:creationId xmlns:a16="http://schemas.microsoft.com/office/drawing/2014/main" id="{535343CB-8569-014F-8F57-83F67C6C1B6F}"/>
              </a:ext>
            </a:extLst>
          </p:cNvPr>
          <p:cNvSpPr/>
          <p:nvPr/>
        </p:nvSpPr>
        <p:spPr>
          <a:xfrm>
            <a:off x="5807083" y="3789040"/>
            <a:ext cx="3336918" cy="3046988"/>
          </a:xfrm>
          <a:prstGeom prst="rect">
            <a:avLst/>
          </a:prstGeom>
        </p:spPr>
        <p:txBody>
          <a:bodyPr wrap="square">
            <a:spAutoFit/>
          </a:bodyPr>
          <a:lstStyle/>
          <a:p>
            <a:pPr marL="342900" indent="-342900">
              <a:buClr>
                <a:srgbClr val="FF0000"/>
              </a:buClr>
              <a:buFont typeface="Wingdings" pitchFamily="2" charset="2"/>
              <a:buChar char="Ø"/>
            </a:pPr>
            <a:r>
              <a:rPr lang="nl-NL" sz="2400" dirty="0"/>
              <a:t>Teken een tweede droogadiabaat vanuit een max. temp. van 26 °C </a:t>
            </a:r>
          </a:p>
          <a:p>
            <a:pPr marL="342900" indent="-342900">
              <a:buClr>
                <a:srgbClr val="FF0000"/>
              </a:buClr>
              <a:buFont typeface="Wingdings" pitchFamily="2" charset="2"/>
              <a:buChar char="Ø"/>
            </a:pPr>
            <a:r>
              <a:rPr lang="nl-NL" sz="2400" dirty="0"/>
              <a:t>Deze lijn komt boven de dauwpunt-temperatuur uit. Er ontstaan cumuls.</a:t>
            </a:r>
          </a:p>
        </p:txBody>
      </p:sp>
    </p:spTree>
    <p:extLst>
      <p:ext uri="{BB962C8B-B14F-4D97-AF65-F5344CB8AC3E}">
        <p14:creationId xmlns:p14="http://schemas.microsoft.com/office/powerpoint/2010/main" val="196641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79A1A469-DEE5-5E43-A899-CE67576EBD77}"/>
              </a:ext>
            </a:extLst>
          </p:cNvPr>
          <p:cNvPicPr>
            <a:picLocks noChangeAspect="1"/>
          </p:cNvPicPr>
          <p:nvPr/>
        </p:nvPicPr>
        <p:blipFill>
          <a:blip r:embed="rId4"/>
          <a:stretch>
            <a:fillRect/>
          </a:stretch>
        </p:blipFill>
        <p:spPr>
          <a:xfrm>
            <a:off x="755576" y="778230"/>
            <a:ext cx="7761427" cy="5171050"/>
          </a:xfrm>
          <a:prstGeom prst="rect">
            <a:avLst/>
          </a:prstGeom>
        </p:spPr>
      </p:pic>
      <p:sp>
        <p:nvSpPr>
          <p:cNvPr id="4" name="Tekstvak 3">
            <a:extLst>
              <a:ext uri="{FF2B5EF4-FFF2-40B4-BE49-F238E27FC236}">
                <a16:creationId xmlns:a16="http://schemas.microsoft.com/office/drawing/2014/main" id="{36445152-1978-884B-856B-489AD772B968}"/>
              </a:ext>
            </a:extLst>
          </p:cNvPr>
          <p:cNvSpPr txBox="1"/>
          <p:nvPr/>
        </p:nvSpPr>
        <p:spPr>
          <a:xfrm>
            <a:off x="115566" y="5949280"/>
            <a:ext cx="8856984" cy="830997"/>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Wolkenstraten ontstaan meestal in de richting van de wind met daaronder behoorlijk stijgen.</a:t>
            </a:r>
          </a:p>
        </p:txBody>
      </p:sp>
    </p:spTree>
    <p:extLst>
      <p:ext uri="{BB962C8B-B14F-4D97-AF65-F5344CB8AC3E}">
        <p14:creationId xmlns:p14="http://schemas.microsoft.com/office/powerpoint/2010/main" val="206201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4" name="Afbeelding 3">
            <a:extLst>
              <a:ext uri="{FF2B5EF4-FFF2-40B4-BE49-F238E27FC236}">
                <a16:creationId xmlns:a16="http://schemas.microsoft.com/office/drawing/2014/main" id="{B22481DE-01DF-D74F-ADB2-4DB8F5F804A7}"/>
              </a:ext>
            </a:extLst>
          </p:cNvPr>
          <p:cNvPicPr>
            <a:picLocks noChangeAspect="1"/>
          </p:cNvPicPr>
          <p:nvPr/>
        </p:nvPicPr>
        <p:blipFill>
          <a:blip r:embed="rId4"/>
          <a:stretch>
            <a:fillRect/>
          </a:stretch>
        </p:blipFill>
        <p:spPr>
          <a:xfrm>
            <a:off x="28440" y="4906586"/>
            <a:ext cx="4762769" cy="1885575"/>
          </a:xfrm>
          <a:prstGeom prst="rect">
            <a:avLst/>
          </a:prstGeom>
        </p:spPr>
      </p:pic>
      <p:pic>
        <p:nvPicPr>
          <p:cNvPr id="12" name="Afbeelding 11">
            <a:extLst>
              <a:ext uri="{FF2B5EF4-FFF2-40B4-BE49-F238E27FC236}">
                <a16:creationId xmlns:a16="http://schemas.microsoft.com/office/drawing/2014/main" id="{08814879-4222-1F43-8901-90184F85C47A}"/>
              </a:ext>
            </a:extLst>
          </p:cNvPr>
          <p:cNvPicPr>
            <a:picLocks noChangeAspect="1"/>
          </p:cNvPicPr>
          <p:nvPr/>
        </p:nvPicPr>
        <p:blipFill>
          <a:blip r:embed="rId5"/>
          <a:stretch>
            <a:fillRect/>
          </a:stretch>
        </p:blipFill>
        <p:spPr>
          <a:xfrm>
            <a:off x="28438" y="724521"/>
            <a:ext cx="4762769" cy="3173194"/>
          </a:xfrm>
          <a:prstGeom prst="rect">
            <a:avLst/>
          </a:prstGeom>
        </p:spPr>
      </p:pic>
      <p:pic>
        <p:nvPicPr>
          <p:cNvPr id="13" name="Afbeelding 12">
            <a:extLst>
              <a:ext uri="{FF2B5EF4-FFF2-40B4-BE49-F238E27FC236}">
                <a16:creationId xmlns:a16="http://schemas.microsoft.com/office/drawing/2014/main" id="{45CF5808-D7C2-D84F-9425-825862228021}"/>
              </a:ext>
            </a:extLst>
          </p:cNvPr>
          <p:cNvPicPr>
            <a:picLocks noChangeAspect="1"/>
          </p:cNvPicPr>
          <p:nvPr/>
        </p:nvPicPr>
        <p:blipFill>
          <a:blip r:embed="rId6"/>
          <a:stretch>
            <a:fillRect/>
          </a:stretch>
        </p:blipFill>
        <p:spPr>
          <a:xfrm>
            <a:off x="28439" y="3143456"/>
            <a:ext cx="4762769" cy="1797712"/>
          </a:xfrm>
          <a:prstGeom prst="rect">
            <a:avLst/>
          </a:prstGeom>
        </p:spPr>
      </p:pic>
      <p:sp>
        <p:nvSpPr>
          <p:cNvPr id="5" name="Tekstvak 4">
            <a:extLst>
              <a:ext uri="{FF2B5EF4-FFF2-40B4-BE49-F238E27FC236}">
                <a16:creationId xmlns:a16="http://schemas.microsoft.com/office/drawing/2014/main" id="{94DD8A1F-C96C-1547-982F-F8BE25F1354C}"/>
              </a:ext>
            </a:extLst>
          </p:cNvPr>
          <p:cNvSpPr txBox="1"/>
          <p:nvPr/>
        </p:nvSpPr>
        <p:spPr>
          <a:xfrm>
            <a:off x="4830226" y="714022"/>
            <a:ext cx="4255530" cy="6001643"/>
          </a:xfrm>
          <a:prstGeom prst="rect">
            <a:avLst/>
          </a:prstGeom>
          <a:noFill/>
        </p:spPr>
        <p:txBody>
          <a:bodyPr wrap="square" rtlCol="0">
            <a:spAutoFit/>
          </a:bodyPr>
          <a:lstStyle/>
          <a:p>
            <a:pPr>
              <a:buClr>
                <a:srgbClr val="FF0000"/>
              </a:buClr>
            </a:pPr>
            <a:r>
              <a:rPr lang="nl-NL" sz="2400" dirty="0"/>
              <a:t>Wolkenstraten ontstaan           bij:</a:t>
            </a:r>
          </a:p>
          <a:p>
            <a:pPr>
              <a:buClr>
                <a:srgbClr val="FF0000"/>
              </a:buClr>
            </a:pPr>
            <a:endParaRPr lang="nl-NL" sz="2400" dirty="0"/>
          </a:p>
          <a:p>
            <a:pPr marL="457200" indent="-457200">
              <a:buClr>
                <a:srgbClr val="FF0000"/>
              </a:buClr>
              <a:buFont typeface="+mj-lt"/>
              <a:buAutoNum type="arabicPeriod"/>
            </a:pPr>
            <a:r>
              <a:rPr lang="nl-NL" sz="2400" dirty="0"/>
              <a:t>een vrij krachtige constante wind</a:t>
            </a:r>
          </a:p>
          <a:p>
            <a:pPr marL="457200" indent="-457200">
              <a:buClr>
                <a:srgbClr val="FF0000"/>
              </a:buClr>
              <a:buFont typeface="+mj-lt"/>
              <a:buAutoNum type="arabicPeriod"/>
            </a:pPr>
            <a:r>
              <a:rPr lang="nl-NL" sz="2400" dirty="0"/>
              <a:t>een met de hoogte toenemende windsterkte die in de buurt van de wolken-grens weer afneemt</a:t>
            </a:r>
          </a:p>
          <a:p>
            <a:pPr marL="457200" indent="-457200">
              <a:buClr>
                <a:srgbClr val="FF0000"/>
              </a:buClr>
              <a:buFont typeface="+mj-lt"/>
              <a:buAutoNum type="arabicPeriod"/>
            </a:pPr>
            <a:r>
              <a:rPr lang="nl-NL" sz="2400" dirty="0"/>
              <a:t>een inversielaag met daaronder thermiek</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De afstand tussen de straten is ongeveer 2½ keer de thermiekhoogte. </a:t>
            </a:r>
          </a:p>
        </p:txBody>
      </p:sp>
    </p:spTree>
    <p:extLst>
      <p:ext uri="{BB962C8B-B14F-4D97-AF65-F5344CB8AC3E}">
        <p14:creationId xmlns:p14="http://schemas.microsoft.com/office/powerpoint/2010/main" val="333433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491045" y="23500"/>
            <a:ext cx="4161909" cy="584775"/>
          </a:xfrm>
          <a:prstGeom prst="rect">
            <a:avLst/>
          </a:prstGeom>
          <a:noFill/>
        </p:spPr>
        <p:txBody>
          <a:bodyPr wrap="none" rtlCol="0">
            <a:spAutoFit/>
          </a:bodyPr>
          <a:lstStyle/>
          <a:p>
            <a:r>
              <a:rPr lang="nl-NL" sz="3200" dirty="0">
                <a:solidFill>
                  <a:schemeClr val="bg1"/>
                </a:solidFill>
              </a:rPr>
              <a:t>3.3 THERMODYNAMICA</a:t>
            </a:r>
          </a:p>
        </p:txBody>
      </p:sp>
      <p:pic>
        <p:nvPicPr>
          <p:cNvPr id="3" name="Afbeelding 2">
            <a:extLst>
              <a:ext uri="{FF2B5EF4-FFF2-40B4-BE49-F238E27FC236}">
                <a16:creationId xmlns:a16="http://schemas.microsoft.com/office/drawing/2014/main" id="{0E77A7D7-6741-5C4E-827A-33ADB78578F4}"/>
              </a:ext>
            </a:extLst>
          </p:cNvPr>
          <p:cNvPicPr>
            <a:picLocks noChangeAspect="1"/>
          </p:cNvPicPr>
          <p:nvPr/>
        </p:nvPicPr>
        <p:blipFill>
          <a:blip r:embed="rId4"/>
          <a:stretch>
            <a:fillRect/>
          </a:stretch>
        </p:blipFill>
        <p:spPr>
          <a:xfrm>
            <a:off x="1331641" y="764704"/>
            <a:ext cx="6624735" cy="4189855"/>
          </a:xfrm>
          <a:prstGeom prst="rect">
            <a:avLst/>
          </a:prstGeom>
        </p:spPr>
      </p:pic>
      <p:sp>
        <p:nvSpPr>
          <p:cNvPr id="4" name="Tekstvak 3">
            <a:extLst>
              <a:ext uri="{FF2B5EF4-FFF2-40B4-BE49-F238E27FC236}">
                <a16:creationId xmlns:a16="http://schemas.microsoft.com/office/drawing/2014/main" id="{4E41A74C-F922-354D-979F-300F0D30D7B5}"/>
              </a:ext>
            </a:extLst>
          </p:cNvPr>
          <p:cNvSpPr txBox="1"/>
          <p:nvPr/>
        </p:nvSpPr>
        <p:spPr>
          <a:xfrm>
            <a:off x="52624" y="4943270"/>
            <a:ext cx="9108504" cy="1938992"/>
          </a:xfrm>
          <a:prstGeom prst="rect">
            <a:avLst/>
          </a:prstGeom>
          <a:noFill/>
        </p:spPr>
        <p:txBody>
          <a:bodyPr wrap="square" rtlCol="0">
            <a:spAutoFit/>
          </a:bodyPr>
          <a:lstStyle/>
          <a:p>
            <a:r>
              <a:rPr lang="nl-NL" sz="2400" b="1" dirty="0"/>
              <a:t>Adiabatische processen in de bergen:</a:t>
            </a:r>
            <a:endParaRPr lang="nl-NL" sz="2400" dirty="0"/>
          </a:p>
          <a:p>
            <a:pPr marL="285750" indent="-285750">
              <a:buClr>
                <a:srgbClr val="FF0000"/>
              </a:buClr>
              <a:buFont typeface="Wingdings" pitchFamily="2" charset="2"/>
              <a:buChar char="Ø"/>
            </a:pPr>
            <a:r>
              <a:rPr lang="nl-NL" sz="2400" dirty="0"/>
              <a:t>In de bergen heb je hellingen waar de zon al vroeg in de morgen of juist laat in de middag met </a:t>
            </a:r>
            <a:r>
              <a:rPr lang="nl-NL" sz="2400" dirty="0">
                <a:solidFill>
                  <a:srgbClr val="FF0000"/>
                </a:solidFill>
              </a:rPr>
              <a:t>een hoek van 90° op de helling </a:t>
            </a:r>
            <a:r>
              <a:rPr lang="nl-NL" sz="2400" dirty="0"/>
              <a:t>schijnt. </a:t>
            </a:r>
          </a:p>
          <a:p>
            <a:pPr marL="285750" indent="-285750">
              <a:buClr>
                <a:srgbClr val="FF0000"/>
              </a:buClr>
              <a:buFont typeface="Wingdings" pitchFamily="2" charset="2"/>
              <a:buChar char="Ø"/>
            </a:pPr>
            <a:r>
              <a:rPr lang="nl-NL" sz="2400" dirty="0"/>
              <a:t>Daardoor is het verloop van de thermiek in de bergen anders dan in het vlakke Nederland</a:t>
            </a:r>
            <a:r>
              <a:rPr lang="nl-NL" dirty="0"/>
              <a:t>.</a:t>
            </a:r>
            <a:endParaRPr lang="nl-NL" sz="2400" dirty="0"/>
          </a:p>
        </p:txBody>
      </p:sp>
    </p:spTree>
    <p:extLst>
      <p:ext uri="{BB962C8B-B14F-4D97-AF65-F5344CB8AC3E}">
        <p14:creationId xmlns:p14="http://schemas.microsoft.com/office/powerpoint/2010/main" val="31445820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6" name="Afbeelding 5">
            <a:extLst>
              <a:ext uri="{FF2B5EF4-FFF2-40B4-BE49-F238E27FC236}">
                <a16:creationId xmlns:a16="http://schemas.microsoft.com/office/drawing/2014/main" id="{85DF266F-AA24-7F4E-A5B7-BCAAEFE165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607885"/>
            <a:ext cx="9144000" cy="4341395"/>
          </a:xfrm>
          <a:prstGeom prst="rect">
            <a:avLst/>
          </a:prstGeom>
        </p:spPr>
      </p:pic>
      <p:sp>
        <p:nvSpPr>
          <p:cNvPr id="7" name="Tekstvak 6">
            <a:extLst>
              <a:ext uri="{FF2B5EF4-FFF2-40B4-BE49-F238E27FC236}">
                <a16:creationId xmlns:a16="http://schemas.microsoft.com/office/drawing/2014/main" id="{C8B4AB69-2FB8-5440-B494-EDDF1EA7C038}"/>
              </a:ext>
            </a:extLst>
          </p:cNvPr>
          <p:cNvSpPr txBox="1"/>
          <p:nvPr/>
        </p:nvSpPr>
        <p:spPr>
          <a:xfrm>
            <a:off x="0" y="913056"/>
            <a:ext cx="7544967" cy="46166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Wolken worden ingedeeld in 4 </a:t>
            </a:r>
            <a:r>
              <a:rPr lang="nl-NL" sz="2400" dirty="0">
                <a:solidFill>
                  <a:srgbClr val="FF0000"/>
                </a:solidFill>
              </a:rPr>
              <a:t>families </a:t>
            </a:r>
            <a:r>
              <a:rPr lang="nl-NL" sz="2400" dirty="0"/>
              <a:t>en 10 </a:t>
            </a:r>
            <a:r>
              <a:rPr lang="nl-NL" sz="2400" dirty="0">
                <a:solidFill>
                  <a:srgbClr val="FF0000"/>
                </a:solidFill>
              </a:rPr>
              <a:t>geslachten</a:t>
            </a:r>
            <a:r>
              <a:rPr lang="nl-NL" dirty="0"/>
              <a:t>.</a:t>
            </a:r>
          </a:p>
        </p:txBody>
      </p:sp>
      <p:sp>
        <p:nvSpPr>
          <p:cNvPr id="8" name="Tekstvak 7">
            <a:extLst>
              <a:ext uri="{FF2B5EF4-FFF2-40B4-BE49-F238E27FC236}">
                <a16:creationId xmlns:a16="http://schemas.microsoft.com/office/drawing/2014/main" id="{A112BB83-5BFF-A546-AD01-75FAE1E7875B}"/>
              </a:ext>
            </a:extLst>
          </p:cNvPr>
          <p:cNvSpPr txBox="1"/>
          <p:nvPr/>
        </p:nvSpPr>
        <p:spPr>
          <a:xfrm>
            <a:off x="63946" y="6135687"/>
            <a:ext cx="8972550" cy="46166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De families zijn ingedeeld naar </a:t>
            </a:r>
            <a:r>
              <a:rPr lang="nl-NL" sz="2400" dirty="0">
                <a:solidFill>
                  <a:srgbClr val="FF0000"/>
                </a:solidFill>
              </a:rPr>
              <a:t>hoogte</a:t>
            </a:r>
            <a:r>
              <a:rPr lang="nl-NL" sz="2400" dirty="0"/>
              <a:t> en de geslachten naar </a:t>
            </a:r>
            <a:r>
              <a:rPr lang="nl-NL" sz="2400" dirty="0">
                <a:solidFill>
                  <a:srgbClr val="FF0000"/>
                </a:solidFill>
              </a:rPr>
              <a:t>vorm</a:t>
            </a:r>
          </a:p>
        </p:txBody>
      </p:sp>
    </p:spTree>
    <p:extLst>
      <p:ext uri="{BB962C8B-B14F-4D97-AF65-F5344CB8AC3E}">
        <p14:creationId xmlns:p14="http://schemas.microsoft.com/office/powerpoint/2010/main" val="2862290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656400CC-539C-E24E-9F1E-1753B734587B}"/>
              </a:ext>
            </a:extLst>
          </p:cNvPr>
          <p:cNvPicPr>
            <a:picLocks noChangeAspect="1"/>
          </p:cNvPicPr>
          <p:nvPr/>
        </p:nvPicPr>
        <p:blipFill>
          <a:blip r:embed="rId4"/>
          <a:stretch>
            <a:fillRect/>
          </a:stretch>
        </p:blipFill>
        <p:spPr>
          <a:xfrm>
            <a:off x="585304" y="756732"/>
            <a:ext cx="8189416" cy="5405015"/>
          </a:xfrm>
          <a:prstGeom prst="rect">
            <a:avLst/>
          </a:prstGeom>
        </p:spPr>
      </p:pic>
      <p:sp>
        <p:nvSpPr>
          <p:cNvPr id="4" name="Tekstvak 3">
            <a:extLst>
              <a:ext uri="{FF2B5EF4-FFF2-40B4-BE49-F238E27FC236}">
                <a16:creationId xmlns:a16="http://schemas.microsoft.com/office/drawing/2014/main" id="{FB104F5F-DBF1-9A48-BAD4-E0E2C9EAC83E}"/>
              </a:ext>
            </a:extLst>
          </p:cNvPr>
          <p:cNvSpPr txBox="1"/>
          <p:nvPr/>
        </p:nvSpPr>
        <p:spPr>
          <a:xfrm>
            <a:off x="323528" y="6309320"/>
            <a:ext cx="8712968" cy="46166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Cumulus = stapelen; stratus = gelaagd en cirrus = krulvormig</a:t>
            </a:r>
          </a:p>
        </p:txBody>
      </p:sp>
      <p:sp>
        <p:nvSpPr>
          <p:cNvPr id="5" name="Rechthoek 4"/>
          <p:cNvSpPr/>
          <p:nvPr/>
        </p:nvSpPr>
        <p:spPr>
          <a:xfrm>
            <a:off x="6460081" y="1263650"/>
            <a:ext cx="704207" cy="2211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Rechthoek 5"/>
          <p:cNvSpPr/>
          <p:nvPr/>
        </p:nvSpPr>
        <p:spPr>
          <a:xfrm>
            <a:off x="5004048" y="1271587"/>
            <a:ext cx="936104" cy="2131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hthoek 6"/>
          <p:cNvSpPr/>
          <p:nvPr/>
        </p:nvSpPr>
        <p:spPr>
          <a:xfrm>
            <a:off x="3679388" y="1252573"/>
            <a:ext cx="1087875" cy="2587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Rechthoek 7"/>
          <p:cNvSpPr/>
          <p:nvPr/>
        </p:nvSpPr>
        <p:spPr>
          <a:xfrm>
            <a:off x="6084168" y="3282047"/>
            <a:ext cx="1115145" cy="152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hthoek 8"/>
          <p:cNvSpPr/>
          <p:nvPr/>
        </p:nvSpPr>
        <p:spPr>
          <a:xfrm>
            <a:off x="3131840" y="3163887"/>
            <a:ext cx="936104" cy="1960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Rechthoek 9"/>
          <p:cNvSpPr/>
          <p:nvPr/>
        </p:nvSpPr>
        <p:spPr>
          <a:xfrm>
            <a:off x="7164288" y="4037754"/>
            <a:ext cx="1065269" cy="2301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Rechthoek 10"/>
          <p:cNvSpPr/>
          <p:nvPr/>
        </p:nvSpPr>
        <p:spPr>
          <a:xfrm>
            <a:off x="4767263" y="4393720"/>
            <a:ext cx="1172889" cy="187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2" name="Rechthoek 11"/>
          <p:cNvSpPr/>
          <p:nvPr/>
        </p:nvSpPr>
        <p:spPr>
          <a:xfrm>
            <a:off x="5148064" y="5373216"/>
            <a:ext cx="57606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Rechthoek 12"/>
          <p:cNvSpPr/>
          <p:nvPr/>
        </p:nvSpPr>
        <p:spPr>
          <a:xfrm>
            <a:off x="3599892" y="5373216"/>
            <a:ext cx="75608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Rechthoek 13"/>
          <p:cNvSpPr/>
          <p:nvPr/>
        </p:nvSpPr>
        <p:spPr>
          <a:xfrm>
            <a:off x="1403648" y="1962215"/>
            <a:ext cx="1084994" cy="2121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65043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4" name="Afbeelding 3">
            <a:extLst>
              <a:ext uri="{FF2B5EF4-FFF2-40B4-BE49-F238E27FC236}">
                <a16:creationId xmlns:a16="http://schemas.microsoft.com/office/drawing/2014/main" id="{45AE2A27-0EB2-6F4D-9A94-5FA8D12BD9D3}"/>
              </a:ext>
            </a:extLst>
          </p:cNvPr>
          <p:cNvPicPr>
            <a:picLocks noChangeAspect="1"/>
          </p:cNvPicPr>
          <p:nvPr/>
        </p:nvPicPr>
        <p:blipFill>
          <a:blip r:embed="rId4"/>
          <a:stretch>
            <a:fillRect/>
          </a:stretch>
        </p:blipFill>
        <p:spPr>
          <a:xfrm>
            <a:off x="16519" y="793507"/>
            <a:ext cx="9144000" cy="2737449"/>
          </a:xfrm>
          <a:prstGeom prst="rect">
            <a:avLst/>
          </a:prstGeom>
        </p:spPr>
      </p:pic>
      <p:sp>
        <p:nvSpPr>
          <p:cNvPr id="5" name="Tekstvak 4">
            <a:extLst>
              <a:ext uri="{FF2B5EF4-FFF2-40B4-BE49-F238E27FC236}">
                <a16:creationId xmlns:a16="http://schemas.microsoft.com/office/drawing/2014/main" id="{0A5CE465-A216-614C-878A-63B8C3F9D891}"/>
              </a:ext>
            </a:extLst>
          </p:cNvPr>
          <p:cNvSpPr txBox="1"/>
          <p:nvPr/>
        </p:nvSpPr>
        <p:spPr>
          <a:xfrm>
            <a:off x="251520" y="3543507"/>
            <a:ext cx="8721030" cy="3046988"/>
          </a:xfrm>
          <a:prstGeom prst="rect">
            <a:avLst/>
          </a:prstGeom>
          <a:noFill/>
        </p:spPr>
        <p:txBody>
          <a:bodyPr wrap="square" rtlCol="0">
            <a:spAutoFit/>
          </a:bodyPr>
          <a:lstStyle/>
          <a:p>
            <a:r>
              <a:rPr lang="nl-NL" sz="2400" b="1" dirty="0"/>
              <a:t>Hoog:</a:t>
            </a:r>
            <a:endParaRPr lang="nl-NL" sz="2400" dirty="0"/>
          </a:p>
          <a:p>
            <a:pPr marL="342900" indent="-342900">
              <a:buClr>
                <a:srgbClr val="FF0000"/>
              </a:buClr>
              <a:buFont typeface="Wingdings" pitchFamily="2" charset="2"/>
              <a:buChar char="Ø"/>
            </a:pPr>
            <a:r>
              <a:rPr lang="nl-NL" sz="2400" i="1" dirty="0"/>
              <a:t>Cirrusbewolking bestaat geheel uit ijs ‘</a:t>
            </a:r>
            <a:r>
              <a:rPr lang="nl-NL" sz="2400" i="1" dirty="0">
                <a:solidFill>
                  <a:srgbClr val="FF0000"/>
                </a:solidFill>
              </a:rPr>
              <a:t>windveren</a:t>
            </a:r>
            <a:r>
              <a:rPr lang="nl-NL" sz="2400" i="1" dirty="0"/>
              <a:t>’ vaak een voorbode van een storing.</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Cirrocumulus ‘</a:t>
            </a:r>
            <a:r>
              <a:rPr lang="nl-NL" sz="2400" i="1" dirty="0">
                <a:solidFill>
                  <a:srgbClr val="FF0000"/>
                </a:solidFill>
              </a:rPr>
              <a:t>fijne schaapjeswolken</a:t>
            </a:r>
            <a:r>
              <a:rPr lang="nl-NL" sz="2400" i="1" dirty="0"/>
              <a:t>’</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Cirrostratus, </a:t>
            </a:r>
            <a:r>
              <a:rPr lang="nl-NL" sz="2400" i="1" dirty="0">
                <a:solidFill>
                  <a:srgbClr val="FF0000"/>
                </a:solidFill>
              </a:rPr>
              <a:t>egale sluier, </a:t>
            </a:r>
            <a:r>
              <a:rPr lang="nl-NL" sz="2400" i="1" dirty="0"/>
              <a:t>geeft soms een halo (kring) om de zon. Geeft aan dat er een warmtefront komt. </a:t>
            </a:r>
            <a:endParaRPr lang="nl-NL" sz="2400" dirty="0"/>
          </a:p>
        </p:txBody>
      </p:sp>
      <p:sp>
        <p:nvSpPr>
          <p:cNvPr id="3" name="Rechthoek 2"/>
          <p:cNvSpPr/>
          <p:nvPr/>
        </p:nvSpPr>
        <p:spPr>
          <a:xfrm>
            <a:off x="6660232" y="2613203"/>
            <a:ext cx="2088232" cy="455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Rechthoek 5"/>
          <p:cNvSpPr/>
          <p:nvPr/>
        </p:nvSpPr>
        <p:spPr>
          <a:xfrm>
            <a:off x="3275856" y="2592566"/>
            <a:ext cx="2448272" cy="5484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hthoek 6"/>
          <p:cNvSpPr/>
          <p:nvPr/>
        </p:nvSpPr>
        <p:spPr>
          <a:xfrm>
            <a:off x="395536" y="2613203"/>
            <a:ext cx="2288383" cy="455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812429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CBEA5B82-9938-AE43-B6A7-34593E8A3A7A}"/>
              </a:ext>
            </a:extLst>
          </p:cNvPr>
          <p:cNvPicPr>
            <a:picLocks noChangeAspect="1"/>
          </p:cNvPicPr>
          <p:nvPr/>
        </p:nvPicPr>
        <p:blipFill>
          <a:blip r:embed="rId4"/>
          <a:stretch>
            <a:fillRect/>
          </a:stretch>
        </p:blipFill>
        <p:spPr>
          <a:xfrm>
            <a:off x="0" y="764704"/>
            <a:ext cx="9144000" cy="2121856"/>
          </a:xfrm>
          <a:prstGeom prst="rect">
            <a:avLst/>
          </a:prstGeom>
        </p:spPr>
      </p:pic>
      <p:sp>
        <p:nvSpPr>
          <p:cNvPr id="4" name="Tekstvak 3">
            <a:extLst>
              <a:ext uri="{FF2B5EF4-FFF2-40B4-BE49-F238E27FC236}">
                <a16:creationId xmlns:a16="http://schemas.microsoft.com/office/drawing/2014/main" id="{470C09F8-5EBD-504D-9D3F-1291851D7492}"/>
              </a:ext>
            </a:extLst>
          </p:cNvPr>
          <p:cNvSpPr txBox="1"/>
          <p:nvPr/>
        </p:nvSpPr>
        <p:spPr>
          <a:xfrm>
            <a:off x="247489" y="2924687"/>
            <a:ext cx="8649022" cy="3785652"/>
          </a:xfrm>
          <a:prstGeom prst="rect">
            <a:avLst/>
          </a:prstGeom>
          <a:noFill/>
        </p:spPr>
        <p:txBody>
          <a:bodyPr wrap="square" rtlCol="0">
            <a:spAutoFit/>
          </a:bodyPr>
          <a:lstStyle/>
          <a:p>
            <a:r>
              <a:rPr lang="nl-NL" sz="2400" b="1" dirty="0"/>
              <a:t>Middelbaar: </a:t>
            </a:r>
            <a:endParaRPr lang="nl-NL" sz="2400" dirty="0"/>
          </a:p>
          <a:p>
            <a:pPr marL="342900" indent="-342900">
              <a:buClr>
                <a:srgbClr val="FF0000"/>
              </a:buClr>
              <a:buFont typeface="Wingdings" pitchFamily="2" charset="2"/>
              <a:buChar char="Ø"/>
            </a:pPr>
            <a:r>
              <a:rPr lang="nl-NL" sz="2400" i="1" dirty="0"/>
              <a:t>Altocumulus, </a:t>
            </a:r>
            <a:r>
              <a:rPr lang="nl-NL" sz="2400" i="1" dirty="0">
                <a:solidFill>
                  <a:srgbClr val="FF0000"/>
                </a:solidFill>
              </a:rPr>
              <a:t>grove schaapjeswolken</a:t>
            </a:r>
            <a:r>
              <a:rPr lang="nl-NL" sz="2400" i="1" dirty="0"/>
              <a:t>, lijkt op cirrocumulus, maar dan lager en grover.</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Altostratus, een </a:t>
            </a:r>
            <a:r>
              <a:rPr lang="nl-NL" sz="2400" i="1" dirty="0">
                <a:solidFill>
                  <a:srgbClr val="FF0000"/>
                </a:solidFill>
              </a:rPr>
              <a:t>grijsachtige sluier</a:t>
            </a:r>
            <a:r>
              <a:rPr lang="nl-NL" sz="2400" i="1" dirty="0"/>
              <a:t>, voorbode van slecht weer, de zon is nog net te zien maar wordt steeds vager.</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Nimbostratus (nimbus is latijn voor regenbui), </a:t>
            </a:r>
            <a:r>
              <a:rPr lang="nl-NL" sz="2400" i="1" dirty="0">
                <a:solidFill>
                  <a:srgbClr val="FF0000"/>
                </a:solidFill>
              </a:rPr>
              <a:t>regenwolken</a:t>
            </a:r>
            <a:r>
              <a:rPr lang="nl-NL" sz="2400" i="1" dirty="0"/>
              <a:t>. Nimbostratus komt voor bij de middelbare wolken en de lage bewolking.</a:t>
            </a:r>
            <a:endParaRPr lang="nl-NL" sz="2400" dirty="0"/>
          </a:p>
        </p:txBody>
      </p:sp>
      <p:sp>
        <p:nvSpPr>
          <p:cNvPr id="5" name="Rechthoek 4"/>
          <p:cNvSpPr/>
          <p:nvPr/>
        </p:nvSpPr>
        <p:spPr>
          <a:xfrm>
            <a:off x="6876256" y="2420888"/>
            <a:ext cx="2096294" cy="465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Rechthoek 12"/>
          <p:cNvSpPr/>
          <p:nvPr/>
        </p:nvSpPr>
        <p:spPr>
          <a:xfrm>
            <a:off x="3719116" y="2415858"/>
            <a:ext cx="2096294" cy="465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Rechthoek 13"/>
          <p:cNvSpPr/>
          <p:nvPr/>
        </p:nvSpPr>
        <p:spPr>
          <a:xfrm>
            <a:off x="540147" y="2379404"/>
            <a:ext cx="2096294" cy="465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39474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P spid="14"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30A6A43E-5D48-D946-84B6-12C54D42F131}"/>
              </a:ext>
            </a:extLst>
          </p:cNvPr>
          <p:cNvPicPr>
            <a:picLocks noChangeAspect="1"/>
          </p:cNvPicPr>
          <p:nvPr/>
        </p:nvPicPr>
        <p:blipFill>
          <a:blip r:embed="rId4"/>
          <a:stretch>
            <a:fillRect/>
          </a:stretch>
        </p:blipFill>
        <p:spPr>
          <a:xfrm>
            <a:off x="0" y="782960"/>
            <a:ext cx="9144000" cy="2286000"/>
          </a:xfrm>
          <a:prstGeom prst="rect">
            <a:avLst/>
          </a:prstGeom>
        </p:spPr>
      </p:pic>
      <p:sp>
        <p:nvSpPr>
          <p:cNvPr id="4" name="Tekstvak 3">
            <a:extLst>
              <a:ext uri="{FF2B5EF4-FFF2-40B4-BE49-F238E27FC236}">
                <a16:creationId xmlns:a16="http://schemas.microsoft.com/office/drawing/2014/main" id="{13C6D55E-F79A-D244-B6C1-0485DDC89335}"/>
              </a:ext>
            </a:extLst>
          </p:cNvPr>
          <p:cNvSpPr txBox="1"/>
          <p:nvPr/>
        </p:nvSpPr>
        <p:spPr>
          <a:xfrm>
            <a:off x="211485" y="3197428"/>
            <a:ext cx="8721030" cy="2308324"/>
          </a:xfrm>
          <a:prstGeom prst="rect">
            <a:avLst/>
          </a:prstGeom>
          <a:noFill/>
        </p:spPr>
        <p:txBody>
          <a:bodyPr wrap="square" rtlCol="0">
            <a:spAutoFit/>
          </a:bodyPr>
          <a:lstStyle/>
          <a:p>
            <a:r>
              <a:rPr lang="nl-NL" sz="2400" b="1" dirty="0"/>
              <a:t>Laag: </a:t>
            </a:r>
            <a:endParaRPr lang="nl-NL" sz="2400" dirty="0"/>
          </a:p>
          <a:p>
            <a:pPr marL="342900" indent="-342900">
              <a:buClr>
                <a:srgbClr val="FF0000"/>
              </a:buClr>
              <a:buFont typeface="Wingdings" pitchFamily="2" charset="2"/>
              <a:buChar char="Ø"/>
            </a:pPr>
            <a:r>
              <a:rPr lang="nl-NL" sz="2400" i="1" dirty="0"/>
              <a:t>Stratocumulus, </a:t>
            </a:r>
            <a:r>
              <a:rPr lang="nl-NL" sz="2400" i="1" dirty="0">
                <a:solidFill>
                  <a:srgbClr val="FF0000"/>
                </a:solidFill>
              </a:rPr>
              <a:t>grauwe wolken </a:t>
            </a:r>
            <a:r>
              <a:rPr lang="nl-NL" sz="2400" i="1" dirty="0"/>
              <a:t>die soms nog stukjes van blauwe lucht laten zien.</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Stratus, </a:t>
            </a:r>
            <a:r>
              <a:rPr lang="nl-NL" sz="2400" i="1" dirty="0">
                <a:solidFill>
                  <a:srgbClr val="FF0000"/>
                </a:solidFill>
              </a:rPr>
              <a:t>egaal grijs op geringe hoogte</a:t>
            </a:r>
            <a:r>
              <a:rPr lang="nl-NL" sz="2400" i="1" dirty="0"/>
              <a:t>. Lijkt op mist maar raakt de grond niet.</a:t>
            </a:r>
            <a:endParaRPr lang="nl-NL" sz="2400" dirty="0"/>
          </a:p>
        </p:txBody>
      </p:sp>
      <p:sp>
        <p:nvSpPr>
          <p:cNvPr id="5" name="Rechthoek 4"/>
          <p:cNvSpPr/>
          <p:nvPr/>
        </p:nvSpPr>
        <p:spPr>
          <a:xfrm>
            <a:off x="6660232" y="2565400"/>
            <a:ext cx="2016224" cy="503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Rechthoek 12"/>
          <p:cNvSpPr/>
          <p:nvPr/>
        </p:nvSpPr>
        <p:spPr>
          <a:xfrm>
            <a:off x="3594386" y="2577147"/>
            <a:ext cx="2016224" cy="503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359700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1445CA4F-A432-064F-A3A8-DA0D39703E10}"/>
              </a:ext>
            </a:extLst>
          </p:cNvPr>
          <p:cNvPicPr>
            <a:picLocks noChangeAspect="1"/>
          </p:cNvPicPr>
          <p:nvPr/>
        </p:nvPicPr>
        <p:blipFill>
          <a:blip r:embed="rId4"/>
          <a:stretch>
            <a:fillRect/>
          </a:stretch>
        </p:blipFill>
        <p:spPr>
          <a:xfrm>
            <a:off x="123833" y="778836"/>
            <a:ext cx="4571983" cy="3027669"/>
          </a:xfrm>
          <a:prstGeom prst="rect">
            <a:avLst/>
          </a:prstGeom>
        </p:spPr>
      </p:pic>
      <p:pic>
        <p:nvPicPr>
          <p:cNvPr id="4" name="Afbeelding 3">
            <a:extLst>
              <a:ext uri="{FF2B5EF4-FFF2-40B4-BE49-F238E27FC236}">
                <a16:creationId xmlns:a16="http://schemas.microsoft.com/office/drawing/2014/main" id="{67684DF2-0BDC-9149-B85B-9DB05D071A41}"/>
              </a:ext>
            </a:extLst>
          </p:cNvPr>
          <p:cNvPicPr>
            <a:picLocks noChangeAspect="1"/>
          </p:cNvPicPr>
          <p:nvPr/>
        </p:nvPicPr>
        <p:blipFill>
          <a:blip r:embed="rId5"/>
          <a:stretch>
            <a:fillRect/>
          </a:stretch>
        </p:blipFill>
        <p:spPr>
          <a:xfrm>
            <a:off x="79860" y="3306762"/>
            <a:ext cx="4652277" cy="3551238"/>
          </a:xfrm>
          <a:prstGeom prst="rect">
            <a:avLst/>
          </a:prstGeom>
        </p:spPr>
      </p:pic>
      <p:sp>
        <p:nvSpPr>
          <p:cNvPr id="5" name="Tekstvak 4">
            <a:extLst>
              <a:ext uri="{FF2B5EF4-FFF2-40B4-BE49-F238E27FC236}">
                <a16:creationId xmlns:a16="http://schemas.microsoft.com/office/drawing/2014/main" id="{038279B1-4A04-E344-B672-3EF611AE4B8A}"/>
              </a:ext>
            </a:extLst>
          </p:cNvPr>
          <p:cNvSpPr txBox="1"/>
          <p:nvPr/>
        </p:nvSpPr>
        <p:spPr>
          <a:xfrm>
            <a:off x="4767263" y="764704"/>
            <a:ext cx="4376737" cy="5632311"/>
          </a:xfrm>
          <a:prstGeom prst="rect">
            <a:avLst/>
          </a:prstGeom>
          <a:noFill/>
        </p:spPr>
        <p:txBody>
          <a:bodyPr wrap="square" rtlCol="0">
            <a:spAutoFit/>
          </a:bodyPr>
          <a:lstStyle/>
          <a:p>
            <a:r>
              <a:rPr lang="nl-NL" sz="2400" b="1" dirty="0"/>
              <a:t>Wolken met een verticale opbouw::</a:t>
            </a:r>
            <a:endParaRPr lang="nl-NL" sz="2400" dirty="0"/>
          </a:p>
          <a:p>
            <a:pPr marL="342900" indent="-342900">
              <a:buClr>
                <a:srgbClr val="FF0000"/>
              </a:buClr>
              <a:buFont typeface="Wingdings" pitchFamily="2" charset="2"/>
              <a:buChar char="Ø"/>
            </a:pPr>
            <a:r>
              <a:rPr lang="nl-NL" sz="2400" i="1" dirty="0"/>
              <a:t>Cumulus; </a:t>
            </a:r>
            <a:r>
              <a:rPr lang="nl-NL" sz="2400" i="1" dirty="0">
                <a:solidFill>
                  <a:srgbClr val="FF0000"/>
                </a:solidFill>
              </a:rPr>
              <a:t>stapelwolken</a:t>
            </a:r>
            <a:r>
              <a:rPr lang="nl-NL" sz="2400" i="1" dirty="0"/>
              <a:t> (bloemkoolwolken), scherp begrensde omtrek met verticale opbouw.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i="1" dirty="0"/>
              <a:t>Cumulonimbus; (</a:t>
            </a:r>
            <a:r>
              <a:rPr lang="nl-NL" sz="2400" b="1" i="1" dirty="0" err="1"/>
              <a:t>Cb</a:t>
            </a:r>
            <a:r>
              <a:rPr lang="nl-NL" sz="2400" i="1" dirty="0"/>
              <a:t>) </a:t>
            </a:r>
            <a:r>
              <a:rPr lang="nl-NL" sz="2400" i="1" dirty="0">
                <a:solidFill>
                  <a:srgbClr val="FF0000"/>
                </a:solidFill>
              </a:rPr>
              <a:t>Buienwolken</a:t>
            </a:r>
            <a:r>
              <a:rPr lang="nl-NL" sz="2400" i="1" dirty="0"/>
              <a:t>, lijkt op een cumulus maar dan veel groter en vooral hoger. Aan de bovenkant ontstaat vaak een aambeeld. Kan hagel, korte hevige regen en </a:t>
            </a:r>
            <a:r>
              <a:rPr lang="nl-NL" sz="2400" i="1" dirty="0">
                <a:solidFill>
                  <a:srgbClr val="FF0000"/>
                </a:solidFill>
              </a:rPr>
              <a:t>onweer</a:t>
            </a:r>
            <a:r>
              <a:rPr lang="nl-NL" sz="2400" i="1" dirty="0"/>
              <a:t> met zich mee brengen.</a:t>
            </a:r>
            <a:endParaRPr lang="nl-NL" sz="2400" dirty="0"/>
          </a:p>
        </p:txBody>
      </p:sp>
    </p:spTree>
    <p:extLst>
      <p:ext uri="{BB962C8B-B14F-4D97-AF65-F5344CB8AC3E}">
        <p14:creationId xmlns:p14="http://schemas.microsoft.com/office/powerpoint/2010/main" val="125920626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0C53C67D-FEEC-A64C-9851-EACABFE66891}"/>
              </a:ext>
            </a:extLst>
          </p:cNvPr>
          <p:cNvPicPr>
            <a:picLocks noChangeAspect="1"/>
          </p:cNvPicPr>
          <p:nvPr/>
        </p:nvPicPr>
        <p:blipFill>
          <a:blip r:embed="rId4"/>
          <a:stretch>
            <a:fillRect/>
          </a:stretch>
        </p:blipFill>
        <p:spPr>
          <a:xfrm>
            <a:off x="96464" y="765558"/>
            <a:ext cx="4055267" cy="2879239"/>
          </a:xfrm>
          <a:prstGeom prst="rect">
            <a:avLst/>
          </a:prstGeom>
        </p:spPr>
      </p:pic>
      <p:pic>
        <p:nvPicPr>
          <p:cNvPr id="4" name="Afbeelding 3">
            <a:extLst>
              <a:ext uri="{FF2B5EF4-FFF2-40B4-BE49-F238E27FC236}">
                <a16:creationId xmlns:a16="http://schemas.microsoft.com/office/drawing/2014/main" id="{D4210B6E-9FEF-7449-ABEE-B4239F525AE1}"/>
              </a:ext>
            </a:extLst>
          </p:cNvPr>
          <p:cNvPicPr>
            <a:picLocks noChangeAspect="1"/>
          </p:cNvPicPr>
          <p:nvPr/>
        </p:nvPicPr>
        <p:blipFill>
          <a:blip r:embed="rId5"/>
          <a:stretch>
            <a:fillRect/>
          </a:stretch>
        </p:blipFill>
        <p:spPr>
          <a:xfrm>
            <a:off x="83391" y="3862725"/>
            <a:ext cx="4068340" cy="2878643"/>
          </a:xfrm>
          <a:prstGeom prst="rect">
            <a:avLst/>
          </a:prstGeom>
        </p:spPr>
      </p:pic>
      <p:sp>
        <p:nvSpPr>
          <p:cNvPr id="5" name="Tekstvak 4">
            <a:extLst>
              <a:ext uri="{FF2B5EF4-FFF2-40B4-BE49-F238E27FC236}">
                <a16:creationId xmlns:a16="http://schemas.microsoft.com/office/drawing/2014/main" id="{DF671D22-A97C-7449-8134-6613386B4B5A}"/>
              </a:ext>
            </a:extLst>
          </p:cNvPr>
          <p:cNvSpPr txBox="1"/>
          <p:nvPr/>
        </p:nvSpPr>
        <p:spPr>
          <a:xfrm>
            <a:off x="4224310" y="748918"/>
            <a:ext cx="5100218" cy="3046988"/>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solidFill>
                  <a:srgbClr val="FF0000"/>
                </a:solidFill>
              </a:rPr>
              <a:t>Bedekkingsgraad: </a:t>
            </a:r>
            <a:r>
              <a:rPr lang="nl-NL" sz="2400" dirty="0"/>
              <a:t>de mate in hoeverre de lucht bewolkt is. </a:t>
            </a:r>
          </a:p>
          <a:p>
            <a:pPr marL="342900" indent="-342900">
              <a:buClr>
                <a:srgbClr val="FF0000"/>
              </a:buClr>
              <a:buFont typeface="Wingdings" pitchFamily="2" charset="2"/>
              <a:buChar char="Ø"/>
            </a:pPr>
            <a:r>
              <a:rPr lang="nl-NL" sz="2400" dirty="0"/>
              <a:t>Om de bedekkingsgraad te schatten neem je een stuk luchtruim recht boven je. Je kijkt tot </a:t>
            </a:r>
            <a:r>
              <a:rPr lang="nl-NL" sz="2400" dirty="0">
                <a:solidFill>
                  <a:srgbClr val="FF0000"/>
                </a:solidFill>
              </a:rPr>
              <a:t>maximaal 45° </a:t>
            </a:r>
            <a:r>
              <a:rPr lang="nl-NL" sz="2400" dirty="0"/>
              <a:t>links en rechts van je.</a:t>
            </a:r>
          </a:p>
          <a:p>
            <a:pPr marL="342900" indent="-342900">
              <a:buClr>
                <a:srgbClr val="FF0000"/>
              </a:buClr>
              <a:buFont typeface="Wingdings" pitchFamily="2" charset="2"/>
              <a:buChar char="Ø"/>
            </a:pPr>
            <a:r>
              <a:rPr lang="nl-NL" sz="2400" dirty="0"/>
              <a:t>0/8 is onbewolkt en 8/8 is geheel bewolkt.</a:t>
            </a:r>
          </a:p>
        </p:txBody>
      </p:sp>
      <p:graphicFrame>
        <p:nvGraphicFramePr>
          <p:cNvPr id="7" name="Tabel 6">
            <a:extLst>
              <a:ext uri="{FF2B5EF4-FFF2-40B4-BE49-F238E27FC236}">
                <a16:creationId xmlns:a16="http://schemas.microsoft.com/office/drawing/2014/main" id="{23270067-DB79-B645-BDF4-97E95B1BB406}"/>
              </a:ext>
            </a:extLst>
          </p:cNvPr>
          <p:cNvGraphicFramePr>
            <a:graphicFrameLocks noGrp="1"/>
          </p:cNvGraphicFramePr>
          <p:nvPr>
            <p:extLst>
              <p:ext uri="{D42A27DB-BD31-4B8C-83A1-F6EECF244321}">
                <p14:modId xmlns:p14="http://schemas.microsoft.com/office/powerpoint/2010/main" val="2445019505"/>
              </p:ext>
            </p:extLst>
          </p:nvPr>
        </p:nvGraphicFramePr>
        <p:xfrm>
          <a:off x="4331815" y="4228645"/>
          <a:ext cx="4704681" cy="2289240"/>
        </p:xfrm>
        <a:graphic>
          <a:graphicData uri="http://schemas.openxmlformats.org/drawingml/2006/table">
            <a:tbl>
              <a:tblPr/>
              <a:tblGrid>
                <a:gridCol w="1568227">
                  <a:extLst>
                    <a:ext uri="{9D8B030D-6E8A-4147-A177-3AD203B41FA5}">
                      <a16:colId xmlns:a16="http://schemas.microsoft.com/office/drawing/2014/main" val="3813180212"/>
                    </a:ext>
                  </a:extLst>
                </a:gridCol>
                <a:gridCol w="1568227">
                  <a:extLst>
                    <a:ext uri="{9D8B030D-6E8A-4147-A177-3AD203B41FA5}">
                      <a16:colId xmlns:a16="http://schemas.microsoft.com/office/drawing/2014/main" val="4001199918"/>
                    </a:ext>
                  </a:extLst>
                </a:gridCol>
                <a:gridCol w="1568227">
                  <a:extLst>
                    <a:ext uri="{9D8B030D-6E8A-4147-A177-3AD203B41FA5}">
                      <a16:colId xmlns:a16="http://schemas.microsoft.com/office/drawing/2014/main" val="733477092"/>
                    </a:ext>
                  </a:extLst>
                </a:gridCol>
              </a:tblGrid>
              <a:tr h="457848">
                <a:tc>
                  <a:txBody>
                    <a:bodyPr/>
                    <a:lstStyle/>
                    <a:p>
                      <a:pPr fontAlgn="ctr"/>
                      <a:r>
                        <a:rPr lang="nl-NL" sz="2400" dirty="0">
                          <a:effectLst/>
                        </a:rPr>
                        <a:t>SKC / CLR</a:t>
                      </a:r>
                    </a:p>
                  </a:txBody>
                  <a:tcPr anchor="ctr">
                    <a:lnL>
                      <a:noFill/>
                    </a:lnL>
                    <a:lnR>
                      <a:noFill/>
                    </a:lnR>
                    <a:lnT>
                      <a:noFill/>
                    </a:lnT>
                    <a:lnB>
                      <a:noFill/>
                    </a:lnB>
                  </a:tcPr>
                </a:tc>
                <a:tc>
                  <a:txBody>
                    <a:bodyPr/>
                    <a:lstStyle/>
                    <a:p>
                      <a:pPr fontAlgn="ctr"/>
                      <a:r>
                        <a:rPr lang="nl-NL" sz="2400" dirty="0" err="1">
                          <a:effectLst/>
                        </a:rPr>
                        <a:t>sky</a:t>
                      </a:r>
                      <a:r>
                        <a:rPr lang="nl-NL" sz="2400" dirty="0">
                          <a:effectLst/>
                        </a:rPr>
                        <a:t> </a:t>
                      </a:r>
                      <a:r>
                        <a:rPr lang="nl-NL" sz="2400" dirty="0" err="1">
                          <a:effectLst/>
                        </a:rPr>
                        <a:t>clear</a:t>
                      </a:r>
                      <a:endParaRPr lang="nl-NL" sz="2400" dirty="0">
                        <a:effectLst/>
                      </a:endParaRPr>
                    </a:p>
                  </a:txBody>
                  <a:tcPr anchor="ctr">
                    <a:lnL>
                      <a:noFill/>
                    </a:lnL>
                    <a:lnR>
                      <a:noFill/>
                    </a:lnR>
                    <a:lnT>
                      <a:noFill/>
                    </a:lnT>
                    <a:lnB>
                      <a:noFill/>
                    </a:lnB>
                  </a:tcPr>
                </a:tc>
                <a:tc>
                  <a:txBody>
                    <a:bodyPr/>
                    <a:lstStyle/>
                    <a:p>
                      <a:pPr fontAlgn="ctr"/>
                      <a:r>
                        <a:rPr lang="nl-NL" sz="2400" dirty="0">
                          <a:effectLst/>
                        </a:rPr>
                        <a:t>onbewolkt</a:t>
                      </a:r>
                    </a:p>
                  </a:txBody>
                  <a:tcPr anchor="ctr">
                    <a:lnL>
                      <a:noFill/>
                    </a:lnL>
                    <a:lnR>
                      <a:noFill/>
                    </a:lnR>
                    <a:lnT>
                      <a:noFill/>
                    </a:lnT>
                    <a:lnB>
                      <a:noFill/>
                    </a:lnB>
                  </a:tcPr>
                </a:tc>
                <a:extLst>
                  <a:ext uri="{0D108BD9-81ED-4DB2-BD59-A6C34878D82A}">
                    <a16:rowId xmlns:a16="http://schemas.microsoft.com/office/drawing/2014/main" val="3274825517"/>
                  </a:ext>
                </a:extLst>
              </a:tr>
              <a:tr h="457848">
                <a:tc>
                  <a:txBody>
                    <a:bodyPr/>
                    <a:lstStyle/>
                    <a:p>
                      <a:pPr fontAlgn="ctr"/>
                      <a:r>
                        <a:rPr lang="nl-NL" sz="2400" dirty="0">
                          <a:effectLst/>
                        </a:rPr>
                        <a:t>FEW</a:t>
                      </a:r>
                    </a:p>
                  </a:txBody>
                  <a:tcPr anchor="ctr">
                    <a:lnL>
                      <a:noFill/>
                    </a:lnL>
                    <a:lnR>
                      <a:noFill/>
                    </a:lnR>
                    <a:lnT>
                      <a:noFill/>
                    </a:lnT>
                    <a:lnB>
                      <a:noFill/>
                    </a:lnB>
                  </a:tcPr>
                </a:tc>
                <a:tc>
                  <a:txBody>
                    <a:bodyPr/>
                    <a:lstStyle/>
                    <a:p>
                      <a:pPr fontAlgn="ctr"/>
                      <a:r>
                        <a:rPr lang="nl-NL" sz="2400" dirty="0">
                          <a:effectLst/>
                        </a:rPr>
                        <a:t>few</a:t>
                      </a:r>
                    </a:p>
                  </a:txBody>
                  <a:tcPr anchor="ctr">
                    <a:lnL>
                      <a:noFill/>
                    </a:lnL>
                    <a:lnR>
                      <a:noFill/>
                    </a:lnR>
                    <a:lnT>
                      <a:noFill/>
                    </a:lnT>
                    <a:lnB>
                      <a:noFill/>
                    </a:lnB>
                  </a:tcPr>
                </a:tc>
                <a:tc>
                  <a:txBody>
                    <a:bodyPr/>
                    <a:lstStyle/>
                    <a:p>
                      <a:pPr fontAlgn="ctr"/>
                      <a:r>
                        <a:rPr lang="nl-NL" sz="2400" dirty="0">
                          <a:effectLst/>
                        </a:rPr>
                        <a:t>1/8 - 2/8</a:t>
                      </a:r>
                    </a:p>
                  </a:txBody>
                  <a:tcPr anchor="ctr">
                    <a:lnL>
                      <a:noFill/>
                    </a:lnL>
                    <a:lnR>
                      <a:noFill/>
                    </a:lnR>
                    <a:lnT>
                      <a:noFill/>
                    </a:lnT>
                    <a:lnB>
                      <a:noFill/>
                    </a:lnB>
                  </a:tcPr>
                </a:tc>
                <a:extLst>
                  <a:ext uri="{0D108BD9-81ED-4DB2-BD59-A6C34878D82A}">
                    <a16:rowId xmlns:a16="http://schemas.microsoft.com/office/drawing/2014/main" val="3565815285"/>
                  </a:ext>
                </a:extLst>
              </a:tr>
              <a:tr h="457848">
                <a:tc>
                  <a:txBody>
                    <a:bodyPr/>
                    <a:lstStyle/>
                    <a:p>
                      <a:pPr fontAlgn="ctr"/>
                      <a:r>
                        <a:rPr lang="nl-NL" sz="2400">
                          <a:effectLst/>
                        </a:rPr>
                        <a:t>SCT</a:t>
                      </a:r>
                    </a:p>
                  </a:txBody>
                  <a:tcPr anchor="ctr">
                    <a:lnL>
                      <a:noFill/>
                    </a:lnL>
                    <a:lnR>
                      <a:noFill/>
                    </a:lnR>
                    <a:lnT>
                      <a:noFill/>
                    </a:lnT>
                    <a:lnB>
                      <a:noFill/>
                    </a:lnB>
                  </a:tcPr>
                </a:tc>
                <a:tc>
                  <a:txBody>
                    <a:bodyPr/>
                    <a:lstStyle/>
                    <a:p>
                      <a:pPr fontAlgn="ctr"/>
                      <a:r>
                        <a:rPr lang="nl-NL" sz="2400">
                          <a:effectLst/>
                        </a:rPr>
                        <a:t>scattered</a:t>
                      </a:r>
                    </a:p>
                  </a:txBody>
                  <a:tcPr anchor="ctr">
                    <a:lnL>
                      <a:noFill/>
                    </a:lnL>
                    <a:lnR>
                      <a:noFill/>
                    </a:lnR>
                    <a:lnT>
                      <a:noFill/>
                    </a:lnT>
                    <a:lnB>
                      <a:noFill/>
                    </a:lnB>
                  </a:tcPr>
                </a:tc>
                <a:tc>
                  <a:txBody>
                    <a:bodyPr/>
                    <a:lstStyle/>
                    <a:p>
                      <a:pPr fontAlgn="ctr"/>
                      <a:r>
                        <a:rPr lang="nl-NL" sz="2400">
                          <a:effectLst/>
                        </a:rPr>
                        <a:t>3/8 - 4/8</a:t>
                      </a:r>
                    </a:p>
                  </a:txBody>
                  <a:tcPr anchor="ctr">
                    <a:lnL>
                      <a:noFill/>
                    </a:lnL>
                    <a:lnR>
                      <a:noFill/>
                    </a:lnR>
                    <a:lnT>
                      <a:noFill/>
                    </a:lnT>
                    <a:lnB>
                      <a:noFill/>
                    </a:lnB>
                  </a:tcPr>
                </a:tc>
                <a:extLst>
                  <a:ext uri="{0D108BD9-81ED-4DB2-BD59-A6C34878D82A}">
                    <a16:rowId xmlns:a16="http://schemas.microsoft.com/office/drawing/2014/main" val="588075772"/>
                  </a:ext>
                </a:extLst>
              </a:tr>
              <a:tr h="457848">
                <a:tc>
                  <a:txBody>
                    <a:bodyPr/>
                    <a:lstStyle/>
                    <a:p>
                      <a:pPr fontAlgn="ctr"/>
                      <a:r>
                        <a:rPr lang="nl-NL" sz="2400" dirty="0">
                          <a:effectLst/>
                        </a:rPr>
                        <a:t>BKN</a:t>
                      </a:r>
                    </a:p>
                  </a:txBody>
                  <a:tcPr anchor="ctr">
                    <a:lnL>
                      <a:noFill/>
                    </a:lnL>
                    <a:lnR>
                      <a:noFill/>
                    </a:lnR>
                    <a:lnT>
                      <a:noFill/>
                    </a:lnT>
                    <a:lnB>
                      <a:noFill/>
                    </a:lnB>
                  </a:tcPr>
                </a:tc>
                <a:tc>
                  <a:txBody>
                    <a:bodyPr/>
                    <a:lstStyle/>
                    <a:p>
                      <a:pPr fontAlgn="ctr"/>
                      <a:r>
                        <a:rPr lang="nl-NL" sz="2400">
                          <a:effectLst/>
                        </a:rPr>
                        <a:t>broken</a:t>
                      </a:r>
                    </a:p>
                  </a:txBody>
                  <a:tcPr anchor="ctr">
                    <a:lnL>
                      <a:noFill/>
                    </a:lnL>
                    <a:lnR>
                      <a:noFill/>
                    </a:lnR>
                    <a:lnT>
                      <a:noFill/>
                    </a:lnT>
                    <a:lnB>
                      <a:noFill/>
                    </a:lnB>
                  </a:tcPr>
                </a:tc>
                <a:tc>
                  <a:txBody>
                    <a:bodyPr/>
                    <a:lstStyle/>
                    <a:p>
                      <a:pPr fontAlgn="ctr"/>
                      <a:r>
                        <a:rPr lang="nl-NL" sz="2400">
                          <a:effectLst/>
                        </a:rPr>
                        <a:t>5/8 - 7/8</a:t>
                      </a:r>
                    </a:p>
                  </a:txBody>
                  <a:tcPr anchor="ctr">
                    <a:lnL>
                      <a:noFill/>
                    </a:lnL>
                    <a:lnR>
                      <a:noFill/>
                    </a:lnR>
                    <a:lnT>
                      <a:noFill/>
                    </a:lnT>
                    <a:lnB>
                      <a:noFill/>
                    </a:lnB>
                  </a:tcPr>
                </a:tc>
                <a:extLst>
                  <a:ext uri="{0D108BD9-81ED-4DB2-BD59-A6C34878D82A}">
                    <a16:rowId xmlns:a16="http://schemas.microsoft.com/office/drawing/2014/main" val="3373132184"/>
                  </a:ext>
                </a:extLst>
              </a:tr>
              <a:tr h="457848">
                <a:tc>
                  <a:txBody>
                    <a:bodyPr/>
                    <a:lstStyle/>
                    <a:p>
                      <a:pPr fontAlgn="ctr"/>
                      <a:r>
                        <a:rPr lang="nl-NL" sz="2400" dirty="0">
                          <a:effectLst/>
                        </a:rPr>
                        <a:t>OVC</a:t>
                      </a:r>
                    </a:p>
                  </a:txBody>
                  <a:tcPr anchor="ctr">
                    <a:lnL>
                      <a:noFill/>
                    </a:lnL>
                    <a:lnR>
                      <a:noFill/>
                    </a:lnR>
                    <a:lnT>
                      <a:noFill/>
                    </a:lnT>
                    <a:lnB>
                      <a:noFill/>
                    </a:lnB>
                  </a:tcPr>
                </a:tc>
                <a:tc>
                  <a:txBody>
                    <a:bodyPr/>
                    <a:lstStyle/>
                    <a:p>
                      <a:pPr fontAlgn="ctr"/>
                      <a:r>
                        <a:rPr lang="nl-NL" sz="2400" dirty="0" err="1">
                          <a:effectLst/>
                        </a:rPr>
                        <a:t>overcast</a:t>
                      </a:r>
                      <a:endParaRPr lang="nl-NL" sz="2400" dirty="0">
                        <a:effectLst/>
                      </a:endParaRPr>
                    </a:p>
                  </a:txBody>
                  <a:tcPr anchor="ctr">
                    <a:lnL>
                      <a:noFill/>
                    </a:lnL>
                    <a:lnR>
                      <a:noFill/>
                    </a:lnR>
                    <a:lnT>
                      <a:noFill/>
                    </a:lnT>
                    <a:lnB>
                      <a:noFill/>
                    </a:lnB>
                  </a:tcPr>
                </a:tc>
                <a:tc>
                  <a:txBody>
                    <a:bodyPr/>
                    <a:lstStyle/>
                    <a:p>
                      <a:pPr fontAlgn="ctr"/>
                      <a:r>
                        <a:rPr lang="nl-NL" sz="2400" dirty="0">
                          <a:effectLst/>
                        </a:rPr>
                        <a:t>8/8</a:t>
                      </a:r>
                    </a:p>
                  </a:txBody>
                  <a:tcPr anchor="ctr">
                    <a:lnL>
                      <a:noFill/>
                    </a:lnL>
                    <a:lnR>
                      <a:noFill/>
                    </a:lnR>
                    <a:lnT>
                      <a:noFill/>
                    </a:lnT>
                    <a:lnB>
                      <a:noFill/>
                    </a:lnB>
                  </a:tcPr>
                </a:tc>
                <a:extLst>
                  <a:ext uri="{0D108BD9-81ED-4DB2-BD59-A6C34878D82A}">
                    <a16:rowId xmlns:a16="http://schemas.microsoft.com/office/drawing/2014/main" val="4083740759"/>
                  </a:ext>
                </a:extLst>
              </a:tr>
            </a:tbl>
          </a:graphicData>
        </a:graphic>
      </p:graphicFrame>
      <p:sp>
        <p:nvSpPr>
          <p:cNvPr id="8" name="Rectangle 1">
            <a:extLst>
              <a:ext uri="{FF2B5EF4-FFF2-40B4-BE49-F238E27FC236}">
                <a16:creationId xmlns:a16="http://schemas.microsoft.com/office/drawing/2014/main" id="{F261AA20-CBBE-6949-A338-F719C34CADF8}"/>
              </a:ext>
            </a:extLst>
          </p:cNvPr>
          <p:cNvSpPr>
            <a:spLocks noChangeArrowheads="1"/>
          </p:cNvSpPr>
          <p:nvPr/>
        </p:nvSpPr>
        <p:spPr bwMode="auto">
          <a:xfrm>
            <a:off x="4460734" y="202051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nl-NL" altLang="nl-NL" sz="1800" b="0" i="0" u="none" strike="noStrike" cap="none" normalizeH="0" baseline="0">
                <a:ln>
                  <a:noFill/>
                </a:ln>
                <a:solidFill>
                  <a:schemeClr val="tx1"/>
                </a:solidFill>
                <a:effectLst/>
                <a:latin typeface="Arial" panose="020B0604020202020204" pitchFamily="34" charset="0"/>
              </a:rPr>
            </a:br>
            <a:endParaRPr kumimoji="0" lang="nl-NL" altLang="nl-NL"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nl-NL" altLang="nl-NL" sz="900" b="0" i="0" u="none" strike="noStrike" cap="none" normalizeH="0" baseline="0">
                <a:ln>
                  <a:noFill/>
                </a:ln>
                <a:solidFill>
                  <a:srgbClr val="333333"/>
                </a:solidFill>
                <a:effectLst/>
                <a:latin typeface="Helvetica Neue" panose="02000503000000020004" pitchFamily="2" charset="0"/>
              </a:rPr>
              <a:t> </a:t>
            </a:r>
            <a:endParaRPr kumimoji="0" lang="nl-NL" altLang="nl-NL"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nl-NL" altLang="nl-NL"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614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sp>
        <p:nvSpPr>
          <p:cNvPr id="4" name="Tekstvak 3">
            <a:extLst>
              <a:ext uri="{FF2B5EF4-FFF2-40B4-BE49-F238E27FC236}">
                <a16:creationId xmlns:a16="http://schemas.microsoft.com/office/drawing/2014/main" id="{4BDDBA7D-334A-8E49-9A9F-E8FD3680FB20}"/>
              </a:ext>
            </a:extLst>
          </p:cNvPr>
          <p:cNvSpPr txBox="1"/>
          <p:nvPr/>
        </p:nvSpPr>
        <p:spPr>
          <a:xfrm>
            <a:off x="3528925" y="658425"/>
            <a:ext cx="5615076" cy="5632311"/>
          </a:xfrm>
          <a:prstGeom prst="rect">
            <a:avLst/>
          </a:prstGeom>
          <a:noFill/>
        </p:spPr>
        <p:txBody>
          <a:bodyPr wrap="square" rtlCol="0">
            <a:spAutoFit/>
          </a:bodyPr>
          <a:lstStyle/>
          <a:p>
            <a:pPr marL="342900" indent="-342900">
              <a:buClr>
                <a:srgbClr val="FF3300"/>
              </a:buClr>
              <a:buFont typeface="Wingdings" pitchFamily="2" charset="2"/>
              <a:buChar char="§"/>
            </a:pPr>
            <a:r>
              <a:rPr lang="nl-NL" altLang="nl-NL" sz="2400" dirty="0"/>
              <a:t> </a:t>
            </a:r>
            <a:r>
              <a:rPr lang="nl-NL" altLang="nl-NL" sz="2400" dirty="0">
                <a:solidFill>
                  <a:srgbClr val="FF0000"/>
                </a:solidFill>
              </a:rPr>
              <a:t>mist: </a:t>
            </a:r>
            <a:r>
              <a:rPr lang="nl-NL" altLang="nl-NL" sz="2400" dirty="0"/>
              <a:t>het zicht &lt; dan 1000 m</a:t>
            </a:r>
          </a:p>
          <a:p>
            <a:pPr marL="342900" indent="-342900">
              <a:buClr>
                <a:srgbClr val="FF3300"/>
              </a:buClr>
              <a:buFont typeface="Wingdings" pitchFamily="2" charset="2"/>
              <a:buChar char="§"/>
            </a:pPr>
            <a:endParaRPr lang="nl-NL" altLang="nl-NL" sz="2400" dirty="0"/>
          </a:p>
          <a:p>
            <a:pPr marL="342900" indent="-342900">
              <a:buClr>
                <a:srgbClr val="FF3300"/>
              </a:buClr>
              <a:buFont typeface="Wingdings" pitchFamily="2" charset="2"/>
              <a:buChar char="§"/>
            </a:pPr>
            <a:r>
              <a:rPr lang="nl-NL" altLang="nl-NL" sz="2400" dirty="0"/>
              <a:t> </a:t>
            </a:r>
            <a:r>
              <a:rPr lang="nl-NL" altLang="nl-NL" sz="2400" dirty="0">
                <a:solidFill>
                  <a:srgbClr val="FF0000"/>
                </a:solidFill>
              </a:rPr>
              <a:t>nevel: </a:t>
            </a:r>
            <a:r>
              <a:rPr lang="nl-NL" altLang="nl-NL" sz="2400" dirty="0"/>
              <a:t>beperkt zicht maar &gt; dan 1000 m </a:t>
            </a:r>
          </a:p>
          <a:p>
            <a:pPr marL="342900" indent="-342900">
              <a:buClr>
                <a:srgbClr val="FF3300"/>
              </a:buClr>
              <a:buFont typeface="Wingdings" pitchFamily="2" charset="2"/>
              <a:buChar char="§"/>
            </a:pPr>
            <a:endParaRPr lang="nl-NL" altLang="nl-NL" sz="2400" dirty="0"/>
          </a:p>
          <a:p>
            <a:pPr marL="342900" indent="-342900">
              <a:buClr>
                <a:srgbClr val="FF3300"/>
              </a:buClr>
              <a:buFont typeface="Wingdings" pitchFamily="2" charset="2"/>
              <a:buChar char="§"/>
            </a:pPr>
            <a:r>
              <a:rPr lang="nl-NL" altLang="nl-NL" sz="2400" dirty="0"/>
              <a:t> </a:t>
            </a:r>
            <a:r>
              <a:rPr lang="nl-NL" altLang="nl-NL" sz="2400" dirty="0">
                <a:solidFill>
                  <a:srgbClr val="FF0000"/>
                </a:solidFill>
              </a:rPr>
              <a:t>heiigheid: </a:t>
            </a:r>
            <a:r>
              <a:rPr lang="nl-NL" altLang="nl-NL" sz="2400" dirty="0"/>
              <a:t>beperkt zicht door rook en stofdeeltjes.</a:t>
            </a:r>
          </a:p>
          <a:p>
            <a:pPr>
              <a:buClr>
                <a:srgbClr val="FF0000"/>
              </a:buClr>
              <a:buFont typeface="Wingdings" pitchFamily="2" charset="2"/>
              <a:buChar char="Ø"/>
            </a:pPr>
            <a:endParaRPr lang="nl-NL" altLang="nl-NL" sz="2400" dirty="0"/>
          </a:p>
          <a:p>
            <a:pPr>
              <a:buClr>
                <a:srgbClr val="FF0000"/>
              </a:buClr>
              <a:buFont typeface="Wingdings" pitchFamily="2" charset="2"/>
              <a:buChar char="Ø"/>
            </a:pPr>
            <a:r>
              <a:rPr lang="nl-NL" altLang="nl-NL" sz="2400" dirty="0"/>
              <a:t>‘s Nachts straalt de aarde warmte uit, koelt af en daardoor koelt de onderste laag lucht af.</a:t>
            </a:r>
          </a:p>
          <a:p>
            <a:pPr>
              <a:buClr>
                <a:srgbClr val="FF0000"/>
              </a:buClr>
              <a:buFont typeface="Wingdings" pitchFamily="2" charset="2"/>
              <a:buChar char="Ø"/>
            </a:pPr>
            <a:endParaRPr lang="nl-NL" altLang="nl-NL" sz="2400" dirty="0"/>
          </a:p>
          <a:p>
            <a:pPr>
              <a:buClr>
                <a:srgbClr val="FF0000"/>
              </a:buClr>
              <a:buFont typeface="Wingdings" pitchFamily="2" charset="2"/>
              <a:buChar char="Ø"/>
            </a:pPr>
            <a:r>
              <a:rPr lang="nl-NL" altLang="nl-NL" sz="2400" dirty="0"/>
              <a:t> Mist ontstaat door afkoeling van vochtige lucht of door menging van koude lucht met vochtige lucht.</a:t>
            </a:r>
          </a:p>
          <a:p>
            <a:pPr>
              <a:buClr>
                <a:srgbClr val="FF0000"/>
              </a:buClr>
            </a:pPr>
            <a:endParaRPr lang="nl-NL" altLang="nl-NL" sz="2400" dirty="0"/>
          </a:p>
        </p:txBody>
      </p:sp>
      <p:pic>
        <p:nvPicPr>
          <p:cNvPr id="13" name="Picture 12">
            <a:hlinkClick r:id="rId4"/>
            <a:extLst>
              <a:ext uri="{FF2B5EF4-FFF2-40B4-BE49-F238E27FC236}">
                <a16:creationId xmlns:a16="http://schemas.microsoft.com/office/drawing/2014/main" id="{DE4FEB96-FD4F-7F45-8CF8-C222D8DA65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437" y="803274"/>
            <a:ext cx="3414467" cy="2625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4">
            <a:hlinkClick r:id="rId6"/>
            <a:extLst>
              <a:ext uri="{FF2B5EF4-FFF2-40B4-BE49-F238E27FC236}">
                <a16:creationId xmlns:a16="http://schemas.microsoft.com/office/drawing/2014/main" id="{6D073BD3-A528-7B4B-AE8C-DA81753DB22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438" y="4000499"/>
            <a:ext cx="3457486" cy="1948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139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18B0327A-AC0D-2646-BF99-7A738E1F3B5B}"/>
              </a:ext>
            </a:extLst>
          </p:cNvPr>
          <p:cNvPicPr>
            <a:picLocks noChangeAspect="1"/>
          </p:cNvPicPr>
          <p:nvPr/>
        </p:nvPicPr>
        <p:blipFill>
          <a:blip r:embed="rId4"/>
          <a:stretch>
            <a:fillRect/>
          </a:stretch>
        </p:blipFill>
        <p:spPr>
          <a:xfrm>
            <a:off x="24025" y="756732"/>
            <a:ext cx="3785480" cy="2816279"/>
          </a:xfrm>
          <a:prstGeom prst="rect">
            <a:avLst/>
          </a:prstGeom>
        </p:spPr>
      </p:pic>
      <p:sp>
        <p:nvSpPr>
          <p:cNvPr id="4" name="Tekstvak 3">
            <a:extLst>
              <a:ext uri="{FF2B5EF4-FFF2-40B4-BE49-F238E27FC236}">
                <a16:creationId xmlns:a16="http://schemas.microsoft.com/office/drawing/2014/main" id="{4BDDBA7D-334A-8E49-9A9F-E8FD3680FB20}"/>
              </a:ext>
            </a:extLst>
          </p:cNvPr>
          <p:cNvSpPr txBox="1"/>
          <p:nvPr/>
        </p:nvSpPr>
        <p:spPr>
          <a:xfrm>
            <a:off x="3809505" y="658425"/>
            <a:ext cx="5334495" cy="637097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solidFill>
                  <a:srgbClr val="FF0000"/>
                </a:solidFill>
              </a:rPr>
              <a:t>Stralingsmist </a:t>
            </a:r>
            <a:r>
              <a:rPr lang="nl-NL" sz="2400" dirty="0"/>
              <a:t>ontstaat op heldere nachten. De koude lucht is zwaarder, en zakt naar de laagste punten. Boven het vochtige water van de sloot condenseert de waterdamp het eerst en dan ontstaat </a:t>
            </a:r>
            <a:r>
              <a:rPr lang="nl-NL" sz="2400" dirty="0">
                <a:solidFill>
                  <a:srgbClr val="FF0000"/>
                </a:solidFill>
              </a:rPr>
              <a:t>slootmist</a:t>
            </a:r>
            <a:r>
              <a:rPr lang="nl-NL" sz="2400" b="1" dirty="0"/>
              <a:t>.</a:t>
            </a:r>
          </a:p>
          <a:p>
            <a:pPr marL="342900" indent="-342900">
              <a:buClr>
                <a:srgbClr val="FF0000"/>
              </a:buClr>
              <a:buFont typeface="Wingdings" pitchFamily="2" charset="2"/>
              <a:buChar char="Ø"/>
            </a:pPr>
            <a:r>
              <a:rPr lang="nl-NL" sz="2400" dirty="0"/>
              <a:t>Bij </a:t>
            </a:r>
            <a:r>
              <a:rPr lang="nl-NL" sz="2400" dirty="0">
                <a:solidFill>
                  <a:srgbClr val="FF0000"/>
                </a:solidFill>
              </a:rPr>
              <a:t>advectieve mist </a:t>
            </a:r>
            <a:r>
              <a:rPr lang="nl-NL" sz="2400" dirty="0"/>
              <a:t>schuift warme vochtige lucht over een koud oppervlak. De lucht koelt af, </a:t>
            </a:r>
            <a:r>
              <a:rPr lang="nl-NL" sz="2400" dirty="0" err="1"/>
              <a:t>water-damp</a:t>
            </a:r>
            <a:r>
              <a:rPr lang="nl-NL" sz="2400" dirty="0"/>
              <a:t> condenseert en er ontstaat mist.</a:t>
            </a:r>
          </a:p>
          <a:p>
            <a:pPr marL="342900" indent="-342900">
              <a:buClr>
                <a:srgbClr val="FF0000"/>
              </a:buClr>
              <a:buFont typeface="Wingdings" pitchFamily="2" charset="2"/>
              <a:buChar char="Ø"/>
            </a:pPr>
            <a:r>
              <a:rPr lang="nl-NL" sz="2400" dirty="0">
                <a:solidFill>
                  <a:srgbClr val="FF0000"/>
                </a:solidFill>
              </a:rPr>
              <a:t>Zeemist</a:t>
            </a:r>
            <a:r>
              <a:rPr lang="nl-NL" sz="2400" dirty="0"/>
              <a:t> is advectieve mist. Wanneer het zeewater warmer is dan de lucht boven land en de wind is aanlandig, dan schuift vochtige warme lucht over een kouder gebied. Wanneer die lucht afkoelt tot onder het dauwpunt dan ontstaat zeemist.</a:t>
            </a:r>
          </a:p>
        </p:txBody>
      </p:sp>
      <p:sp>
        <p:nvSpPr>
          <p:cNvPr id="5" name="Tekstvak 4">
            <a:extLst>
              <a:ext uri="{FF2B5EF4-FFF2-40B4-BE49-F238E27FC236}">
                <a16:creationId xmlns:a16="http://schemas.microsoft.com/office/drawing/2014/main" id="{127EECDE-AD79-E240-A26C-51F1413880CE}"/>
              </a:ext>
            </a:extLst>
          </p:cNvPr>
          <p:cNvSpPr txBox="1"/>
          <p:nvPr/>
        </p:nvSpPr>
        <p:spPr>
          <a:xfrm>
            <a:off x="-36512" y="4370328"/>
            <a:ext cx="3894935" cy="1938992"/>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solidFill>
                  <a:srgbClr val="FF0000"/>
                </a:solidFill>
              </a:rPr>
              <a:t>Frontale</a:t>
            </a:r>
            <a:r>
              <a:rPr lang="nl-NL" sz="2400" dirty="0"/>
              <a:t> mist is </a:t>
            </a:r>
            <a:r>
              <a:rPr lang="nl-NL" sz="2400" dirty="0">
                <a:solidFill>
                  <a:srgbClr val="FF0000"/>
                </a:solidFill>
              </a:rPr>
              <a:t>regenmist</a:t>
            </a:r>
            <a:r>
              <a:rPr lang="nl-NL" sz="2400" dirty="0"/>
              <a:t>. Na een regenbui neemt de luchtvochtigheid soms zover toe dat er mist ontstaat</a:t>
            </a:r>
            <a:r>
              <a:rPr lang="nl-NL" dirty="0"/>
              <a:t>.</a:t>
            </a:r>
          </a:p>
        </p:txBody>
      </p:sp>
    </p:spTree>
    <p:extLst>
      <p:ext uri="{BB962C8B-B14F-4D97-AF65-F5344CB8AC3E}">
        <p14:creationId xmlns:p14="http://schemas.microsoft.com/office/powerpoint/2010/main" val="44008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683919" y="42794"/>
            <a:ext cx="3776162" cy="584775"/>
          </a:xfrm>
          <a:prstGeom prst="rect">
            <a:avLst/>
          </a:prstGeom>
          <a:noFill/>
        </p:spPr>
        <p:txBody>
          <a:bodyPr wrap="none" rtlCol="0">
            <a:spAutoFit/>
          </a:bodyPr>
          <a:lstStyle/>
          <a:p>
            <a:r>
              <a:rPr lang="nl-NL" sz="3200" dirty="0">
                <a:solidFill>
                  <a:schemeClr val="bg1"/>
                </a:solidFill>
              </a:rPr>
              <a:t>3.4 WOLKEN EN MIST</a:t>
            </a:r>
          </a:p>
        </p:txBody>
      </p:sp>
      <p:pic>
        <p:nvPicPr>
          <p:cNvPr id="3" name="Afbeelding 2">
            <a:extLst>
              <a:ext uri="{FF2B5EF4-FFF2-40B4-BE49-F238E27FC236}">
                <a16:creationId xmlns:a16="http://schemas.microsoft.com/office/drawing/2014/main" id="{921B8C0C-784B-5340-AFC2-63EC9FFBED92}"/>
              </a:ext>
            </a:extLst>
          </p:cNvPr>
          <p:cNvPicPr>
            <a:picLocks noChangeAspect="1"/>
          </p:cNvPicPr>
          <p:nvPr/>
        </p:nvPicPr>
        <p:blipFill>
          <a:blip r:embed="rId4"/>
          <a:stretch>
            <a:fillRect/>
          </a:stretch>
        </p:blipFill>
        <p:spPr>
          <a:xfrm>
            <a:off x="1212178" y="764704"/>
            <a:ext cx="7176246" cy="3405239"/>
          </a:xfrm>
          <a:prstGeom prst="rect">
            <a:avLst/>
          </a:prstGeom>
        </p:spPr>
      </p:pic>
      <p:sp>
        <p:nvSpPr>
          <p:cNvPr id="4" name="Tekstvak 3">
            <a:extLst>
              <a:ext uri="{FF2B5EF4-FFF2-40B4-BE49-F238E27FC236}">
                <a16:creationId xmlns:a16="http://schemas.microsoft.com/office/drawing/2014/main" id="{454820FE-D927-834B-BDD3-2AF1D2789122}"/>
              </a:ext>
            </a:extLst>
          </p:cNvPr>
          <p:cNvSpPr txBox="1"/>
          <p:nvPr/>
        </p:nvSpPr>
        <p:spPr>
          <a:xfrm>
            <a:off x="89756" y="4221088"/>
            <a:ext cx="8964488" cy="2677656"/>
          </a:xfrm>
          <a:prstGeom prst="rect">
            <a:avLst/>
          </a:prstGeom>
          <a:noFill/>
        </p:spPr>
        <p:txBody>
          <a:bodyPr wrap="square" rtlCol="0">
            <a:spAutoFit/>
          </a:bodyPr>
          <a:lstStyle/>
          <a:p>
            <a:pPr>
              <a:buClr>
                <a:srgbClr val="FF0000"/>
              </a:buClr>
            </a:pPr>
            <a:r>
              <a:rPr lang="nl-NL" sz="2400" b="1" dirty="0">
                <a:solidFill>
                  <a:srgbClr val="FF0000"/>
                </a:solidFill>
              </a:rPr>
              <a:t>Orografische bewolking (</a:t>
            </a:r>
            <a:r>
              <a:rPr lang="nl-NL" sz="2400" b="1" dirty="0" err="1">
                <a:solidFill>
                  <a:srgbClr val="FF0000"/>
                </a:solidFill>
              </a:rPr>
              <a:t>oro</a:t>
            </a:r>
            <a:r>
              <a:rPr lang="nl-NL" sz="2400" b="1" dirty="0">
                <a:solidFill>
                  <a:srgbClr val="FF0000"/>
                </a:solidFill>
              </a:rPr>
              <a:t>=berg)</a:t>
            </a:r>
          </a:p>
          <a:p>
            <a:pPr marL="342900" indent="-342900">
              <a:buClr>
                <a:srgbClr val="FF0000"/>
              </a:buClr>
              <a:buFont typeface="Wingdings" pitchFamily="2" charset="2"/>
              <a:buChar char="Ø"/>
            </a:pPr>
            <a:r>
              <a:rPr lang="nl-NL" sz="2400" dirty="0"/>
              <a:t>Aan de windzijde gaat de lucht tegen de berg omhoog =&gt; koelt droogadiabatisch af en onder het dauwpunt </a:t>
            </a:r>
            <a:r>
              <a:rPr lang="nl-NL" sz="2400" dirty="0" err="1"/>
              <a:t>natadiabatisch</a:t>
            </a:r>
            <a:r>
              <a:rPr lang="nl-NL" sz="2400" dirty="0"/>
              <a:t>.</a:t>
            </a:r>
          </a:p>
          <a:p>
            <a:pPr marL="342900" indent="-342900">
              <a:buClr>
                <a:srgbClr val="FF0000"/>
              </a:buClr>
              <a:buFont typeface="Wingdings" pitchFamily="2" charset="2"/>
              <a:buChar char="Ø"/>
            </a:pPr>
            <a:r>
              <a:rPr lang="nl-NL" sz="2400" dirty="0"/>
              <a:t>Aan de lijzijde daalt de lucht, warmt  1 °C per 100 m op, de wolk lost op. Als het regent aan de windzijde dan bevat de lucht aan de </a:t>
            </a:r>
            <a:r>
              <a:rPr lang="nl-NL" sz="2400" dirty="0">
                <a:solidFill>
                  <a:srgbClr val="FF0000"/>
                </a:solidFill>
              </a:rPr>
              <a:t>lijzijde minder waterdamp </a:t>
            </a:r>
            <a:r>
              <a:rPr lang="nl-NL" sz="2400" dirty="0"/>
              <a:t>en komt het condensatieniveau daar hoger te liggen =&gt; de </a:t>
            </a:r>
            <a:r>
              <a:rPr lang="nl-NL" sz="2400" dirty="0">
                <a:solidFill>
                  <a:srgbClr val="FF0000"/>
                </a:solidFill>
              </a:rPr>
              <a:t>wolkenbasis hoger</a:t>
            </a:r>
            <a:r>
              <a:rPr lang="nl-NL" sz="2400" dirty="0"/>
              <a:t>.</a:t>
            </a:r>
          </a:p>
        </p:txBody>
      </p:sp>
    </p:spTree>
    <p:extLst>
      <p:ext uri="{BB962C8B-B14F-4D97-AF65-F5344CB8AC3E}">
        <p14:creationId xmlns:p14="http://schemas.microsoft.com/office/powerpoint/2010/main" val="298567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303255" y="42794"/>
            <a:ext cx="2537490" cy="584775"/>
          </a:xfrm>
          <a:prstGeom prst="rect">
            <a:avLst/>
          </a:prstGeom>
          <a:noFill/>
        </p:spPr>
        <p:txBody>
          <a:bodyPr wrap="none" rtlCol="0">
            <a:spAutoFit/>
          </a:bodyPr>
          <a:lstStyle/>
          <a:p>
            <a:r>
              <a:rPr lang="nl-NL" sz="3200" dirty="0">
                <a:solidFill>
                  <a:schemeClr val="bg1"/>
                </a:solidFill>
              </a:rPr>
              <a:t>3.5 NEERSLAG</a:t>
            </a:r>
          </a:p>
        </p:txBody>
      </p:sp>
      <p:pic>
        <p:nvPicPr>
          <p:cNvPr id="4" name="Afbeelding 3">
            <a:extLst>
              <a:ext uri="{FF2B5EF4-FFF2-40B4-BE49-F238E27FC236}">
                <a16:creationId xmlns:a16="http://schemas.microsoft.com/office/drawing/2014/main" id="{ABEAF574-237C-C74C-8134-0BF7CCE353B8}"/>
              </a:ext>
            </a:extLst>
          </p:cNvPr>
          <p:cNvPicPr>
            <a:picLocks noChangeAspect="1"/>
          </p:cNvPicPr>
          <p:nvPr/>
        </p:nvPicPr>
        <p:blipFill>
          <a:blip r:embed="rId4"/>
          <a:stretch>
            <a:fillRect/>
          </a:stretch>
        </p:blipFill>
        <p:spPr>
          <a:xfrm>
            <a:off x="1351278" y="761823"/>
            <a:ext cx="6389074" cy="2811193"/>
          </a:xfrm>
          <a:prstGeom prst="rect">
            <a:avLst/>
          </a:prstGeom>
        </p:spPr>
      </p:pic>
      <p:sp>
        <p:nvSpPr>
          <p:cNvPr id="5" name="Tekstvak 4">
            <a:extLst>
              <a:ext uri="{FF2B5EF4-FFF2-40B4-BE49-F238E27FC236}">
                <a16:creationId xmlns:a16="http://schemas.microsoft.com/office/drawing/2014/main" id="{43055E04-7E35-8A43-BE55-5D61223007B4}"/>
              </a:ext>
            </a:extLst>
          </p:cNvPr>
          <p:cNvSpPr txBox="1"/>
          <p:nvPr/>
        </p:nvSpPr>
        <p:spPr>
          <a:xfrm>
            <a:off x="35496" y="3501008"/>
            <a:ext cx="9144000" cy="3416320"/>
          </a:xfrm>
          <a:prstGeom prst="rect">
            <a:avLst/>
          </a:prstGeom>
          <a:noFill/>
        </p:spPr>
        <p:txBody>
          <a:bodyPr wrap="square" rtlCol="0">
            <a:spAutoFit/>
          </a:bodyPr>
          <a:lstStyle/>
          <a:p>
            <a:pPr marL="457200" indent="-457200">
              <a:buClr>
                <a:srgbClr val="FF0000"/>
              </a:buClr>
              <a:buFont typeface="+mj-lt"/>
              <a:buAutoNum type="arabicPeriod"/>
            </a:pPr>
            <a:r>
              <a:rPr lang="nl-NL" sz="2400" dirty="0"/>
              <a:t>Er ontstaat een wolk die niet boven het </a:t>
            </a:r>
            <a:r>
              <a:rPr lang="nl-NL" sz="2400" dirty="0">
                <a:solidFill>
                  <a:srgbClr val="FF0000"/>
                </a:solidFill>
              </a:rPr>
              <a:t>nulgradenniveau </a:t>
            </a:r>
            <a:r>
              <a:rPr lang="nl-NL" sz="2400" dirty="0"/>
              <a:t>uitkomt =&gt; geen neerslag.</a:t>
            </a:r>
          </a:p>
          <a:p>
            <a:pPr marL="457200" indent="-457200">
              <a:buClr>
                <a:srgbClr val="FF0000"/>
              </a:buClr>
              <a:buFont typeface="+mj-lt"/>
              <a:buAutoNum type="arabicPeriod"/>
            </a:pPr>
            <a:r>
              <a:rPr lang="nl-NL" sz="2400" dirty="0"/>
              <a:t>De wolk stijgt door tot </a:t>
            </a:r>
            <a:r>
              <a:rPr lang="nl-NL" sz="2400" dirty="0">
                <a:solidFill>
                  <a:srgbClr val="FF0000"/>
                </a:solidFill>
              </a:rPr>
              <a:t>-12 °C </a:t>
            </a:r>
            <a:r>
              <a:rPr lang="nl-NL" sz="2400" dirty="0"/>
              <a:t>=&gt; onderkoelde waterdruppels botsen en klonteren samen, warmere waterdruppels verdampen en zetten zich af op koudere die omlaag vallen =&gt; neerslag</a:t>
            </a:r>
          </a:p>
          <a:p>
            <a:pPr marL="457200" indent="-457200">
              <a:buClr>
                <a:srgbClr val="FF0000"/>
              </a:buClr>
              <a:buFont typeface="+mj-lt"/>
              <a:buAutoNum type="arabicPeriod"/>
            </a:pPr>
            <a:r>
              <a:rPr lang="nl-NL" sz="2400" dirty="0"/>
              <a:t>Bij </a:t>
            </a:r>
            <a:r>
              <a:rPr lang="nl-NL" sz="2400" dirty="0">
                <a:solidFill>
                  <a:srgbClr val="FF0000"/>
                </a:solidFill>
              </a:rPr>
              <a:t>-12°C tot -23°C </a:t>
            </a:r>
            <a:r>
              <a:rPr lang="nl-NL" sz="2400" dirty="0"/>
              <a:t>ontstaat een gemengde wolk, naast waterdruppels ontstaan ijskristallen die uitgroeien tot sneeuw, de sneeuw valt, smelt onder de wolk en valt als regen op de grond.</a:t>
            </a:r>
          </a:p>
          <a:p>
            <a:pPr marL="457200" indent="-457200">
              <a:buClr>
                <a:srgbClr val="FF0000"/>
              </a:buClr>
              <a:buFont typeface="+mj-lt"/>
              <a:buAutoNum type="arabicPeriod"/>
            </a:pPr>
            <a:r>
              <a:rPr lang="nl-NL" sz="2400" dirty="0"/>
              <a:t> In wolken </a:t>
            </a:r>
            <a:r>
              <a:rPr lang="nl-NL" sz="2400" dirty="0">
                <a:solidFill>
                  <a:srgbClr val="FF0000"/>
                </a:solidFill>
              </a:rPr>
              <a:t>lager dan -23 °C </a:t>
            </a:r>
            <a:r>
              <a:rPr lang="nl-NL" sz="2400" dirty="0"/>
              <a:t>ontstaan alleen ijskristallen.</a:t>
            </a:r>
          </a:p>
        </p:txBody>
      </p:sp>
    </p:spTree>
    <p:extLst>
      <p:ext uri="{BB962C8B-B14F-4D97-AF65-F5344CB8AC3E}">
        <p14:creationId xmlns:p14="http://schemas.microsoft.com/office/powerpoint/2010/main" val="36897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3303255" y="42794"/>
            <a:ext cx="2537490" cy="584775"/>
          </a:xfrm>
          <a:prstGeom prst="rect">
            <a:avLst/>
          </a:prstGeom>
          <a:noFill/>
        </p:spPr>
        <p:txBody>
          <a:bodyPr wrap="none" rtlCol="0">
            <a:spAutoFit/>
          </a:bodyPr>
          <a:lstStyle/>
          <a:p>
            <a:r>
              <a:rPr lang="nl-NL" sz="3200" dirty="0">
                <a:solidFill>
                  <a:schemeClr val="bg1"/>
                </a:solidFill>
              </a:rPr>
              <a:t>3.5 NEERSLAG</a:t>
            </a:r>
          </a:p>
        </p:txBody>
      </p:sp>
      <p:pic>
        <p:nvPicPr>
          <p:cNvPr id="10" name="Afbeelding 9">
            <a:extLst>
              <a:ext uri="{FF2B5EF4-FFF2-40B4-BE49-F238E27FC236}">
                <a16:creationId xmlns:a16="http://schemas.microsoft.com/office/drawing/2014/main" id="{2FEEA0D4-BA5C-FE43-8B03-27434E19EE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04" y="756732"/>
            <a:ext cx="4762500" cy="3048000"/>
          </a:xfrm>
          <a:prstGeom prst="rect">
            <a:avLst/>
          </a:prstGeom>
        </p:spPr>
      </p:pic>
      <p:sp>
        <p:nvSpPr>
          <p:cNvPr id="3" name="Tekstvak 2">
            <a:extLst>
              <a:ext uri="{FF2B5EF4-FFF2-40B4-BE49-F238E27FC236}">
                <a16:creationId xmlns:a16="http://schemas.microsoft.com/office/drawing/2014/main" id="{727ADCAF-7D1F-8147-A2B6-F4752CCB9FE5}"/>
              </a:ext>
            </a:extLst>
          </p:cNvPr>
          <p:cNvSpPr txBox="1"/>
          <p:nvPr/>
        </p:nvSpPr>
        <p:spPr>
          <a:xfrm>
            <a:off x="4911849" y="756732"/>
            <a:ext cx="4139952" cy="2308324"/>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Op het plaatje zie je dat het links </a:t>
            </a:r>
            <a:r>
              <a:rPr lang="nl-NL" sz="2400" dirty="0">
                <a:solidFill>
                  <a:srgbClr val="FF0000"/>
                </a:solidFill>
              </a:rPr>
              <a:t>sneeuwt</a:t>
            </a:r>
            <a:r>
              <a:rPr lang="nl-NL" sz="2400" dirty="0"/>
              <a:t>.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Rechts valt sneeuw uit de wolk, smelt en valt als </a:t>
            </a:r>
            <a:r>
              <a:rPr lang="nl-NL" sz="2400" dirty="0">
                <a:solidFill>
                  <a:srgbClr val="FF0000"/>
                </a:solidFill>
              </a:rPr>
              <a:t>regen</a:t>
            </a:r>
            <a:r>
              <a:rPr lang="nl-NL" sz="2400" dirty="0"/>
              <a:t> op de rond. </a:t>
            </a:r>
          </a:p>
        </p:txBody>
      </p:sp>
      <p:sp>
        <p:nvSpPr>
          <p:cNvPr id="4" name="Tekstvak 3">
            <a:extLst>
              <a:ext uri="{FF2B5EF4-FFF2-40B4-BE49-F238E27FC236}">
                <a16:creationId xmlns:a16="http://schemas.microsoft.com/office/drawing/2014/main" id="{32335270-BA43-FB47-BEF7-08AE6DE2E17B}"/>
              </a:ext>
            </a:extLst>
          </p:cNvPr>
          <p:cNvSpPr txBox="1"/>
          <p:nvPr/>
        </p:nvSpPr>
        <p:spPr>
          <a:xfrm>
            <a:off x="-1" y="3812118"/>
            <a:ext cx="9051801" cy="3046988"/>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Bij </a:t>
            </a:r>
            <a:r>
              <a:rPr lang="nl-NL" sz="2400" dirty="0">
                <a:solidFill>
                  <a:srgbClr val="FF0000"/>
                </a:solidFill>
              </a:rPr>
              <a:t>natte sneeuw </a:t>
            </a:r>
            <a:r>
              <a:rPr lang="nl-NL" sz="2400" dirty="0"/>
              <a:t>(sleet) smelt de sneeuw gedeeltelijk in de warme lucht onder de wolk, komt in de onderste honderden meters in koude lucht en bevriest daar weer. </a:t>
            </a:r>
          </a:p>
          <a:p>
            <a:pPr marL="285750" indent="-285750">
              <a:buClr>
                <a:srgbClr val="FF0000"/>
              </a:buClr>
              <a:buFont typeface="Wingdings" pitchFamily="2" charset="2"/>
              <a:buChar char="Ø"/>
            </a:pPr>
            <a:r>
              <a:rPr lang="nl-NL" sz="2400" dirty="0"/>
              <a:t>Bij </a:t>
            </a:r>
            <a:r>
              <a:rPr lang="nl-NL" sz="2400" dirty="0">
                <a:solidFill>
                  <a:srgbClr val="FF0000"/>
                </a:solidFill>
              </a:rPr>
              <a:t>ijzel </a:t>
            </a:r>
            <a:r>
              <a:rPr lang="nl-NL" sz="2400" dirty="0"/>
              <a:t>(derde plaatje) smelt de sneeuw geheel, komt in de onderste koude lucht en daar raakt de regen onderkoelt, die bevriest zodra het op de grond terecht komt. IJzel kan ook ontstaan als regen op een bevroren ondergrond terecht komt en daar bevriest.</a:t>
            </a:r>
          </a:p>
          <a:p>
            <a:pPr marL="285750" indent="-285750">
              <a:buClr>
                <a:srgbClr val="FF0000"/>
              </a:buClr>
              <a:buFont typeface="Wingdings" pitchFamily="2" charset="2"/>
              <a:buChar char="Ø"/>
            </a:pPr>
            <a:r>
              <a:rPr lang="nl-NL" sz="2400" dirty="0">
                <a:solidFill>
                  <a:srgbClr val="FF0000"/>
                </a:solidFill>
              </a:rPr>
              <a:t>Hagelstenen</a:t>
            </a:r>
            <a:r>
              <a:rPr lang="nl-NL" sz="2400" dirty="0"/>
              <a:t> ontstaan in CB-wolken</a:t>
            </a:r>
          </a:p>
        </p:txBody>
      </p:sp>
    </p:spTree>
    <p:extLst>
      <p:ext uri="{BB962C8B-B14F-4D97-AF65-F5344CB8AC3E}">
        <p14:creationId xmlns:p14="http://schemas.microsoft.com/office/powerpoint/2010/main" val="399512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sp>
        <p:nvSpPr>
          <p:cNvPr id="3" name="Tekstvak 2">
            <a:extLst>
              <a:ext uri="{FF2B5EF4-FFF2-40B4-BE49-F238E27FC236}">
                <a16:creationId xmlns:a16="http://schemas.microsoft.com/office/drawing/2014/main" id="{17993167-7639-E14E-9711-2D95C1C21BF4}"/>
              </a:ext>
            </a:extLst>
          </p:cNvPr>
          <p:cNvSpPr txBox="1"/>
          <p:nvPr/>
        </p:nvSpPr>
        <p:spPr>
          <a:xfrm>
            <a:off x="10990" y="3789040"/>
            <a:ext cx="9133010" cy="3046988"/>
          </a:xfrm>
          <a:prstGeom prst="rect">
            <a:avLst/>
          </a:prstGeom>
          <a:noFill/>
        </p:spPr>
        <p:txBody>
          <a:bodyPr wrap="square" rtlCol="0">
            <a:spAutoFit/>
          </a:bodyPr>
          <a:lstStyle/>
          <a:p>
            <a:pPr>
              <a:buClr>
                <a:srgbClr val="FF0000"/>
              </a:buClr>
            </a:pPr>
            <a:r>
              <a:rPr lang="nl-NL" sz="2400" dirty="0"/>
              <a:t>Luchtsoorten ontstaan als lucht langere tijd boven een bepaald gebied (brongebied) blijft hangen. </a:t>
            </a:r>
            <a:r>
              <a:rPr lang="nl-NL" sz="2400" dirty="0">
                <a:solidFill>
                  <a:srgbClr val="FF0000"/>
                </a:solidFill>
              </a:rPr>
              <a:t>Brongebieden</a:t>
            </a:r>
            <a:r>
              <a:rPr lang="nl-NL" sz="2400" dirty="0"/>
              <a:t> zijn:</a:t>
            </a:r>
          </a:p>
          <a:p>
            <a:pPr marL="342900" indent="-342900">
              <a:buClr>
                <a:srgbClr val="FF0000"/>
              </a:buClr>
              <a:buFont typeface="Wingdings" pitchFamily="2" charset="2"/>
              <a:buChar char="Ø"/>
            </a:pPr>
            <a:r>
              <a:rPr lang="nl-NL" sz="2400" dirty="0">
                <a:solidFill>
                  <a:srgbClr val="FF0000"/>
                </a:solidFill>
              </a:rPr>
              <a:t>Equatoriale lucht </a:t>
            </a:r>
            <a:r>
              <a:rPr lang="nl-NL" sz="2400" dirty="0"/>
              <a:t>(EL) ontstaat bij de evenaar,</a:t>
            </a:r>
          </a:p>
          <a:p>
            <a:pPr marL="342900" indent="-342900">
              <a:buClr>
                <a:srgbClr val="FF0000"/>
              </a:buClr>
              <a:buFont typeface="Wingdings" pitchFamily="2" charset="2"/>
              <a:buChar char="Ø"/>
            </a:pPr>
            <a:r>
              <a:rPr lang="nl-NL" sz="2400" dirty="0">
                <a:solidFill>
                  <a:srgbClr val="FF0000"/>
                </a:solidFill>
              </a:rPr>
              <a:t>Tropische lucht </a:t>
            </a:r>
            <a:r>
              <a:rPr lang="nl-NL" sz="2400" dirty="0"/>
              <a:t>(TL) ontstaat in gebieden tussen 15° en 45°</a:t>
            </a:r>
            <a:r>
              <a:rPr lang="nl-NL" sz="2400" baseline="30000" dirty="0"/>
              <a:t> </a:t>
            </a:r>
            <a:r>
              <a:rPr lang="nl-NL" sz="2400" dirty="0"/>
              <a:t> </a:t>
            </a:r>
            <a:r>
              <a:rPr lang="nl-NL" sz="2400" dirty="0" err="1"/>
              <a:t>noorder</a:t>
            </a:r>
            <a:r>
              <a:rPr lang="nl-NL" sz="2400" dirty="0"/>
              <a:t>- en zuiderbreedte,</a:t>
            </a:r>
          </a:p>
          <a:p>
            <a:pPr marL="342900" indent="-342900">
              <a:buClr>
                <a:srgbClr val="FF0000"/>
              </a:buClr>
              <a:buFont typeface="Wingdings" pitchFamily="2" charset="2"/>
              <a:buChar char="Ø"/>
            </a:pPr>
            <a:r>
              <a:rPr lang="nl-NL" sz="2400" dirty="0">
                <a:solidFill>
                  <a:srgbClr val="FF0000"/>
                </a:solidFill>
              </a:rPr>
              <a:t>Polaire lucht </a:t>
            </a:r>
            <a:r>
              <a:rPr lang="nl-NL" sz="2400" dirty="0"/>
              <a:t>(PL) ontstaat tussen 45° en 70° </a:t>
            </a:r>
            <a:r>
              <a:rPr lang="nl-NL" sz="2400" dirty="0" err="1"/>
              <a:t>noorder</a:t>
            </a:r>
            <a:r>
              <a:rPr lang="nl-NL" sz="2400" dirty="0"/>
              <a:t>- en zuiderbreedte,</a:t>
            </a:r>
          </a:p>
          <a:p>
            <a:pPr marL="342900" indent="-342900">
              <a:buClr>
                <a:srgbClr val="FF0000"/>
              </a:buClr>
              <a:buFont typeface="Wingdings" pitchFamily="2" charset="2"/>
              <a:buChar char="Ø"/>
            </a:pPr>
            <a:r>
              <a:rPr lang="nl-NL" sz="2400" dirty="0">
                <a:solidFill>
                  <a:srgbClr val="FF0000"/>
                </a:solidFill>
              </a:rPr>
              <a:t>Arctische lucht </a:t>
            </a:r>
            <a:r>
              <a:rPr lang="nl-NL" sz="2400" dirty="0"/>
              <a:t>(AL) ontstaat bij de polen.</a:t>
            </a:r>
          </a:p>
        </p:txBody>
      </p:sp>
      <p:pic>
        <p:nvPicPr>
          <p:cNvPr id="4" name="Afbeelding 3">
            <a:extLst>
              <a:ext uri="{FF2B5EF4-FFF2-40B4-BE49-F238E27FC236}">
                <a16:creationId xmlns:a16="http://schemas.microsoft.com/office/drawing/2014/main" id="{68974BD0-5E0F-CD4A-AAF4-91F9666185F3}"/>
              </a:ext>
            </a:extLst>
          </p:cNvPr>
          <p:cNvPicPr>
            <a:picLocks noChangeAspect="1"/>
          </p:cNvPicPr>
          <p:nvPr/>
        </p:nvPicPr>
        <p:blipFill>
          <a:blip r:embed="rId4"/>
          <a:stretch>
            <a:fillRect/>
          </a:stretch>
        </p:blipFill>
        <p:spPr>
          <a:xfrm>
            <a:off x="2217805" y="764704"/>
            <a:ext cx="4370419" cy="3024330"/>
          </a:xfrm>
          <a:prstGeom prst="rect">
            <a:avLst/>
          </a:prstGeom>
        </p:spPr>
      </p:pic>
    </p:spTree>
    <p:extLst>
      <p:ext uri="{BB962C8B-B14F-4D97-AF65-F5344CB8AC3E}">
        <p14:creationId xmlns:p14="http://schemas.microsoft.com/office/powerpoint/2010/main" val="266577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sp>
        <p:nvSpPr>
          <p:cNvPr id="3" name="Tekstvak 2">
            <a:extLst>
              <a:ext uri="{FF2B5EF4-FFF2-40B4-BE49-F238E27FC236}">
                <a16:creationId xmlns:a16="http://schemas.microsoft.com/office/drawing/2014/main" id="{17993167-7639-E14E-9711-2D95C1C21BF4}"/>
              </a:ext>
            </a:extLst>
          </p:cNvPr>
          <p:cNvSpPr txBox="1"/>
          <p:nvPr/>
        </p:nvSpPr>
        <p:spPr>
          <a:xfrm>
            <a:off x="10990" y="3789040"/>
            <a:ext cx="9133010" cy="3046988"/>
          </a:xfrm>
          <a:prstGeom prst="rect">
            <a:avLst/>
          </a:prstGeom>
          <a:noFill/>
        </p:spPr>
        <p:txBody>
          <a:bodyPr wrap="square" rtlCol="0">
            <a:spAutoFit/>
          </a:bodyPr>
          <a:lstStyle/>
          <a:p>
            <a:r>
              <a:rPr lang="nl-NL" sz="2400" dirty="0">
                <a:solidFill>
                  <a:srgbClr val="FF0000"/>
                </a:solidFill>
              </a:rPr>
              <a:t>Maritieme</a:t>
            </a:r>
            <a:r>
              <a:rPr lang="nl-NL" sz="2400" b="1" dirty="0"/>
              <a:t> </a:t>
            </a:r>
            <a:r>
              <a:rPr lang="nl-NL" sz="2400" dirty="0"/>
              <a:t>lucht (m) wordt over zee aangevoerd (vochtig) en </a:t>
            </a:r>
            <a:r>
              <a:rPr lang="nl-NL" sz="2400" dirty="0">
                <a:solidFill>
                  <a:srgbClr val="FF0000"/>
                </a:solidFill>
              </a:rPr>
              <a:t>continentale</a:t>
            </a:r>
            <a:r>
              <a:rPr lang="nl-NL" sz="2400" dirty="0"/>
              <a:t> lucht (c) over land (droog).</a:t>
            </a:r>
          </a:p>
          <a:p>
            <a:pPr marL="342900" indent="-342900">
              <a:buClr>
                <a:srgbClr val="FF0000"/>
              </a:buClr>
              <a:buFont typeface="Wingdings" pitchFamily="2" charset="2"/>
              <a:buChar char="Ø"/>
            </a:pPr>
            <a:r>
              <a:rPr lang="nl-NL" sz="2400" dirty="0">
                <a:solidFill>
                  <a:srgbClr val="FF0000"/>
                </a:solidFill>
              </a:rPr>
              <a:t>Arctische lucht </a:t>
            </a:r>
            <a:r>
              <a:rPr lang="nl-NL" sz="2400" dirty="0"/>
              <a:t> (</a:t>
            </a:r>
            <a:r>
              <a:rPr lang="nl-NL" sz="2400" b="1" dirty="0" err="1"/>
              <a:t>mA</a:t>
            </a:r>
            <a:r>
              <a:rPr lang="nl-NL" sz="2400" dirty="0" err="1"/>
              <a:t>L</a:t>
            </a:r>
            <a:r>
              <a:rPr lang="nl-NL" sz="2400" dirty="0"/>
              <a:t>) of (</a:t>
            </a:r>
            <a:r>
              <a:rPr lang="nl-NL" sz="2400" b="1" dirty="0" err="1"/>
              <a:t>cAL</a:t>
            </a:r>
            <a:r>
              <a:rPr lang="nl-NL" sz="2400" dirty="0"/>
              <a:t>) is koude lucht kan weinig waterdamp bevatten. </a:t>
            </a:r>
          </a:p>
          <a:p>
            <a:pPr marL="342900" indent="-342900">
              <a:buClr>
                <a:srgbClr val="FF0000"/>
              </a:buClr>
              <a:buFont typeface="Wingdings" pitchFamily="2" charset="2"/>
              <a:buChar char="Ø"/>
            </a:pPr>
            <a:r>
              <a:rPr lang="nl-NL" sz="2400" dirty="0">
                <a:solidFill>
                  <a:srgbClr val="FF0000"/>
                </a:solidFill>
              </a:rPr>
              <a:t>Polaire lucht</a:t>
            </a:r>
            <a:r>
              <a:rPr lang="nl-NL" sz="2400" b="1" dirty="0"/>
              <a:t>:</a:t>
            </a:r>
            <a:r>
              <a:rPr lang="nl-NL" sz="2400" dirty="0"/>
              <a:t>  (</a:t>
            </a:r>
            <a:r>
              <a:rPr lang="nl-NL" sz="2400" b="1" dirty="0" err="1"/>
              <a:t>mPL</a:t>
            </a:r>
            <a:r>
              <a:rPr lang="nl-NL" sz="2400" b="1" dirty="0"/>
              <a:t>) </a:t>
            </a:r>
            <a:r>
              <a:rPr lang="nl-NL" sz="2400" dirty="0"/>
              <a:t>is koude vochtige luchten </a:t>
            </a:r>
            <a:r>
              <a:rPr lang="nl-NL" sz="2400" b="1" dirty="0"/>
              <a:t>(</a:t>
            </a:r>
            <a:r>
              <a:rPr lang="nl-NL" sz="2400" b="1" dirty="0" err="1"/>
              <a:t>cPL</a:t>
            </a:r>
            <a:r>
              <a:rPr lang="nl-NL" sz="2400" b="1" dirty="0"/>
              <a:t>)</a:t>
            </a:r>
            <a:r>
              <a:rPr lang="nl-NL" sz="2400" dirty="0"/>
              <a:t> is zomers warm en 's winters koud.</a:t>
            </a:r>
          </a:p>
          <a:p>
            <a:pPr marL="342900" indent="-342900">
              <a:buClr>
                <a:srgbClr val="FF0000"/>
              </a:buClr>
              <a:buFont typeface="Wingdings" pitchFamily="2" charset="2"/>
              <a:buChar char="Ø"/>
            </a:pPr>
            <a:r>
              <a:rPr lang="nl-NL" sz="2400" dirty="0">
                <a:solidFill>
                  <a:srgbClr val="FF0000"/>
                </a:solidFill>
              </a:rPr>
              <a:t>Tropische lucht: </a:t>
            </a:r>
            <a:r>
              <a:rPr lang="nl-NL" sz="2400" dirty="0"/>
              <a:t> </a:t>
            </a:r>
            <a:r>
              <a:rPr lang="nl-NL" sz="2400" b="1" dirty="0"/>
              <a:t>(</a:t>
            </a:r>
            <a:r>
              <a:rPr lang="nl-NL" sz="2400" b="1" dirty="0" err="1"/>
              <a:t>mTL</a:t>
            </a:r>
            <a:r>
              <a:rPr lang="nl-NL" sz="2400" dirty="0"/>
              <a:t>) is warm en vochtig en </a:t>
            </a:r>
            <a:r>
              <a:rPr lang="nl-NL" sz="2400" b="1" dirty="0"/>
              <a:t>(</a:t>
            </a:r>
            <a:r>
              <a:rPr lang="nl-NL" sz="2400" b="1" dirty="0" err="1"/>
              <a:t>cTL</a:t>
            </a:r>
            <a:r>
              <a:rPr lang="nl-NL" sz="2400" b="1" dirty="0"/>
              <a:t>)</a:t>
            </a:r>
            <a:r>
              <a:rPr lang="nl-NL" sz="2400" dirty="0"/>
              <a:t> is warm en droog.</a:t>
            </a:r>
          </a:p>
          <a:p>
            <a:pPr marL="342900" indent="-342900">
              <a:buClr>
                <a:srgbClr val="FF0000"/>
              </a:buClr>
              <a:buFont typeface="Wingdings" pitchFamily="2" charset="2"/>
              <a:buChar char="Ø"/>
            </a:pPr>
            <a:r>
              <a:rPr lang="nl-NL" sz="2400" dirty="0">
                <a:solidFill>
                  <a:srgbClr val="FF0000"/>
                </a:solidFill>
              </a:rPr>
              <a:t>Equatoriale lucht </a:t>
            </a:r>
            <a:r>
              <a:rPr lang="nl-NL" sz="2400" b="1" dirty="0"/>
              <a:t>(EL)</a:t>
            </a:r>
            <a:r>
              <a:rPr lang="nl-NL" sz="2400" dirty="0"/>
              <a:t> ontstaat bij de evenaar en bereikt ons land niet</a:t>
            </a:r>
          </a:p>
        </p:txBody>
      </p:sp>
      <p:pic>
        <p:nvPicPr>
          <p:cNvPr id="4" name="Afbeelding 3">
            <a:extLst>
              <a:ext uri="{FF2B5EF4-FFF2-40B4-BE49-F238E27FC236}">
                <a16:creationId xmlns:a16="http://schemas.microsoft.com/office/drawing/2014/main" id="{68974BD0-5E0F-CD4A-AAF4-91F9666185F3}"/>
              </a:ext>
            </a:extLst>
          </p:cNvPr>
          <p:cNvPicPr>
            <a:picLocks noChangeAspect="1"/>
          </p:cNvPicPr>
          <p:nvPr/>
        </p:nvPicPr>
        <p:blipFill>
          <a:blip r:embed="rId4"/>
          <a:stretch>
            <a:fillRect/>
          </a:stretch>
        </p:blipFill>
        <p:spPr>
          <a:xfrm>
            <a:off x="2217805" y="764704"/>
            <a:ext cx="4370419" cy="3024330"/>
          </a:xfrm>
          <a:prstGeom prst="rect">
            <a:avLst/>
          </a:prstGeom>
        </p:spPr>
      </p:pic>
    </p:spTree>
    <p:extLst>
      <p:ext uri="{BB962C8B-B14F-4D97-AF65-F5344CB8AC3E}">
        <p14:creationId xmlns:p14="http://schemas.microsoft.com/office/powerpoint/2010/main" val="248667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sp>
        <p:nvSpPr>
          <p:cNvPr id="5" name="Tekstvak 4">
            <a:extLst>
              <a:ext uri="{FF2B5EF4-FFF2-40B4-BE49-F238E27FC236}">
                <a16:creationId xmlns:a16="http://schemas.microsoft.com/office/drawing/2014/main" id="{EBA0028E-4672-D74D-A3A2-30B581EA8452}"/>
              </a:ext>
            </a:extLst>
          </p:cNvPr>
          <p:cNvSpPr txBox="1"/>
          <p:nvPr/>
        </p:nvSpPr>
        <p:spPr>
          <a:xfrm>
            <a:off x="107504" y="5206906"/>
            <a:ext cx="9036496" cy="1569660"/>
          </a:xfrm>
          <a:prstGeom prst="rect">
            <a:avLst/>
          </a:prstGeom>
          <a:noFill/>
        </p:spPr>
        <p:txBody>
          <a:bodyPr wrap="square" rtlCol="0">
            <a:spAutoFit/>
          </a:bodyPr>
          <a:lstStyle/>
          <a:p>
            <a:pPr marL="342900" indent="-342900">
              <a:buClr>
                <a:srgbClr val="FF0000"/>
              </a:buClr>
              <a:buFont typeface="Wingdings" pitchFamily="2" charset="2"/>
              <a:buChar char="ü"/>
            </a:pPr>
            <a:r>
              <a:rPr lang="nl-NL" sz="2400" dirty="0"/>
              <a:t>De lijnen op de weerkaart zijn de </a:t>
            </a:r>
            <a:r>
              <a:rPr lang="nl-NL" sz="2400" dirty="0">
                <a:solidFill>
                  <a:srgbClr val="FF0000"/>
                </a:solidFill>
              </a:rPr>
              <a:t>isobaren</a:t>
            </a:r>
            <a:r>
              <a:rPr lang="nl-NL" sz="2400" dirty="0"/>
              <a:t> (lijnen die punten van gelijke luchtdruk verbinden)</a:t>
            </a:r>
          </a:p>
          <a:p>
            <a:pPr marL="342900" indent="-342900">
              <a:buClr>
                <a:srgbClr val="FF0000"/>
              </a:buClr>
              <a:buFont typeface="Wingdings" pitchFamily="2" charset="2"/>
              <a:buChar char="ü"/>
            </a:pPr>
            <a:r>
              <a:rPr lang="nl-NL" sz="2400" dirty="0"/>
              <a:t>Hoge- en lagedrukgebieden worden met een </a:t>
            </a:r>
            <a:r>
              <a:rPr lang="nl-NL" sz="2400" b="1" dirty="0">
                <a:solidFill>
                  <a:srgbClr val="0070C0"/>
                </a:solidFill>
              </a:rPr>
              <a:t>H</a:t>
            </a:r>
            <a:r>
              <a:rPr lang="nl-NL" sz="2400" dirty="0"/>
              <a:t> en een </a:t>
            </a:r>
            <a:r>
              <a:rPr lang="nl-NL" sz="2400" b="1" dirty="0">
                <a:solidFill>
                  <a:srgbClr val="FF0000"/>
                </a:solidFill>
              </a:rPr>
              <a:t>L</a:t>
            </a:r>
            <a:r>
              <a:rPr lang="nl-NL" sz="2400" dirty="0"/>
              <a:t> weer gegeven. </a:t>
            </a:r>
          </a:p>
        </p:txBody>
      </p:sp>
      <p:pic>
        <p:nvPicPr>
          <p:cNvPr id="14" name="Picture 2" descr="https://cdn.knmi.nl/knmi/map/page/weer/waarschuwingen_verwachtingen/weerkaarten/PL2212_larg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5" y="746552"/>
            <a:ext cx="6978356" cy="4484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043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sp>
        <p:nvSpPr>
          <p:cNvPr id="3" name="Tekstvak 2">
            <a:extLst>
              <a:ext uri="{FF2B5EF4-FFF2-40B4-BE49-F238E27FC236}">
                <a16:creationId xmlns:a16="http://schemas.microsoft.com/office/drawing/2014/main" id="{5AEEE2F4-9D8A-854A-BD86-1A36F1867267}"/>
              </a:ext>
            </a:extLst>
          </p:cNvPr>
          <p:cNvSpPr txBox="1"/>
          <p:nvPr/>
        </p:nvSpPr>
        <p:spPr>
          <a:xfrm>
            <a:off x="53752" y="719163"/>
            <a:ext cx="9036496" cy="1200329"/>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solidFill>
                  <a:srgbClr val="FF0000"/>
                </a:solidFill>
              </a:rPr>
              <a:t>Fronten </a:t>
            </a:r>
            <a:r>
              <a:rPr lang="nl-NL" sz="2400" dirty="0"/>
              <a:t>zijn gebieden met slecht weer. Ze ontstaan op het grensvlak waar warme lucht en koude lucht elkaar ontmoeten. Ze worden met de volgende symbolen weergegeven: </a:t>
            </a:r>
          </a:p>
        </p:txBody>
      </p:sp>
      <p:pic>
        <p:nvPicPr>
          <p:cNvPr id="4" name="Afbeelding 3">
            <a:extLst>
              <a:ext uri="{FF2B5EF4-FFF2-40B4-BE49-F238E27FC236}">
                <a16:creationId xmlns:a16="http://schemas.microsoft.com/office/drawing/2014/main" id="{983BDA25-28BB-6E44-B4F7-F6F24633DC47}"/>
              </a:ext>
            </a:extLst>
          </p:cNvPr>
          <p:cNvPicPr>
            <a:picLocks noChangeAspect="1"/>
          </p:cNvPicPr>
          <p:nvPr/>
        </p:nvPicPr>
        <p:blipFill>
          <a:blip r:embed="rId4"/>
          <a:stretch>
            <a:fillRect/>
          </a:stretch>
        </p:blipFill>
        <p:spPr>
          <a:xfrm>
            <a:off x="42501" y="2032609"/>
            <a:ext cx="8972550" cy="2620527"/>
          </a:xfrm>
          <a:prstGeom prst="rect">
            <a:avLst/>
          </a:prstGeom>
        </p:spPr>
      </p:pic>
      <p:sp>
        <p:nvSpPr>
          <p:cNvPr id="5" name="Tekstvak 4">
            <a:extLst>
              <a:ext uri="{FF2B5EF4-FFF2-40B4-BE49-F238E27FC236}">
                <a16:creationId xmlns:a16="http://schemas.microsoft.com/office/drawing/2014/main" id="{156B8C93-962A-6442-ACCF-DCBA421CA2F9}"/>
              </a:ext>
            </a:extLst>
          </p:cNvPr>
          <p:cNvSpPr txBox="1"/>
          <p:nvPr/>
        </p:nvSpPr>
        <p:spPr>
          <a:xfrm>
            <a:off x="35496" y="4883676"/>
            <a:ext cx="8784976" cy="1569660"/>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We spreken van een </a:t>
            </a:r>
            <a:r>
              <a:rPr lang="nl-NL" sz="2400" dirty="0">
                <a:solidFill>
                  <a:srgbClr val="FF0000"/>
                </a:solidFill>
              </a:rPr>
              <a:t>warmtefront </a:t>
            </a:r>
            <a:r>
              <a:rPr lang="nl-NL" sz="2400" dirty="0"/>
              <a:t>als een waarnemer op de grond na passage van een front met warmere lucht te maken krijgt en van een</a:t>
            </a:r>
            <a:r>
              <a:rPr lang="nl-NL" sz="2400" dirty="0">
                <a:solidFill>
                  <a:srgbClr val="FF0000"/>
                </a:solidFill>
              </a:rPr>
              <a:t> koufront </a:t>
            </a:r>
            <a:r>
              <a:rPr lang="nl-NL" sz="2400" dirty="0"/>
              <a:t>als na passage van het front de lucht kouder geworden is.</a:t>
            </a:r>
          </a:p>
        </p:txBody>
      </p:sp>
      <p:sp>
        <p:nvSpPr>
          <p:cNvPr id="6" name="Rechthoek 5"/>
          <p:cNvSpPr/>
          <p:nvPr/>
        </p:nvSpPr>
        <p:spPr>
          <a:xfrm>
            <a:off x="3203848" y="2140101"/>
            <a:ext cx="2016224" cy="377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Rechthoek 13"/>
          <p:cNvSpPr/>
          <p:nvPr/>
        </p:nvSpPr>
        <p:spPr>
          <a:xfrm>
            <a:off x="3203848" y="2749877"/>
            <a:ext cx="2016224" cy="377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Rechthoek 14"/>
          <p:cNvSpPr/>
          <p:nvPr/>
        </p:nvSpPr>
        <p:spPr>
          <a:xfrm>
            <a:off x="3203848" y="3450247"/>
            <a:ext cx="2016224" cy="377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6" name="Rechthoek 15"/>
          <p:cNvSpPr/>
          <p:nvPr/>
        </p:nvSpPr>
        <p:spPr>
          <a:xfrm>
            <a:off x="3203848" y="4150617"/>
            <a:ext cx="2016224" cy="377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98738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animBg="1"/>
      <p:bldP spid="15" grpId="0" animBg="1"/>
      <p:bldP spid="16"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pic>
        <p:nvPicPr>
          <p:cNvPr id="3" name="Afbeelding 2">
            <a:extLst>
              <a:ext uri="{FF2B5EF4-FFF2-40B4-BE49-F238E27FC236}">
                <a16:creationId xmlns:a16="http://schemas.microsoft.com/office/drawing/2014/main" id="{C28EAFCD-4277-2D46-BE58-A58E72183162}"/>
              </a:ext>
            </a:extLst>
          </p:cNvPr>
          <p:cNvPicPr>
            <a:picLocks noChangeAspect="1"/>
          </p:cNvPicPr>
          <p:nvPr/>
        </p:nvPicPr>
        <p:blipFill>
          <a:blip r:embed="rId4"/>
          <a:stretch>
            <a:fillRect/>
          </a:stretch>
        </p:blipFill>
        <p:spPr>
          <a:xfrm>
            <a:off x="107504" y="728663"/>
            <a:ext cx="7840130" cy="5182326"/>
          </a:xfrm>
          <a:prstGeom prst="rect">
            <a:avLst/>
          </a:prstGeom>
        </p:spPr>
      </p:pic>
      <p:sp>
        <p:nvSpPr>
          <p:cNvPr id="4" name="Tekstvak 3">
            <a:extLst>
              <a:ext uri="{FF2B5EF4-FFF2-40B4-BE49-F238E27FC236}">
                <a16:creationId xmlns:a16="http://schemas.microsoft.com/office/drawing/2014/main" id="{7E163DC5-1123-6541-BAE6-DDCC2022CF4E}"/>
              </a:ext>
            </a:extLst>
          </p:cNvPr>
          <p:cNvSpPr txBox="1"/>
          <p:nvPr/>
        </p:nvSpPr>
        <p:spPr>
          <a:xfrm>
            <a:off x="5076056" y="2636912"/>
            <a:ext cx="4067944" cy="4154984"/>
          </a:xfrm>
          <a:prstGeom prst="rect">
            <a:avLst/>
          </a:prstGeom>
          <a:solidFill>
            <a:schemeClr val="tx2">
              <a:lumMod val="40000"/>
              <a:lumOff val="60000"/>
            </a:schemeClr>
          </a:solidFill>
        </p:spPr>
        <p:txBody>
          <a:bodyPr wrap="square" rtlCol="0">
            <a:spAutoFit/>
          </a:bodyPr>
          <a:lstStyle/>
          <a:p>
            <a:pPr marL="457200" indent="-457200">
              <a:buClr>
                <a:srgbClr val="FF0000"/>
              </a:buClr>
              <a:buFont typeface="+mj-lt"/>
              <a:buAutoNum type="alphaLcPeriod"/>
            </a:pPr>
            <a:r>
              <a:rPr lang="nl-NL" sz="2400" dirty="0"/>
              <a:t>koude en warme lucht stromen langs elkaar.</a:t>
            </a:r>
          </a:p>
          <a:p>
            <a:pPr marL="457200" indent="-457200">
              <a:buClr>
                <a:srgbClr val="FF0000"/>
              </a:buClr>
              <a:buFont typeface="+mj-lt"/>
              <a:buAutoNum type="alphaLcPeriod"/>
            </a:pPr>
            <a:r>
              <a:rPr lang="nl-NL" sz="2400" dirty="0"/>
              <a:t>door wrijving tussen de warme en koude luchtstroom ontstaat een knik =&gt; de koude lucht schuift onder de warme lucht </a:t>
            </a:r>
          </a:p>
          <a:p>
            <a:pPr marL="457200" indent="-457200">
              <a:buClr>
                <a:srgbClr val="FF0000"/>
              </a:buClr>
              <a:buFont typeface="+mj-lt"/>
              <a:buAutoNum type="alphaLcPeriod"/>
            </a:pPr>
            <a:r>
              <a:rPr lang="nl-NL" sz="2400" dirty="0"/>
              <a:t>hier is het begin van de draaikolk (de depressie) ontstaan.</a:t>
            </a:r>
          </a:p>
        </p:txBody>
      </p:sp>
      <p:sp>
        <p:nvSpPr>
          <p:cNvPr id="5" name="Rechthoek 4"/>
          <p:cNvSpPr/>
          <p:nvPr/>
        </p:nvSpPr>
        <p:spPr>
          <a:xfrm>
            <a:off x="107504" y="2636912"/>
            <a:ext cx="4968552" cy="41549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418383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pic>
        <p:nvPicPr>
          <p:cNvPr id="3" name="Afbeelding 2">
            <a:extLst>
              <a:ext uri="{FF2B5EF4-FFF2-40B4-BE49-F238E27FC236}">
                <a16:creationId xmlns:a16="http://schemas.microsoft.com/office/drawing/2014/main" id="{0DDCFDEC-6215-D941-87B9-71A1D4842132}"/>
              </a:ext>
            </a:extLst>
          </p:cNvPr>
          <p:cNvPicPr>
            <a:picLocks noChangeAspect="1"/>
          </p:cNvPicPr>
          <p:nvPr/>
        </p:nvPicPr>
        <p:blipFill>
          <a:blip r:embed="rId4"/>
          <a:stretch>
            <a:fillRect/>
          </a:stretch>
        </p:blipFill>
        <p:spPr>
          <a:xfrm>
            <a:off x="65608" y="759117"/>
            <a:ext cx="8178800" cy="5406187"/>
          </a:xfrm>
          <a:prstGeom prst="rect">
            <a:avLst/>
          </a:prstGeom>
        </p:spPr>
      </p:pic>
      <p:sp>
        <p:nvSpPr>
          <p:cNvPr id="4" name="Tekstvak 3">
            <a:extLst>
              <a:ext uri="{FF2B5EF4-FFF2-40B4-BE49-F238E27FC236}">
                <a16:creationId xmlns:a16="http://schemas.microsoft.com/office/drawing/2014/main" id="{95D6E091-B89B-DE43-BFA8-BCDE3307C4F1}"/>
              </a:ext>
            </a:extLst>
          </p:cNvPr>
          <p:cNvSpPr txBox="1"/>
          <p:nvPr/>
        </p:nvSpPr>
        <p:spPr>
          <a:xfrm>
            <a:off x="5436096" y="3099732"/>
            <a:ext cx="3707904" cy="3785652"/>
          </a:xfrm>
          <a:prstGeom prst="rect">
            <a:avLst/>
          </a:prstGeom>
          <a:solidFill>
            <a:schemeClr val="tx2">
              <a:lumMod val="40000"/>
              <a:lumOff val="60000"/>
            </a:schemeClr>
          </a:solidFill>
        </p:spPr>
        <p:txBody>
          <a:bodyPr wrap="square" rtlCol="0">
            <a:spAutoFit/>
          </a:bodyPr>
          <a:lstStyle/>
          <a:p>
            <a:r>
              <a:rPr lang="nl-NL" sz="2400" dirty="0"/>
              <a:t>Bij </a:t>
            </a:r>
            <a:r>
              <a:rPr lang="nl-NL" sz="2400" b="1" dirty="0">
                <a:solidFill>
                  <a:srgbClr val="FF0000"/>
                </a:solidFill>
              </a:rPr>
              <a:t>d</a:t>
            </a:r>
            <a:r>
              <a:rPr lang="nl-NL" sz="2400" dirty="0"/>
              <a:t> is de depressie compleet, de luchtdruk is lager en het koufront begint het warmtefront in te halen. De </a:t>
            </a:r>
            <a:r>
              <a:rPr lang="nl-NL" sz="2400" dirty="0">
                <a:solidFill>
                  <a:srgbClr val="FF0000"/>
                </a:solidFill>
              </a:rPr>
              <a:t>'</a:t>
            </a:r>
            <a:r>
              <a:rPr lang="nl-NL" sz="2400" b="1" dirty="0">
                <a:solidFill>
                  <a:srgbClr val="FF0000"/>
                </a:solidFill>
              </a:rPr>
              <a:t>warme sector</a:t>
            </a:r>
            <a:r>
              <a:rPr lang="nl-NL" sz="2400" dirty="0"/>
              <a:t>', wordt steeds kleiner.</a:t>
            </a:r>
          </a:p>
          <a:p>
            <a:endParaRPr lang="nl-NL" sz="2400" dirty="0"/>
          </a:p>
          <a:p>
            <a:r>
              <a:rPr lang="nl-NL" sz="2400" dirty="0"/>
              <a:t>Bij </a:t>
            </a:r>
            <a:r>
              <a:rPr lang="nl-NL" sz="2400" b="1" dirty="0">
                <a:solidFill>
                  <a:srgbClr val="FF0000"/>
                </a:solidFill>
              </a:rPr>
              <a:t>e</a:t>
            </a:r>
            <a:r>
              <a:rPr lang="nl-NL" sz="2400" dirty="0"/>
              <a:t> heeft het koufront het warmtefront ingehaald. Er is een occlusiefront afgebeeld</a:t>
            </a:r>
          </a:p>
        </p:txBody>
      </p:sp>
    </p:spTree>
    <p:extLst>
      <p:ext uri="{BB962C8B-B14F-4D97-AF65-F5344CB8AC3E}">
        <p14:creationId xmlns:p14="http://schemas.microsoft.com/office/powerpoint/2010/main" val="294776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pic>
        <p:nvPicPr>
          <p:cNvPr id="5" name="Afbeelding 4">
            <a:extLst>
              <a:ext uri="{FF2B5EF4-FFF2-40B4-BE49-F238E27FC236}">
                <a16:creationId xmlns:a16="http://schemas.microsoft.com/office/drawing/2014/main" id="{1147D178-D7F4-BE46-8238-EE0C77623E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13" y="4555518"/>
            <a:ext cx="4968624" cy="1978416"/>
          </a:xfrm>
          <a:prstGeom prst="rect">
            <a:avLst/>
          </a:prstGeom>
        </p:spPr>
      </p:pic>
      <p:pic>
        <p:nvPicPr>
          <p:cNvPr id="6" name="Afbeelding 5">
            <a:extLst>
              <a:ext uri="{FF2B5EF4-FFF2-40B4-BE49-F238E27FC236}">
                <a16:creationId xmlns:a16="http://schemas.microsoft.com/office/drawing/2014/main" id="{BBBDA741-2C7A-0840-8EEE-2D3E82B0BB3B}"/>
              </a:ext>
            </a:extLst>
          </p:cNvPr>
          <p:cNvPicPr>
            <a:picLocks noChangeAspect="1"/>
          </p:cNvPicPr>
          <p:nvPr/>
        </p:nvPicPr>
        <p:blipFill>
          <a:blip r:embed="rId5"/>
          <a:stretch>
            <a:fillRect/>
          </a:stretch>
        </p:blipFill>
        <p:spPr>
          <a:xfrm>
            <a:off x="22639" y="764704"/>
            <a:ext cx="5045111" cy="3590329"/>
          </a:xfrm>
          <a:prstGeom prst="rect">
            <a:avLst/>
          </a:prstGeom>
        </p:spPr>
      </p:pic>
      <p:sp>
        <p:nvSpPr>
          <p:cNvPr id="7" name="Tekstvak 6">
            <a:extLst>
              <a:ext uri="{FF2B5EF4-FFF2-40B4-BE49-F238E27FC236}">
                <a16:creationId xmlns:a16="http://schemas.microsoft.com/office/drawing/2014/main" id="{6D368606-F6E9-464C-B6AB-3B81119A6909}"/>
              </a:ext>
            </a:extLst>
          </p:cNvPr>
          <p:cNvSpPr txBox="1"/>
          <p:nvPr/>
        </p:nvSpPr>
        <p:spPr>
          <a:xfrm>
            <a:off x="5055937" y="746553"/>
            <a:ext cx="4065423"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solidFill>
                  <a:srgbClr val="FF0000"/>
                </a:solidFill>
              </a:rPr>
              <a:t>Warmtefront: </a:t>
            </a:r>
            <a:r>
              <a:rPr lang="nl-NL" sz="2400" dirty="0"/>
              <a:t>De warme lucht (lichter) wordt omhoog geduwd, koelt af en waterdamp condenseert. </a:t>
            </a:r>
          </a:p>
          <a:p>
            <a:pPr marL="342900" indent="-342900">
              <a:buClr>
                <a:srgbClr val="FF0000"/>
              </a:buClr>
              <a:buFont typeface="Wingdings" pitchFamily="2" charset="2"/>
              <a:buChar char="Ø"/>
            </a:pPr>
            <a:r>
              <a:rPr lang="nl-NL" sz="2400" dirty="0"/>
              <a:t>Het front is soms wel 600 tot 1000 km breed.</a:t>
            </a:r>
          </a:p>
          <a:p>
            <a:pPr marL="342900" indent="-342900">
              <a:buClr>
                <a:srgbClr val="FF0000"/>
              </a:buClr>
              <a:buFont typeface="Wingdings" pitchFamily="2" charset="2"/>
              <a:buChar char="Ø"/>
            </a:pPr>
            <a:r>
              <a:rPr lang="nl-NL" sz="2400" dirty="0"/>
              <a:t>Bij de nadering zie je achtereenvolgens: : Cirrus, Cirrostratus, Altocumulus, Altostratus, Nimbostratus en Stratus. </a:t>
            </a:r>
          </a:p>
          <a:p>
            <a:pPr marL="342900" indent="-342900">
              <a:buClr>
                <a:srgbClr val="FF0000"/>
              </a:buClr>
              <a:buFont typeface="Wingdings" pitchFamily="2" charset="2"/>
              <a:buChar char="Ø"/>
            </a:pPr>
            <a:r>
              <a:rPr lang="nl-NL" sz="2400" dirty="0"/>
              <a:t>Na passage komt een gebied met warme vochtige lucht (</a:t>
            </a:r>
            <a:r>
              <a:rPr lang="nl-NL" sz="2400" dirty="0">
                <a:solidFill>
                  <a:srgbClr val="FF0000"/>
                </a:solidFill>
              </a:rPr>
              <a:t>warme sector</a:t>
            </a:r>
            <a:r>
              <a:rPr lang="nl-NL" sz="2400" dirty="0"/>
              <a:t>) met slecht zicht, soms motregen en de wind is geruimd. </a:t>
            </a:r>
          </a:p>
        </p:txBody>
      </p:sp>
    </p:spTree>
    <p:extLst>
      <p:ext uri="{BB962C8B-B14F-4D97-AF65-F5344CB8AC3E}">
        <p14:creationId xmlns:p14="http://schemas.microsoft.com/office/powerpoint/2010/main" val="51262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877529" y="52973"/>
            <a:ext cx="5779467" cy="584775"/>
          </a:xfrm>
          <a:prstGeom prst="rect">
            <a:avLst/>
          </a:prstGeom>
          <a:noFill/>
        </p:spPr>
        <p:txBody>
          <a:bodyPr wrap="none" rtlCol="0">
            <a:spAutoFit/>
          </a:bodyPr>
          <a:lstStyle/>
          <a:p>
            <a:r>
              <a:rPr lang="nl-NL" sz="3200" dirty="0">
                <a:solidFill>
                  <a:schemeClr val="bg1"/>
                </a:solidFill>
              </a:rPr>
              <a:t>3.6 LUCHTSOORTEN EN FRONTEN</a:t>
            </a:r>
          </a:p>
        </p:txBody>
      </p:sp>
      <p:pic>
        <p:nvPicPr>
          <p:cNvPr id="3" name="Afbeelding 2">
            <a:extLst>
              <a:ext uri="{FF2B5EF4-FFF2-40B4-BE49-F238E27FC236}">
                <a16:creationId xmlns:a16="http://schemas.microsoft.com/office/drawing/2014/main" id="{2B3B5900-E777-D948-AE36-D925DE3BBBC7}"/>
              </a:ext>
            </a:extLst>
          </p:cNvPr>
          <p:cNvPicPr>
            <a:picLocks noChangeAspect="1"/>
          </p:cNvPicPr>
          <p:nvPr/>
        </p:nvPicPr>
        <p:blipFill>
          <a:blip r:embed="rId4"/>
          <a:stretch>
            <a:fillRect/>
          </a:stretch>
        </p:blipFill>
        <p:spPr>
          <a:xfrm>
            <a:off x="16016" y="753838"/>
            <a:ext cx="4935502" cy="4259338"/>
          </a:xfrm>
          <a:prstGeom prst="rect">
            <a:avLst/>
          </a:prstGeom>
        </p:spPr>
      </p:pic>
      <p:pic>
        <p:nvPicPr>
          <p:cNvPr id="6" name="Afbeelding 5">
            <a:extLst>
              <a:ext uri="{FF2B5EF4-FFF2-40B4-BE49-F238E27FC236}">
                <a16:creationId xmlns:a16="http://schemas.microsoft.com/office/drawing/2014/main" id="{3A4A98EF-DC2D-504D-8BFC-F370322FE0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025" y="4869161"/>
            <a:ext cx="5005543" cy="1937630"/>
          </a:xfrm>
          <a:prstGeom prst="rect">
            <a:avLst/>
          </a:prstGeom>
        </p:spPr>
      </p:pic>
      <p:sp>
        <p:nvSpPr>
          <p:cNvPr id="7" name="Tekstvak 6">
            <a:extLst>
              <a:ext uri="{FF2B5EF4-FFF2-40B4-BE49-F238E27FC236}">
                <a16:creationId xmlns:a16="http://schemas.microsoft.com/office/drawing/2014/main" id="{E0C1100B-758A-4F47-9A5F-69BBC9CCDB7A}"/>
              </a:ext>
            </a:extLst>
          </p:cNvPr>
          <p:cNvSpPr txBox="1"/>
          <p:nvPr/>
        </p:nvSpPr>
        <p:spPr>
          <a:xfrm>
            <a:off x="4951518" y="764704"/>
            <a:ext cx="4192482"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Bij een </a:t>
            </a:r>
            <a:r>
              <a:rPr lang="nl-NL" sz="2400" dirty="0">
                <a:solidFill>
                  <a:srgbClr val="FF0000"/>
                </a:solidFill>
              </a:rPr>
              <a:t>koufront</a:t>
            </a:r>
            <a:r>
              <a:rPr lang="nl-NL" sz="2400" dirty="0"/>
              <a:t> schuift de koude lucht (zwaarder) onder de warme lucht en drukt deze omhoog =&gt; koelt af en condenseert.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Er ontstaan vaak </a:t>
            </a:r>
            <a:r>
              <a:rPr lang="nl-NL" sz="2400" dirty="0" err="1"/>
              <a:t>cumulo</a:t>
            </a:r>
            <a:r>
              <a:rPr lang="nl-NL" sz="2400" dirty="0"/>
              <a:t>-nimbuswolken met korte hevige regen.</a:t>
            </a:r>
          </a:p>
          <a:p>
            <a:pPr>
              <a:buClr>
                <a:srgbClr val="FF0000"/>
              </a:buClr>
            </a:pPr>
            <a:endParaRPr lang="nl-NL" sz="2400" dirty="0"/>
          </a:p>
          <a:p>
            <a:pPr marL="342900" indent="-342900">
              <a:buClr>
                <a:srgbClr val="FF0000"/>
              </a:buClr>
              <a:buFont typeface="Wingdings" pitchFamily="2" charset="2"/>
              <a:buChar char="Ø"/>
            </a:pPr>
            <a:r>
              <a:rPr lang="nl-NL" sz="2400" dirty="0"/>
              <a:t>Een koufront is meestal maar 100 tot 200 km breed en geeft korte hevige regen.</a:t>
            </a:r>
          </a:p>
          <a:p>
            <a:pPr>
              <a:buClr>
                <a:srgbClr val="FF0000"/>
              </a:buClr>
            </a:pPr>
            <a:endParaRPr lang="nl-NL" sz="2400" dirty="0"/>
          </a:p>
          <a:p>
            <a:pPr marL="342900" indent="-342900">
              <a:buClr>
                <a:srgbClr val="FF0000"/>
              </a:buClr>
              <a:buFont typeface="Wingdings" pitchFamily="2" charset="2"/>
              <a:buChar char="Ø"/>
            </a:pPr>
            <a:r>
              <a:rPr lang="nl-NL" sz="2400" dirty="0"/>
              <a:t>Na passage: wind ruimt, </a:t>
            </a:r>
            <a:r>
              <a:rPr lang="nl-NL" sz="2400" dirty="0" err="1"/>
              <a:t>tem-peratuur</a:t>
            </a:r>
            <a:r>
              <a:rPr lang="nl-NL" sz="2400" dirty="0"/>
              <a:t> lager, zicht goed.</a:t>
            </a:r>
          </a:p>
        </p:txBody>
      </p:sp>
    </p:spTree>
    <p:extLst>
      <p:ext uri="{BB962C8B-B14F-4D97-AF65-F5344CB8AC3E}">
        <p14:creationId xmlns:p14="http://schemas.microsoft.com/office/powerpoint/2010/main" val="366525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805843" y="70863"/>
            <a:ext cx="3532314" cy="584775"/>
          </a:xfrm>
          <a:prstGeom prst="rect">
            <a:avLst/>
          </a:prstGeom>
          <a:noFill/>
        </p:spPr>
        <p:txBody>
          <a:bodyPr wrap="none" rtlCol="0">
            <a:spAutoFit/>
          </a:bodyPr>
          <a:lstStyle/>
          <a:p>
            <a:r>
              <a:rPr lang="nl-NL" sz="3200" dirty="0">
                <a:solidFill>
                  <a:schemeClr val="bg1"/>
                </a:solidFill>
              </a:rPr>
              <a:t>3.7 DRUKSYSTEMEN</a:t>
            </a:r>
          </a:p>
        </p:txBody>
      </p:sp>
      <p:pic>
        <p:nvPicPr>
          <p:cNvPr id="3" name="Afbeelding 2">
            <a:extLst>
              <a:ext uri="{FF2B5EF4-FFF2-40B4-BE49-F238E27FC236}">
                <a16:creationId xmlns:a16="http://schemas.microsoft.com/office/drawing/2014/main" id="{09C6B71D-EFAB-B14B-AEDD-7329CC827EA0}"/>
              </a:ext>
            </a:extLst>
          </p:cNvPr>
          <p:cNvPicPr>
            <a:picLocks noChangeAspect="1"/>
          </p:cNvPicPr>
          <p:nvPr/>
        </p:nvPicPr>
        <p:blipFill>
          <a:blip r:embed="rId4"/>
          <a:stretch>
            <a:fillRect/>
          </a:stretch>
        </p:blipFill>
        <p:spPr>
          <a:xfrm>
            <a:off x="40640" y="736799"/>
            <a:ext cx="4132492" cy="4201366"/>
          </a:xfrm>
          <a:prstGeom prst="rect">
            <a:avLst/>
          </a:prstGeom>
        </p:spPr>
      </p:pic>
      <p:pic>
        <p:nvPicPr>
          <p:cNvPr id="5" name="Afbeelding 4">
            <a:extLst>
              <a:ext uri="{FF2B5EF4-FFF2-40B4-BE49-F238E27FC236}">
                <a16:creationId xmlns:a16="http://schemas.microsoft.com/office/drawing/2014/main" id="{9B786AC2-D864-B143-913C-F1BF8E8F1DA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 y="5057116"/>
            <a:ext cx="4173133" cy="1756260"/>
          </a:xfrm>
          <a:prstGeom prst="rect">
            <a:avLst/>
          </a:prstGeom>
        </p:spPr>
      </p:pic>
      <p:sp>
        <p:nvSpPr>
          <p:cNvPr id="6" name="Tekstvak 5">
            <a:extLst>
              <a:ext uri="{FF2B5EF4-FFF2-40B4-BE49-F238E27FC236}">
                <a16:creationId xmlns:a16="http://schemas.microsoft.com/office/drawing/2014/main" id="{F849D180-F224-864E-9503-C0C49A04478C}"/>
              </a:ext>
            </a:extLst>
          </p:cNvPr>
          <p:cNvSpPr txBox="1"/>
          <p:nvPr/>
        </p:nvSpPr>
        <p:spPr>
          <a:xfrm>
            <a:off x="4355976" y="836712"/>
            <a:ext cx="4747384" cy="6001643"/>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Bij de evenaar heerst een lagedrukgebied en bij de subtropen overwegend een hogedrukgebied.</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Bij hogedrukgebieden daalt de lucht geleidelijk in een draaiende beweging met de klok mee (</a:t>
            </a:r>
            <a:r>
              <a:rPr lang="nl-NL" sz="2400" dirty="0">
                <a:solidFill>
                  <a:srgbClr val="FF0000"/>
                </a:solidFill>
              </a:rPr>
              <a:t>anticycloon</a:t>
            </a:r>
            <a:r>
              <a:rPr lang="nl-NL" sz="2400" dirty="0"/>
              <a:t>) op het noordelijk halfrond.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Een lagedrukgebied draait linksom en wordt ook wel een </a:t>
            </a:r>
            <a:r>
              <a:rPr lang="nl-NL" sz="2400" dirty="0">
                <a:solidFill>
                  <a:srgbClr val="FF0000"/>
                </a:solidFill>
              </a:rPr>
              <a:t>cycloon</a:t>
            </a:r>
            <a:r>
              <a:rPr lang="nl-NL" sz="2400" dirty="0"/>
              <a:t> genoemd.</a:t>
            </a:r>
          </a:p>
        </p:txBody>
      </p:sp>
    </p:spTree>
    <p:extLst>
      <p:ext uri="{BB962C8B-B14F-4D97-AF65-F5344CB8AC3E}">
        <p14:creationId xmlns:p14="http://schemas.microsoft.com/office/powerpoint/2010/main" val="298120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805843" y="70863"/>
            <a:ext cx="3532314" cy="584775"/>
          </a:xfrm>
          <a:prstGeom prst="rect">
            <a:avLst/>
          </a:prstGeom>
          <a:noFill/>
        </p:spPr>
        <p:txBody>
          <a:bodyPr wrap="none" rtlCol="0">
            <a:spAutoFit/>
          </a:bodyPr>
          <a:lstStyle/>
          <a:p>
            <a:r>
              <a:rPr lang="nl-NL" sz="3200" dirty="0">
                <a:solidFill>
                  <a:schemeClr val="bg1"/>
                </a:solidFill>
              </a:rPr>
              <a:t>3.7 DRUKSYSTEMEN</a:t>
            </a:r>
          </a:p>
        </p:txBody>
      </p:sp>
      <p:sp>
        <p:nvSpPr>
          <p:cNvPr id="3" name="Tekstvak 2">
            <a:extLst>
              <a:ext uri="{FF2B5EF4-FFF2-40B4-BE49-F238E27FC236}">
                <a16:creationId xmlns:a16="http://schemas.microsoft.com/office/drawing/2014/main" id="{246EE6EE-A6CC-894A-A06F-E2C4C9EDEE1C}"/>
              </a:ext>
            </a:extLst>
          </p:cNvPr>
          <p:cNvSpPr txBox="1"/>
          <p:nvPr/>
        </p:nvSpPr>
        <p:spPr>
          <a:xfrm>
            <a:off x="5868144" y="764704"/>
            <a:ext cx="3275856" cy="5909310"/>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Een niet </a:t>
            </a:r>
            <a:r>
              <a:rPr lang="nl-NL" sz="2400" dirty="0">
                <a:solidFill>
                  <a:srgbClr val="FF0000"/>
                </a:solidFill>
              </a:rPr>
              <a:t>frontale depressie </a:t>
            </a:r>
            <a:r>
              <a:rPr lang="nl-NL" sz="2400" dirty="0"/>
              <a:t>is een lagedruk gebied dat plaatselijk ontstaat.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Een </a:t>
            </a:r>
            <a:r>
              <a:rPr lang="nl-NL" sz="2400" dirty="0">
                <a:solidFill>
                  <a:srgbClr val="FF0000"/>
                </a:solidFill>
              </a:rPr>
              <a:t>thermische depressie</a:t>
            </a:r>
            <a:r>
              <a:rPr lang="nl-NL" sz="2400" dirty="0"/>
              <a:t> ontstaat zomers aan de kust bij geen of heel weinig wind en bij grote </a:t>
            </a:r>
            <a:r>
              <a:rPr lang="nl-NL" sz="2400" dirty="0" err="1"/>
              <a:t>temperatuur-verschillen</a:t>
            </a:r>
            <a:r>
              <a:rPr lang="nl-NL" sz="2400" dirty="0"/>
              <a:t> tussen de temperatuur van de lucht boven land en boven koud zeewater.</a:t>
            </a:r>
            <a:br>
              <a:rPr lang="nl-NL" dirty="0"/>
            </a:br>
            <a:endParaRPr lang="nl-NL" dirty="0"/>
          </a:p>
        </p:txBody>
      </p:sp>
      <p:pic>
        <p:nvPicPr>
          <p:cNvPr id="4" name="Afbeelding 3">
            <a:extLst>
              <a:ext uri="{FF2B5EF4-FFF2-40B4-BE49-F238E27FC236}">
                <a16:creationId xmlns:a16="http://schemas.microsoft.com/office/drawing/2014/main" id="{CC685C4A-42A1-3647-BA75-5E030F669680}"/>
              </a:ext>
            </a:extLst>
          </p:cNvPr>
          <p:cNvPicPr>
            <a:picLocks noChangeAspect="1"/>
          </p:cNvPicPr>
          <p:nvPr/>
        </p:nvPicPr>
        <p:blipFill>
          <a:blip r:embed="rId4"/>
          <a:stretch>
            <a:fillRect/>
          </a:stretch>
        </p:blipFill>
        <p:spPr>
          <a:xfrm>
            <a:off x="58726" y="804881"/>
            <a:ext cx="5593394" cy="3695843"/>
          </a:xfrm>
          <a:prstGeom prst="rect">
            <a:avLst/>
          </a:prstGeom>
        </p:spPr>
      </p:pic>
      <p:pic>
        <p:nvPicPr>
          <p:cNvPr id="5" name="Afbeelding 4">
            <a:extLst>
              <a:ext uri="{FF2B5EF4-FFF2-40B4-BE49-F238E27FC236}">
                <a16:creationId xmlns:a16="http://schemas.microsoft.com/office/drawing/2014/main" id="{64D5B452-86A9-4548-A703-F3E3A9F881C8}"/>
              </a:ext>
            </a:extLst>
          </p:cNvPr>
          <p:cNvPicPr>
            <a:picLocks noChangeAspect="1"/>
          </p:cNvPicPr>
          <p:nvPr/>
        </p:nvPicPr>
        <p:blipFill>
          <a:blip r:embed="rId5"/>
          <a:stretch>
            <a:fillRect/>
          </a:stretch>
        </p:blipFill>
        <p:spPr>
          <a:xfrm>
            <a:off x="46386" y="4740831"/>
            <a:ext cx="5605734" cy="1873285"/>
          </a:xfrm>
          <a:prstGeom prst="rect">
            <a:avLst/>
          </a:prstGeom>
        </p:spPr>
      </p:pic>
    </p:spTree>
    <p:extLst>
      <p:ext uri="{BB962C8B-B14F-4D97-AF65-F5344CB8AC3E}">
        <p14:creationId xmlns:p14="http://schemas.microsoft.com/office/powerpoint/2010/main" val="2897278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805843" y="70863"/>
            <a:ext cx="3532314" cy="584775"/>
          </a:xfrm>
          <a:prstGeom prst="rect">
            <a:avLst/>
          </a:prstGeom>
          <a:noFill/>
        </p:spPr>
        <p:txBody>
          <a:bodyPr wrap="none" rtlCol="0">
            <a:spAutoFit/>
          </a:bodyPr>
          <a:lstStyle/>
          <a:p>
            <a:r>
              <a:rPr lang="nl-NL" sz="3200" dirty="0">
                <a:solidFill>
                  <a:schemeClr val="bg1"/>
                </a:solidFill>
              </a:rPr>
              <a:t>3.7 DRUKSYSTEMEN</a:t>
            </a:r>
          </a:p>
        </p:txBody>
      </p:sp>
      <p:pic>
        <p:nvPicPr>
          <p:cNvPr id="3" name="Afbeelding 2">
            <a:extLst>
              <a:ext uri="{FF2B5EF4-FFF2-40B4-BE49-F238E27FC236}">
                <a16:creationId xmlns:a16="http://schemas.microsoft.com/office/drawing/2014/main" id="{62C5C711-C158-214B-BBCD-D55E33725C7B}"/>
              </a:ext>
            </a:extLst>
          </p:cNvPr>
          <p:cNvPicPr>
            <a:picLocks noChangeAspect="1"/>
          </p:cNvPicPr>
          <p:nvPr/>
        </p:nvPicPr>
        <p:blipFill>
          <a:blip r:embed="rId4"/>
          <a:stretch>
            <a:fillRect/>
          </a:stretch>
        </p:blipFill>
        <p:spPr>
          <a:xfrm>
            <a:off x="35497" y="728662"/>
            <a:ext cx="5480306" cy="4788569"/>
          </a:xfrm>
          <a:prstGeom prst="rect">
            <a:avLst/>
          </a:prstGeom>
        </p:spPr>
      </p:pic>
      <p:sp>
        <p:nvSpPr>
          <p:cNvPr id="4" name="Tekstvak 3">
            <a:extLst>
              <a:ext uri="{FF2B5EF4-FFF2-40B4-BE49-F238E27FC236}">
                <a16:creationId xmlns:a16="http://schemas.microsoft.com/office/drawing/2014/main" id="{BE428825-C7AD-F74E-A6A6-EC230D85AC1E}"/>
              </a:ext>
            </a:extLst>
          </p:cNvPr>
          <p:cNvSpPr txBox="1"/>
          <p:nvPr/>
        </p:nvSpPr>
        <p:spPr>
          <a:xfrm>
            <a:off x="5400601" y="620688"/>
            <a:ext cx="3779911" cy="637097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Bij een </a:t>
            </a:r>
            <a:r>
              <a:rPr lang="nl-NL" sz="2400" dirty="0">
                <a:solidFill>
                  <a:srgbClr val="FF0000"/>
                </a:solidFill>
              </a:rPr>
              <a:t>rug van hoge druk</a:t>
            </a:r>
            <a:r>
              <a:rPr lang="nl-NL" sz="2400" dirty="0"/>
              <a:t> is er sprake van een uitloper van een hogedrukgebied. Er komen vaak opklaringen en rustig weer bij voor.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Een rug van hoge druk staat op de weerkaart als een </a:t>
            </a:r>
            <a:r>
              <a:rPr lang="nl-NL" sz="2400" dirty="0">
                <a:solidFill>
                  <a:srgbClr val="FF0000"/>
                </a:solidFill>
              </a:rPr>
              <a:t>rode lijn</a:t>
            </a:r>
            <a:r>
              <a:rPr lang="nl-NL" sz="2400" dirty="0"/>
              <a:t>. De isobaren liggen er dichter bij elkaar dan bij een wig. </a:t>
            </a:r>
          </a:p>
          <a:p>
            <a:pPr marL="342900" indent="-342900">
              <a:buClr>
                <a:srgbClr val="FF0000"/>
              </a:buClr>
              <a:buFont typeface="Wingdings" pitchFamily="2" charset="2"/>
              <a:buChar char="Ø"/>
            </a:pPr>
            <a:endParaRPr lang="nl-NL" sz="2400" dirty="0"/>
          </a:p>
          <a:p>
            <a:pPr marL="342900" indent="-342900">
              <a:buClr>
                <a:srgbClr val="FF0000"/>
              </a:buClr>
              <a:buFont typeface="Wingdings" pitchFamily="2" charset="2"/>
              <a:buChar char="Ø"/>
            </a:pPr>
            <a:r>
              <a:rPr lang="nl-NL" sz="2400" dirty="0"/>
              <a:t>Een </a:t>
            </a:r>
            <a:r>
              <a:rPr lang="nl-NL" sz="2400" dirty="0">
                <a:solidFill>
                  <a:srgbClr val="FF0000"/>
                </a:solidFill>
              </a:rPr>
              <a:t>wig</a:t>
            </a:r>
            <a:r>
              <a:rPr lang="nl-NL" sz="2400" dirty="0"/>
              <a:t> is een uitloper van een hogedrukgebied waar de isobaren het verst van elkaar liggen.</a:t>
            </a:r>
          </a:p>
        </p:txBody>
      </p:sp>
    </p:spTree>
    <p:extLst>
      <p:ext uri="{BB962C8B-B14F-4D97-AF65-F5344CB8AC3E}">
        <p14:creationId xmlns:p14="http://schemas.microsoft.com/office/powerpoint/2010/main" val="29030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805843" y="70863"/>
            <a:ext cx="3532314" cy="584775"/>
          </a:xfrm>
          <a:prstGeom prst="rect">
            <a:avLst/>
          </a:prstGeom>
          <a:noFill/>
        </p:spPr>
        <p:txBody>
          <a:bodyPr wrap="none" rtlCol="0">
            <a:spAutoFit/>
          </a:bodyPr>
          <a:lstStyle/>
          <a:p>
            <a:r>
              <a:rPr lang="nl-NL" sz="3200" dirty="0">
                <a:solidFill>
                  <a:schemeClr val="bg1"/>
                </a:solidFill>
              </a:rPr>
              <a:t>3.7 DRUKSYSTEMEN</a:t>
            </a:r>
          </a:p>
        </p:txBody>
      </p:sp>
      <p:pic>
        <p:nvPicPr>
          <p:cNvPr id="4" name="Afbeelding 3">
            <a:extLst>
              <a:ext uri="{FF2B5EF4-FFF2-40B4-BE49-F238E27FC236}">
                <a16:creationId xmlns:a16="http://schemas.microsoft.com/office/drawing/2014/main" id="{A4AC57E2-1D0D-DE4D-813A-41CF23EF2D9F}"/>
              </a:ext>
            </a:extLst>
          </p:cNvPr>
          <p:cNvPicPr>
            <a:picLocks noChangeAspect="1"/>
          </p:cNvPicPr>
          <p:nvPr/>
        </p:nvPicPr>
        <p:blipFill>
          <a:blip r:embed="rId4"/>
          <a:stretch>
            <a:fillRect/>
          </a:stretch>
        </p:blipFill>
        <p:spPr>
          <a:xfrm>
            <a:off x="35496" y="3236788"/>
            <a:ext cx="4176464" cy="3621212"/>
          </a:xfrm>
          <a:prstGeom prst="rect">
            <a:avLst/>
          </a:prstGeom>
        </p:spPr>
      </p:pic>
      <p:pic>
        <p:nvPicPr>
          <p:cNvPr id="12" name="Afbeelding 11">
            <a:extLst>
              <a:ext uri="{FF2B5EF4-FFF2-40B4-BE49-F238E27FC236}">
                <a16:creationId xmlns:a16="http://schemas.microsoft.com/office/drawing/2014/main" id="{F8545C86-F77C-1A44-B0E2-9E057C62C7D8}"/>
              </a:ext>
            </a:extLst>
          </p:cNvPr>
          <p:cNvPicPr>
            <a:picLocks noChangeAspect="1"/>
          </p:cNvPicPr>
          <p:nvPr/>
        </p:nvPicPr>
        <p:blipFill>
          <a:blip r:embed="rId5"/>
          <a:stretch>
            <a:fillRect/>
          </a:stretch>
        </p:blipFill>
        <p:spPr>
          <a:xfrm>
            <a:off x="28259" y="746573"/>
            <a:ext cx="4183702" cy="3172042"/>
          </a:xfrm>
          <a:prstGeom prst="rect">
            <a:avLst/>
          </a:prstGeom>
        </p:spPr>
      </p:pic>
      <p:sp>
        <p:nvSpPr>
          <p:cNvPr id="5" name="Tekstvak 4">
            <a:extLst>
              <a:ext uri="{FF2B5EF4-FFF2-40B4-BE49-F238E27FC236}">
                <a16:creationId xmlns:a16="http://schemas.microsoft.com/office/drawing/2014/main" id="{1A54D776-BBB0-514B-91C7-A4DC5E52DD9A}"/>
              </a:ext>
            </a:extLst>
          </p:cNvPr>
          <p:cNvSpPr txBox="1"/>
          <p:nvPr/>
        </p:nvSpPr>
        <p:spPr>
          <a:xfrm>
            <a:off x="4219198" y="764704"/>
            <a:ext cx="4896544"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t>Een </a:t>
            </a:r>
            <a:r>
              <a:rPr lang="nl-NL" sz="2400" dirty="0">
                <a:solidFill>
                  <a:srgbClr val="FF0000"/>
                </a:solidFill>
              </a:rPr>
              <a:t>orografische depressie</a:t>
            </a:r>
            <a:r>
              <a:rPr lang="nl-NL" sz="2400" dirty="0"/>
              <a:t> is een lagedrukgebied dat ontstaat bij luchtstromingen dwars op een bergrug.  Er ontstaat door stuw aan de windzijde een rug en aan de lijzijde van het gebergte vormt zich lagere druk die uit kan groeien tot een orografische depressie.</a:t>
            </a:r>
          </a:p>
          <a:p>
            <a:pPr marL="285750" indent="-285750">
              <a:buClr>
                <a:srgbClr val="FF0000"/>
              </a:buClr>
              <a:buFont typeface="Wingdings" pitchFamily="2" charset="2"/>
              <a:buChar char="Ø"/>
            </a:pPr>
            <a:r>
              <a:rPr lang="nl-NL" sz="2400" dirty="0"/>
              <a:t>Een </a:t>
            </a:r>
            <a:r>
              <a:rPr lang="nl-NL" sz="2400" dirty="0">
                <a:solidFill>
                  <a:srgbClr val="FF0000"/>
                </a:solidFill>
              </a:rPr>
              <a:t>trog</a:t>
            </a:r>
            <a:r>
              <a:rPr lang="nl-NL" sz="2400" dirty="0"/>
              <a:t> is een uitloper van een lagedrukgebied waar de isobaren meestal dicht bij elkaar liggen.</a:t>
            </a:r>
          </a:p>
          <a:p>
            <a:pPr marL="285750" indent="-285750">
              <a:buClr>
                <a:srgbClr val="FF0000"/>
              </a:buClr>
              <a:buFont typeface="Wingdings" pitchFamily="2" charset="2"/>
              <a:buChar char="Ø"/>
            </a:pPr>
            <a:r>
              <a:rPr lang="nl-NL" sz="2400" dirty="0"/>
              <a:t>Een trog staat op de weerkaart als een dikke blauwe lijn. Als de isobaren juist ver uit elkaar liggen, wordt ook wel gesproken van een </a:t>
            </a:r>
            <a:r>
              <a:rPr lang="nl-NL" sz="2400" dirty="0">
                <a:solidFill>
                  <a:srgbClr val="FF0000"/>
                </a:solidFill>
              </a:rPr>
              <a:t>vore</a:t>
            </a:r>
            <a:r>
              <a:rPr lang="nl-NL" sz="2400" dirty="0"/>
              <a:t>.</a:t>
            </a:r>
          </a:p>
        </p:txBody>
      </p:sp>
    </p:spTree>
    <p:extLst>
      <p:ext uri="{BB962C8B-B14F-4D97-AF65-F5344CB8AC3E}">
        <p14:creationId xmlns:p14="http://schemas.microsoft.com/office/powerpoint/2010/main" val="125196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918245" y="70863"/>
            <a:ext cx="3307509" cy="584775"/>
          </a:xfrm>
          <a:prstGeom prst="rect">
            <a:avLst/>
          </a:prstGeom>
          <a:noFill/>
        </p:spPr>
        <p:txBody>
          <a:bodyPr wrap="none" rtlCol="0">
            <a:spAutoFit/>
          </a:bodyPr>
          <a:lstStyle/>
          <a:p>
            <a:r>
              <a:rPr lang="nl-NL" sz="3200" dirty="0">
                <a:solidFill>
                  <a:schemeClr val="bg1"/>
                </a:solidFill>
              </a:rPr>
              <a:t>3.8 KLIMATOLOGIE</a:t>
            </a:r>
          </a:p>
        </p:txBody>
      </p:sp>
      <p:sp>
        <p:nvSpPr>
          <p:cNvPr id="3" name="Tekstvak 2">
            <a:extLst>
              <a:ext uri="{FF2B5EF4-FFF2-40B4-BE49-F238E27FC236}">
                <a16:creationId xmlns:a16="http://schemas.microsoft.com/office/drawing/2014/main" id="{DF77C995-D6AD-094D-8F8E-B546849EA566}"/>
              </a:ext>
            </a:extLst>
          </p:cNvPr>
          <p:cNvSpPr txBox="1"/>
          <p:nvPr/>
        </p:nvSpPr>
        <p:spPr>
          <a:xfrm>
            <a:off x="4659312" y="620688"/>
            <a:ext cx="4484688" cy="6370975"/>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solidFill>
                  <a:srgbClr val="FF0000"/>
                </a:solidFill>
              </a:rPr>
              <a:t>Landklimaat</a:t>
            </a:r>
            <a:r>
              <a:rPr lang="nl-NL" sz="2400" dirty="0"/>
              <a:t>: midden Europa droog, hete zomers en koude winters.</a:t>
            </a:r>
          </a:p>
          <a:p>
            <a:pPr marL="285750" indent="-285750">
              <a:buClr>
                <a:srgbClr val="FF0000"/>
              </a:buClr>
              <a:buFont typeface="Wingdings" pitchFamily="2" charset="2"/>
              <a:buChar char="Ø"/>
            </a:pPr>
            <a:r>
              <a:rPr lang="nl-NL" sz="2400" dirty="0">
                <a:solidFill>
                  <a:srgbClr val="FF0000"/>
                </a:solidFill>
              </a:rPr>
              <a:t>Zeeklimaat</a:t>
            </a:r>
            <a:r>
              <a:rPr lang="nl-NL" sz="2400" dirty="0"/>
              <a:t>: Nederland; nat, warme winters en koele zomers. Depressies op de Oceaan die trekken langs de kust naar Scandinavië.</a:t>
            </a:r>
          </a:p>
          <a:p>
            <a:pPr marL="285750" indent="-285750">
              <a:buClr>
                <a:srgbClr val="FF0000"/>
              </a:buClr>
              <a:buFont typeface="Wingdings" pitchFamily="2" charset="2"/>
              <a:buChar char="Ø"/>
            </a:pPr>
            <a:r>
              <a:rPr lang="nl-NL" sz="2400" dirty="0">
                <a:solidFill>
                  <a:srgbClr val="FF0000"/>
                </a:solidFill>
              </a:rPr>
              <a:t>Bergklimaat</a:t>
            </a:r>
            <a:r>
              <a:rPr lang="nl-NL" sz="2400" dirty="0"/>
              <a:t>: Lage temperaturen, harde wind en veel neerslag.</a:t>
            </a:r>
          </a:p>
          <a:p>
            <a:pPr marL="285750" indent="-285750">
              <a:buClr>
                <a:srgbClr val="FF0000"/>
              </a:buClr>
              <a:buFont typeface="Wingdings" pitchFamily="2" charset="2"/>
              <a:buChar char="Ø"/>
            </a:pPr>
            <a:r>
              <a:rPr lang="nl-NL" sz="2400" dirty="0">
                <a:solidFill>
                  <a:srgbClr val="FF0000"/>
                </a:solidFill>
              </a:rPr>
              <a:t>Tropen</a:t>
            </a:r>
            <a:r>
              <a:rPr lang="nl-NL" sz="2400" dirty="0"/>
              <a:t>: Daar stijgt de warme lucht tot aan de stratosfeer en veroorzaakt veel neerslag.</a:t>
            </a:r>
          </a:p>
          <a:p>
            <a:pPr marL="285750" indent="-285750">
              <a:buClr>
                <a:srgbClr val="FF0000"/>
              </a:buClr>
              <a:buFont typeface="Wingdings" pitchFamily="2" charset="2"/>
              <a:buChar char="Ø"/>
            </a:pPr>
            <a:r>
              <a:rPr lang="nl-NL" sz="2400" dirty="0">
                <a:solidFill>
                  <a:srgbClr val="FF0000"/>
                </a:solidFill>
              </a:rPr>
              <a:t>Subtropen</a:t>
            </a:r>
            <a:r>
              <a:rPr lang="nl-NL" sz="2400" dirty="0"/>
              <a:t>: een permanent hogedrukgebied =&gt; weinig neerslag.</a:t>
            </a:r>
          </a:p>
        </p:txBody>
      </p:sp>
      <p:pic>
        <p:nvPicPr>
          <p:cNvPr id="4" name="Afbeelding 3">
            <a:extLst>
              <a:ext uri="{FF2B5EF4-FFF2-40B4-BE49-F238E27FC236}">
                <a16:creationId xmlns:a16="http://schemas.microsoft.com/office/drawing/2014/main" id="{411B817F-407E-FB4D-8A81-40D86EB30A62}"/>
              </a:ext>
            </a:extLst>
          </p:cNvPr>
          <p:cNvPicPr>
            <a:picLocks noChangeAspect="1"/>
          </p:cNvPicPr>
          <p:nvPr/>
        </p:nvPicPr>
        <p:blipFill>
          <a:blip r:embed="rId4"/>
          <a:stretch>
            <a:fillRect/>
          </a:stretch>
        </p:blipFill>
        <p:spPr>
          <a:xfrm>
            <a:off x="0" y="728663"/>
            <a:ext cx="4698375" cy="3924465"/>
          </a:xfrm>
          <a:prstGeom prst="rect">
            <a:avLst/>
          </a:prstGeom>
        </p:spPr>
      </p:pic>
      <p:sp>
        <p:nvSpPr>
          <p:cNvPr id="5" name="Tekstvak 4">
            <a:extLst>
              <a:ext uri="{FF2B5EF4-FFF2-40B4-BE49-F238E27FC236}">
                <a16:creationId xmlns:a16="http://schemas.microsoft.com/office/drawing/2014/main" id="{005EB04F-7B3D-384D-A306-7ABF0F1BE483}"/>
              </a:ext>
            </a:extLst>
          </p:cNvPr>
          <p:cNvSpPr txBox="1"/>
          <p:nvPr/>
        </p:nvSpPr>
        <p:spPr>
          <a:xfrm>
            <a:off x="87311" y="4581128"/>
            <a:ext cx="4484689" cy="2308324"/>
          </a:xfrm>
          <a:prstGeom prst="rect">
            <a:avLst/>
          </a:prstGeom>
          <a:noFill/>
        </p:spPr>
        <p:txBody>
          <a:bodyPr wrap="square" rtlCol="0">
            <a:spAutoFit/>
          </a:bodyPr>
          <a:lstStyle/>
          <a:p>
            <a:r>
              <a:rPr lang="nl-NL" sz="2400" dirty="0"/>
              <a:t>Het klimaat is het weer bekeken over een lange periode. Je kunt het klimaat indelen in:</a:t>
            </a:r>
          </a:p>
          <a:p>
            <a:pPr marL="457200" indent="-457200">
              <a:buClr>
                <a:srgbClr val="FF0000"/>
              </a:buClr>
              <a:buFont typeface="+mj-lt"/>
              <a:buAutoNum type="arabicPeriod"/>
            </a:pPr>
            <a:r>
              <a:rPr lang="nl-NL" sz="2400" dirty="0"/>
              <a:t>tropisch klimaat</a:t>
            </a:r>
          </a:p>
          <a:p>
            <a:pPr marL="457200" indent="-457200">
              <a:buClr>
                <a:srgbClr val="FF0000"/>
              </a:buClr>
              <a:buFont typeface="+mj-lt"/>
              <a:buAutoNum type="arabicPeriod"/>
            </a:pPr>
            <a:r>
              <a:rPr lang="nl-NL" sz="2400" dirty="0"/>
              <a:t>gematigd klimaat</a:t>
            </a:r>
          </a:p>
          <a:p>
            <a:pPr marL="457200" indent="-457200">
              <a:buClr>
                <a:srgbClr val="FF0000"/>
              </a:buClr>
              <a:buFont typeface="+mj-lt"/>
              <a:buAutoNum type="arabicPeriod"/>
            </a:pPr>
            <a:r>
              <a:rPr lang="nl-NL" sz="2400" dirty="0"/>
              <a:t>poolklimaat</a:t>
            </a:r>
          </a:p>
        </p:txBody>
      </p:sp>
    </p:spTree>
    <p:extLst>
      <p:ext uri="{BB962C8B-B14F-4D97-AF65-F5344CB8AC3E}">
        <p14:creationId xmlns:p14="http://schemas.microsoft.com/office/powerpoint/2010/main" val="152627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918245" y="70863"/>
            <a:ext cx="3307509" cy="584775"/>
          </a:xfrm>
          <a:prstGeom prst="rect">
            <a:avLst/>
          </a:prstGeom>
          <a:noFill/>
        </p:spPr>
        <p:txBody>
          <a:bodyPr wrap="none" rtlCol="0">
            <a:spAutoFit/>
          </a:bodyPr>
          <a:lstStyle/>
          <a:p>
            <a:r>
              <a:rPr lang="nl-NL" sz="3200" dirty="0">
                <a:solidFill>
                  <a:schemeClr val="bg1"/>
                </a:solidFill>
              </a:rPr>
              <a:t>3.8 KLIMATOLOGIE</a:t>
            </a:r>
          </a:p>
        </p:txBody>
      </p:sp>
      <p:pic>
        <p:nvPicPr>
          <p:cNvPr id="3" name="Afbeelding 2">
            <a:extLst>
              <a:ext uri="{FF2B5EF4-FFF2-40B4-BE49-F238E27FC236}">
                <a16:creationId xmlns:a16="http://schemas.microsoft.com/office/drawing/2014/main" id="{E0CBA438-4734-5444-888C-9486A1FA5178}"/>
              </a:ext>
            </a:extLst>
          </p:cNvPr>
          <p:cNvPicPr>
            <a:picLocks noChangeAspect="1"/>
          </p:cNvPicPr>
          <p:nvPr/>
        </p:nvPicPr>
        <p:blipFill>
          <a:blip r:embed="rId4"/>
          <a:stretch>
            <a:fillRect/>
          </a:stretch>
        </p:blipFill>
        <p:spPr>
          <a:xfrm>
            <a:off x="395538" y="728664"/>
            <a:ext cx="8208910" cy="3895254"/>
          </a:xfrm>
          <a:prstGeom prst="rect">
            <a:avLst/>
          </a:prstGeom>
        </p:spPr>
      </p:pic>
      <p:sp>
        <p:nvSpPr>
          <p:cNvPr id="4" name="Tekstvak 3">
            <a:extLst>
              <a:ext uri="{FF2B5EF4-FFF2-40B4-BE49-F238E27FC236}">
                <a16:creationId xmlns:a16="http://schemas.microsoft.com/office/drawing/2014/main" id="{F14BD844-EFEA-8747-8158-17927D82E304}"/>
              </a:ext>
            </a:extLst>
          </p:cNvPr>
          <p:cNvSpPr txBox="1"/>
          <p:nvPr/>
        </p:nvSpPr>
        <p:spPr>
          <a:xfrm>
            <a:off x="288032" y="4581128"/>
            <a:ext cx="8604448" cy="2308324"/>
          </a:xfrm>
          <a:prstGeom prst="rect">
            <a:avLst/>
          </a:prstGeom>
          <a:noFill/>
        </p:spPr>
        <p:txBody>
          <a:bodyPr wrap="square" rtlCol="0">
            <a:spAutoFit/>
          </a:bodyPr>
          <a:lstStyle/>
          <a:p>
            <a:pPr marL="285750" indent="-285750">
              <a:buClr>
                <a:srgbClr val="FF0000"/>
              </a:buClr>
              <a:buFont typeface="Wingdings" pitchFamily="2" charset="2"/>
              <a:buChar char="Ø"/>
            </a:pPr>
            <a:r>
              <a:rPr lang="nl-NL" sz="2400" dirty="0">
                <a:solidFill>
                  <a:srgbClr val="FF0000"/>
                </a:solidFill>
              </a:rPr>
              <a:t>Föhn </a:t>
            </a:r>
            <a:r>
              <a:rPr lang="nl-NL" sz="2400" dirty="0"/>
              <a:t>is een warme wind die vaak aan de noordzijde van de Alpen waait. </a:t>
            </a:r>
          </a:p>
          <a:p>
            <a:pPr marL="285750" indent="-285750">
              <a:buClr>
                <a:srgbClr val="FF0000"/>
              </a:buClr>
              <a:buFont typeface="Wingdings" pitchFamily="2" charset="2"/>
              <a:buChar char="Ø"/>
            </a:pPr>
            <a:r>
              <a:rPr lang="nl-NL" sz="2400" dirty="0"/>
              <a:t>Wanneer het regent aan de windzijde van een bergrug dan bevat de lucht aan de lijzijde minder waterdamp en komt het condensatieniveau aan die kant van de berg hoger te liggen. Daar is de lucht droger, warmer en de wolkenbasis hoger.</a:t>
            </a:r>
          </a:p>
        </p:txBody>
      </p:sp>
    </p:spTree>
    <p:extLst>
      <p:ext uri="{BB962C8B-B14F-4D97-AF65-F5344CB8AC3E}">
        <p14:creationId xmlns:p14="http://schemas.microsoft.com/office/powerpoint/2010/main" val="68219567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sp>
        <p:nvSpPr>
          <p:cNvPr id="3" name="Tekstvak 2">
            <a:extLst>
              <a:ext uri="{FF2B5EF4-FFF2-40B4-BE49-F238E27FC236}">
                <a16:creationId xmlns:a16="http://schemas.microsoft.com/office/drawing/2014/main" id="{55479258-CEFC-B54D-9C9D-26AF6AFA3562}"/>
              </a:ext>
            </a:extLst>
          </p:cNvPr>
          <p:cNvSpPr txBox="1"/>
          <p:nvPr/>
        </p:nvSpPr>
        <p:spPr>
          <a:xfrm>
            <a:off x="3203848" y="764704"/>
            <a:ext cx="5940152" cy="6001643"/>
          </a:xfrm>
          <a:prstGeom prst="rect">
            <a:avLst/>
          </a:prstGeom>
          <a:noFill/>
        </p:spPr>
        <p:txBody>
          <a:bodyPr wrap="square" rtlCol="0">
            <a:spAutoFit/>
          </a:bodyPr>
          <a:lstStyle/>
          <a:p>
            <a:pPr marL="285750" indent="-285750">
              <a:buClr>
                <a:srgbClr val="FF0000"/>
              </a:buClr>
              <a:buFont typeface="Wingdings" pitchFamily="2" charset="2"/>
              <a:buChar char="Ø"/>
            </a:pPr>
            <a:r>
              <a:rPr lang="nl-NL" sz="2400" b="1" dirty="0">
                <a:solidFill>
                  <a:srgbClr val="FF0000"/>
                </a:solidFill>
              </a:rPr>
              <a:t>IJsafzetting</a:t>
            </a:r>
            <a:r>
              <a:rPr lang="nl-NL" sz="2400" b="1" dirty="0"/>
              <a:t> op de vleugel:</a:t>
            </a:r>
            <a:r>
              <a:rPr lang="nl-NL" sz="2400" dirty="0"/>
              <a:t> Vlieg je door de flarden van een wolk met onderkoelde waterdruppels, dan ontstaat ijsafzetting.</a:t>
            </a:r>
          </a:p>
          <a:p>
            <a:pPr marL="285750" indent="-285750">
              <a:buClr>
                <a:srgbClr val="FF0000"/>
              </a:buClr>
              <a:buFont typeface="Wingdings" pitchFamily="2" charset="2"/>
              <a:buChar char="Ø"/>
            </a:pPr>
            <a:endParaRPr lang="nl-NL" sz="2400" dirty="0"/>
          </a:p>
          <a:p>
            <a:pPr marL="285750" indent="-285750">
              <a:buClr>
                <a:srgbClr val="FF0000"/>
              </a:buClr>
              <a:buFont typeface="Wingdings" pitchFamily="2" charset="2"/>
              <a:buChar char="Ø"/>
            </a:pPr>
            <a:r>
              <a:rPr lang="nl-NL" sz="2400" b="1" dirty="0">
                <a:solidFill>
                  <a:srgbClr val="FF0000"/>
                </a:solidFill>
              </a:rPr>
              <a:t>IJzel</a:t>
            </a:r>
            <a:r>
              <a:rPr lang="nl-NL" sz="2400" b="1" dirty="0"/>
              <a:t> op de vleugel</a:t>
            </a:r>
            <a:r>
              <a:rPr lang="nl-NL" sz="2400" dirty="0"/>
              <a:t> Vlieg je, onder het nulgradenniveau, door onderkoelde regen dan botsen de onderkoelde waterdruppels tegen het koude vliegtuig, bevriezen en er komt een doorzichtige laag op de kist.</a:t>
            </a:r>
          </a:p>
          <a:p>
            <a:pPr marL="285750" indent="-285750">
              <a:buClr>
                <a:srgbClr val="FF0000"/>
              </a:buClr>
              <a:buFont typeface="Wingdings" pitchFamily="2" charset="2"/>
              <a:buChar char="Ø"/>
            </a:pPr>
            <a:endParaRPr lang="nl-NL" sz="2400" dirty="0"/>
          </a:p>
          <a:p>
            <a:pPr>
              <a:buClr>
                <a:srgbClr val="FF0000"/>
              </a:buClr>
            </a:pPr>
            <a:r>
              <a:rPr lang="nl-NL" sz="2400" b="1" dirty="0">
                <a:solidFill>
                  <a:srgbClr val="FF0000"/>
                </a:solidFill>
              </a:rPr>
              <a:t>IJsvorming</a:t>
            </a:r>
            <a:r>
              <a:rPr lang="nl-NL" sz="2400" b="1" dirty="0"/>
              <a:t>:</a:t>
            </a:r>
          </a:p>
          <a:p>
            <a:pPr marL="285750" indent="-285750">
              <a:buClr>
                <a:srgbClr val="FF0000"/>
              </a:buClr>
              <a:buFont typeface="Wingdings" pitchFamily="2" charset="2"/>
              <a:buChar char="Ø"/>
            </a:pPr>
            <a:r>
              <a:rPr lang="nl-NL" sz="2400" dirty="0"/>
              <a:t>verslechtert het profiel</a:t>
            </a:r>
          </a:p>
          <a:p>
            <a:pPr marL="285750" indent="-285750">
              <a:buClr>
                <a:srgbClr val="FF0000"/>
              </a:buClr>
              <a:buFont typeface="Wingdings" pitchFamily="2" charset="2"/>
              <a:buChar char="Ø"/>
            </a:pPr>
            <a:r>
              <a:rPr lang="nl-NL" sz="2400" dirty="0"/>
              <a:t>verkleint de lift</a:t>
            </a:r>
          </a:p>
          <a:p>
            <a:pPr marL="285750" indent="-285750">
              <a:buClr>
                <a:srgbClr val="FF0000"/>
              </a:buClr>
              <a:buFont typeface="Wingdings" pitchFamily="2" charset="2"/>
              <a:buChar char="Ø"/>
            </a:pPr>
            <a:r>
              <a:rPr lang="nl-NL" sz="2400" dirty="0"/>
              <a:t>verhoogt het gewicht</a:t>
            </a:r>
          </a:p>
          <a:p>
            <a:pPr marL="285750" indent="-285750">
              <a:buClr>
                <a:srgbClr val="FF0000"/>
              </a:buClr>
              <a:buFont typeface="Wingdings" pitchFamily="2" charset="2"/>
              <a:buChar char="Ø"/>
            </a:pPr>
            <a:r>
              <a:rPr lang="nl-NL" sz="2400" dirty="0"/>
              <a:t>verstopt de pitot en de statische openingen</a:t>
            </a:r>
          </a:p>
          <a:p>
            <a:pPr marL="285750" indent="-285750">
              <a:buClr>
                <a:srgbClr val="FF0000"/>
              </a:buClr>
              <a:buFont typeface="Wingdings" pitchFamily="2" charset="2"/>
              <a:buChar char="Ø"/>
            </a:pPr>
            <a:r>
              <a:rPr lang="nl-NL" sz="2400" dirty="0"/>
              <a:t>kan de rolroeren blokkeren.</a:t>
            </a:r>
          </a:p>
        </p:txBody>
      </p:sp>
      <p:pic>
        <p:nvPicPr>
          <p:cNvPr id="11" name="Afbeelding 12">
            <a:extLst>
              <a:ext uri="{FF2B5EF4-FFF2-40B4-BE49-F238E27FC236}">
                <a16:creationId xmlns:a16="http://schemas.microsoft.com/office/drawing/2014/main" id="{267CF8F0-65F6-ED47-8CA3-A068D708DD6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38" y="4894087"/>
            <a:ext cx="3060402" cy="1775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fbeelding 13">
            <a:extLst>
              <a:ext uri="{FF2B5EF4-FFF2-40B4-BE49-F238E27FC236}">
                <a16:creationId xmlns:a16="http://schemas.microsoft.com/office/drawing/2014/main" id="{8CADE755-D5BA-2946-AE46-91F5E349856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439" y="836712"/>
            <a:ext cx="3132409" cy="1602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fbeelding 3">
            <a:extLst>
              <a:ext uri="{FF2B5EF4-FFF2-40B4-BE49-F238E27FC236}">
                <a16:creationId xmlns:a16="http://schemas.microsoft.com/office/drawing/2014/main" id="{D5D5E617-AD21-6E48-94ED-023B5CA103C1}"/>
              </a:ext>
            </a:extLst>
          </p:cNvPr>
          <p:cNvPicPr>
            <a:picLocks noChangeAspect="1"/>
          </p:cNvPicPr>
          <p:nvPr/>
        </p:nvPicPr>
        <p:blipFill>
          <a:blip r:embed="rId6"/>
          <a:stretch>
            <a:fillRect/>
          </a:stretch>
        </p:blipFill>
        <p:spPr>
          <a:xfrm>
            <a:off x="71438" y="2564904"/>
            <a:ext cx="3102416" cy="2166246"/>
          </a:xfrm>
          <a:prstGeom prst="rect">
            <a:avLst/>
          </a:prstGeom>
        </p:spPr>
      </p:pic>
    </p:spTree>
    <p:extLst>
      <p:ext uri="{BB962C8B-B14F-4D97-AF65-F5344CB8AC3E}">
        <p14:creationId xmlns:p14="http://schemas.microsoft.com/office/powerpoint/2010/main" val="279603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pic>
        <p:nvPicPr>
          <p:cNvPr id="3" name="Afbeelding 2">
            <a:extLst>
              <a:ext uri="{FF2B5EF4-FFF2-40B4-BE49-F238E27FC236}">
                <a16:creationId xmlns:a16="http://schemas.microsoft.com/office/drawing/2014/main" id="{E9720475-9826-5B4F-8148-4CB08DA4AEB9}"/>
              </a:ext>
            </a:extLst>
          </p:cNvPr>
          <p:cNvPicPr>
            <a:picLocks noChangeAspect="1"/>
          </p:cNvPicPr>
          <p:nvPr/>
        </p:nvPicPr>
        <p:blipFill>
          <a:blip r:embed="rId4"/>
          <a:stretch>
            <a:fillRect/>
          </a:stretch>
        </p:blipFill>
        <p:spPr>
          <a:xfrm>
            <a:off x="79861" y="4149725"/>
            <a:ext cx="3861788" cy="2650820"/>
          </a:xfrm>
          <a:prstGeom prst="rect">
            <a:avLst/>
          </a:prstGeom>
        </p:spPr>
      </p:pic>
      <p:pic>
        <p:nvPicPr>
          <p:cNvPr id="4" name="Afbeelding 3">
            <a:extLst>
              <a:ext uri="{FF2B5EF4-FFF2-40B4-BE49-F238E27FC236}">
                <a16:creationId xmlns:a16="http://schemas.microsoft.com/office/drawing/2014/main" id="{D93BFC7C-007D-994F-B0AC-E287EDB1006D}"/>
              </a:ext>
            </a:extLst>
          </p:cNvPr>
          <p:cNvPicPr>
            <a:picLocks noChangeAspect="1"/>
          </p:cNvPicPr>
          <p:nvPr/>
        </p:nvPicPr>
        <p:blipFill>
          <a:blip r:embed="rId5"/>
          <a:stretch>
            <a:fillRect/>
          </a:stretch>
        </p:blipFill>
        <p:spPr>
          <a:xfrm>
            <a:off x="79861" y="720094"/>
            <a:ext cx="3839593" cy="2930890"/>
          </a:xfrm>
          <a:prstGeom prst="rect">
            <a:avLst/>
          </a:prstGeom>
        </p:spPr>
      </p:pic>
      <p:sp>
        <p:nvSpPr>
          <p:cNvPr id="5" name="Tekstvak 4">
            <a:extLst>
              <a:ext uri="{FF2B5EF4-FFF2-40B4-BE49-F238E27FC236}">
                <a16:creationId xmlns:a16="http://schemas.microsoft.com/office/drawing/2014/main" id="{633C3489-DA1B-3D41-AB86-B87F23CA5C30}"/>
              </a:ext>
            </a:extLst>
          </p:cNvPr>
          <p:cNvSpPr txBox="1"/>
          <p:nvPr/>
        </p:nvSpPr>
        <p:spPr>
          <a:xfrm>
            <a:off x="3851920" y="620688"/>
            <a:ext cx="5276776" cy="6370975"/>
          </a:xfrm>
          <a:prstGeom prst="rect">
            <a:avLst/>
          </a:prstGeom>
          <a:noFill/>
        </p:spPr>
        <p:txBody>
          <a:bodyPr wrap="square" rtlCol="0">
            <a:spAutoFit/>
          </a:bodyPr>
          <a:lstStyle/>
          <a:p>
            <a:pPr marL="342900" indent="-342900">
              <a:buClr>
                <a:srgbClr val="FF0000"/>
              </a:buClr>
              <a:buFont typeface="Wingdings" pitchFamily="2" charset="2"/>
              <a:buChar char="Ø"/>
            </a:pPr>
            <a:r>
              <a:rPr lang="nl-NL" sz="2400" b="1" dirty="0"/>
              <a:t>Onweerswolken: </a:t>
            </a:r>
            <a:r>
              <a:rPr lang="nl-NL" sz="2400" dirty="0"/>
              <a:t>  enorme stapelwolken tot grote hoogte. Bij de tropopauze wordt de lucht opzij gedwongen =&gt; ontstaan </a:t>
            </a:r>
            <a:r>
              <a:rPr lang="nl-NL" sz="2400" dirty="0">
                <a:solidFill>
                  <a:srgbClr val="FF0000"/>
                </a:solidFill>
              </a:rPr>
              <a:t>aambeeld</a:t>
            </a:r>
          </a:p>
          <a:p>
            <a:pPr marL="457200" indent="-457200">
              <a:buClr>
                <a:srgbClr val="FF0000"/>
              </a:buClr>
              <a:buFont typeface="+mj-lt"/>
              <a:buAutoNum type="arabicPeriod"/>
            </a:pPr>
            <a:r>
              <a:rPr lang="nl-NL" sz="2400" b="1" dirty="0"/>
              <a:t>Het groeistadium:</a:t>
            </a:r>
            <a:r>
              <a:rPr lang="nl-NL" sz="2400" dirty="0"/>
              <a:t> Vorming van ijskristallen en het begin van neerslag die door sterke stijgwinden tot grote hoogte worden meegevoerd. </a:t>
            </a:r>
          </a:p>
          <a:p>
            <a:pPr marL="457200" indent="-457200">
              <a:buClr>
                <a:srgbClr val="FF0000"/>
              </a:buClr>
              <a:buFont typeface="+mj-lt"/>
              <a:buAutoNum type="arabicPeriod"/>
            </a:pPr>
            <a:r>
              <a:rPr lang="nl-NL" sz="2400" b="1" dirty="0"/>
              <a:t>Het volwassen stadium:</a:t>
            </a:r>
            <a:r>
              <a:rPr lang="nl-NL" sz="2400" dirty="0"/>
              <a:t> Hagel veroorzaakt een zeer koude dalende luchtstroom (</a:t>
            </a:r>
            <a:r>
              <a:rPr lang="nl-NL" sz="2400" dirty="0">
                <a:solidFill>
                  <a:srgbClr val="FF0000"/>
                </a:solidFill>
              </a:rPr>
              <a:t>downburst</a:t>
            </a:r>
            <a:r>
              <a:rPr lang="nl-NL" sz="2400" dirty="0"/>
              <a:t>), die stroomt langs de grond in alle richtingen uit =&gt; </a:t>
            </a:r>
            <a:r>
              <a:rPr lang="nl-NL" sz="2400" dirty="0">
                <a:solidFill>
                  <a:srgbClr val="FF0000"/>
                </a:solidFill>
              </a:rPr>
              <a:t>minikoufront</a:t>
            </a:r>
            <a:r>
              <a:rPr lang="nl-NL" sz="2400" dirty="0"/>
              <a:t> en windshear.  Door de kou stopt het stijgen.</a:t>
            </a:r>
          </a:p>
          <a:p>
            <a:pPr marL="457200" indent="-457200">
              <a:buClr>
                <a:srgbClr val="FF0000"/>
              </a:buClr>
              <a:buFont typeface="+mj-lt"/>
              <a:buAutoNum type="arabicPeriod"/>
            </a:pPr>
            <a:r>
              <a:rPr lang="nl-NL" sz="2400" b="1" dirty="0"/>
              <a:t>Het oplos stadium </a:t>
            </a:r>
            <a:r>
              <a:rPr lang="nl-NL" sz="2400" dirty="0"/>
              <a:t>De wolk lost langzaam op. </a:t>
            </a:r>
          </a:p>
        </p:txBody>
      </p:sp>
    </p:spTree>
    <p:extLst>
      <p:ext uri="{BB962C8B-B14F-4D97-AF65-F5344CB8AC3E}">
        <p14:creationId xmlns:p14="http://schemas.microsoft.com/office/powerpoint/2010/main" val="176260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pic>
        <p:nvPicPr>
          <p:cNvPr id="10" name="Afbeelding 15">
            <a:extLst>
              <a:ext uri="{FF2B5EF4-FFF2-40B4-BE49-F238E27FC236}">
                <a16:creationId xmlns:a16="http://schemas.microsoft.com/office/drawing/2014/main" id="{833325A2-7294-C24C-BFE7-FE85315E04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7504" y="758215"/>
            <a:ext cx="390525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14">
            <a:extLst>
              <a:ext uri="{FF2B5EF4-FFF2-40B4-BE49-F238E27FC236}">
                <a16:creationId xmlns:a16="http://schemas.microsoft.com/office/drawing/2014/main" id="{1C1040CA-CCC9-C647-B8A9-96515319A23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0686" y="3786188"/>
            <a:ext cx="390525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Box 4">
            <a:extLst>
              <a:ext uri="{FF2B5EF4-FFF2-40B4-BE49-F238E27FC236}">
                <a16:creationId xmlns:a16="http://schemas.microsoft.com/office/drawing/2014/main" id="{AA5E3956-EE25-B54A-B596-BE8C597BCB5F}"/>
              </a:ext>
            </a:extLst>
          </p:cNvPr>
          <p:cNvSpPr txBox="1">
            <a:spLocks noChangeArrowheads="1"/>
          </p:cNvSpPr>
          <p:nvPr/>
        </p:nvSpPr>
        <p:spPr bwMode="auto">
          <a:xfrm>
            <a:off x="4139952" y="764704"/>
            <a:ext cx="5004048"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eaLnBrk="1" hangingPunct="1">
              <a:buClr>
                <a:srgbClr val="FF3300"/>
              </a:buClr>
            </a:pPr>
            <a:r>
              <a:rPr lang="nl-NL" altLang="nl-NL" sz="2400" dirty="0">
                <a:solidFill>
                  <a:srgbClr val="FF0000"/>
                </a:solidFill>
              </a:rPr>
              <a:t>Risico’s bij onweer</a:t>
            </a:r>
            <a:r>
              <a:rPr lang="nl-NL" altLang="nl-NL" sz="2400" dirty="0">
                <a:solidFill>
                  <a:schemeClr val="tx1"/>
                </a:solidFill>
              </a:rPr>
              <a:t>:</a:t>
            </a:r>
          </a:p>
          <a:p>
            <a:pPr eaLnBrk="1" hangingPunct="1">
              <a:buClr>
                <a:srgbClr val="FF3300"/>
              </a:buClr>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Blikseminslag (kabel 400 m bliksemaantrekker)</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Windstoten en turbulentie</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Sterke windtoename en windshear = draaien wind (180°)</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Zware neerslag, hagel, ijsafzetting en slecht zicht</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Zeer sterk stijgen en sterk dalen</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Lagere wolkenbasis</a:t>
            </a:r>
          </a:p>
        </p:txBody>
      </p:sp>
    </p:spTree>
    <p:extLst>
      <p:ext uri="{BB962C8B-B14F-4D97-AF65-F5344CB8AC3E}">
        <p14:creationId xmlns:p14="http://schemas.microsoft.com/office/powerpoint/2010/main" val="331799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pic>
        <p:nvPicPr>
          <p:cNvPr id="10" name="Afbeelding 11">
            <a:extLst>
              <a:ext uri="{FF2B5EF4-FFF2-40B4-BE49-F238E27FC236}">
                <a16:creationId xmlns:a16="http://schemas.microsoft.com/office/drawing/2014/main" id="{D8963B04-D195-D941-86EC-D8920599A796}"/>
              </a:ext>
            </a:extLst>
          </p:cNvPr>
          <p:cNvPicPr>
            <a:picLocks noChangeAspect="1"/>
          </p:cNvPicPr>
          <p:nvPr/>
        </p:nvPicPr>
        <p:blipFill>
          <a:blip r:embed="rId4">
            <a:extLst>
              <a:ext uri="{28A0092B-C50C-407E-A947-70E740481C1C}">
                <a14:useLocalDpi xmlns:a14="http://schemas.microsoft.com/office/drawing/2010/main" val="0"/>
              </a:ext>
            </a:extLst>
          </a:blip>
          <a:srcRect t="20027" b="4005"/>
          <a:stretch>
            <a:fillRect/>
          </a:stretch>
        </p:blipFill>
        <p:spPr bwMode="auto">
          <a:xfrm>
            <a:off x="71438" y="714375"/>
            <a:ext cx="4736894" cy="1771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13">
            <a:extLst>
              <a:ext uri="{FF2B5EF4-FFF2-40B4-BE49-F238E27FC236}">
                <a16:creationId xmlns:a16="http://schemas.microsoft.com/office/drawing/2014/main" id="{65018559-3061-3747-B754-373FD31EB12E}"/>
              </a:ext>
            </a:extLst>
          </p:cNvPr>
          <p:cNvPicPr>
            <a:picLocks noChangeAspect="1"/>
          </p:cNvPicPr>
          <p:nvPr/>
        </p:nvPicPr>
        <p:blipFill>
          <a:blip r:embed="rId5">
            <a:extLst>
              <a:ext uri="{28A0092B-C50C-407E-A947-70E740481C1C}">
                <a14:useLocalDpi xmlns:a14="http://schemas.microsoft.com/office/drawing/2010/main" val="0"/>
              </a:ext>
            </a:extLst>
          </a:blip>
          <a:srcRect b="14069"/>
          <a:stretch>
            <a:fillRect/>
          </a:stretch>
        </p:blipFill>
        <p:spPr bwMode="auto">
          <a:xfrm>
            <a:off x="71437" y="3914107"/>
            <a:ext cx="4695825" cy="2801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Box 4">
            <a:extLst>
              <a:ext uri="{FF2B5EF4-FFF2-40B4-BE49-F238E27FC236}">
                <a16:creationId xmlns:a16="http://schemas.microsoft.com/office/drawing/2014/main" id="{E63257B8-58A9-7343-AD69-F95545D606BC}"/>
              </a:ext>
            </a:extLst>
          </p:cNvPr>
          <p:cNvSpPr txBox="1">
            <a:spLocks noChangeArrowheads="1"/>
          </p:cNvSpPr>
          <p:nvPr/>
        </p:nvSpPr>
        <p:spPr bwMode="auto">
          <a:xfrm>
            <a:off x="5004048" y="785813"/>
            <a:ext cx="4139952"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rgbClr val="FFFF00"/>
                </a:solidFill>
                <a:latin typeface="Arial" panose="020B0604020202020204" pitchFamily="34" charset="0"/>
                <a:cs typeface="Arial" panose="020B0604020202020204" pitchFamily="34" charset="0"/>
              </a:defRPr>
            </a:lvl1pPr>
            <a:lvl2pPr marL="742950" indent="-285750" eaLnBrk="0" hangingPunct="0">
              <a:defRPr sz="3200">
                <a:solidFill>
                  <a:srgbClr val="FFFF00"/>
                </a:solidFill>
                <a:latin typeface="Arial" panose="020B0604020202020204" pitchFamily="34" charset="0"/>
                <a:cs typeface="Arial" panose="020B0604020202020204" pitchFamily="34" charset="0"/>
              </a:defRPr>
            </a:lvl2pPr>
            <a:lvl3pPr marL="1143000" indent="-228600" eaLnBrk="0" hangingPunct="0">
              <a:defRPr sz="3200">
                <a:solidFill>
                  <a:srgbClr val="FFFF00"/>
                </a:solidFill>
                <a:latin typeface="Arial" panose="020B0604020202020204" pitchFamily="34" charset="0"/>
                <a:cs typeface="Arial" panose="020B0604020202020204" pitchFamily="34" charset="0"/>
              </a:defRPr>
            </a:lvl3pPr>
            <a:lvl4pPr marL="1600200" indent="-228600" eaLnBrk="0" hangingPunct="0">
              <a:defRPr sz="3200">
                <a:solidFill>
                  <a:srgbClr val="FFFF00"/>
                </a:solidFill>
                <a:latin typeface="Arial" panose="020B0604020202020204" pitchFamily="34" charset="0"/>
                <a:cs typeface="Arial" panose="020B0604020202020204" pitchFamily="34" charset="0"/>
              </a:defRPr>
            </a:lvl4pPr>
            <a:lvl5pPr marL="2057400" indent="-228600" eaLnBrk="0" hangingPunct="0">
              <a:defRPr sz="3200">
                <a:solidFill>
                  <a:srgbClr val="FFFF00"/>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rgbClr val="FFFF00"/>
                </a:solidFill>
                <a:latin typeface="Arial" panose="020B0604020202020204" pitchFamily="34" charset="0"/>
                <a:cs typeface="Arial" panose="020B0604020202020204" pitchFamily="34" charset="0"/>
              </a:defRPr>
            </a:lvl9pPr>
          </a:lstStyle>
          <a:p>
            <a:pPr eaLnBrk="1" hangingPunct="1">
              <a:buClr>
                <a:srgbClr val="FF0000"/>
              </a:buClr>
              <a:buFont typeface="Wingdings" pitchFamily="2" charset="2"/>
              <a:buChar char="Ø"/>
            </a:pPr>
            <a:r>
              <a:rPr lang="nl-NL" altLang="nl-NL" sz="2400" dirty="0">
                <a:solidFill>
                  <a:schemeClr val="tx1"/>
                </a:solidFill>
              </a:rPr>
              <a:t> </a:t>
            </a:r>
            <a:r>
              <a:rPr lang="nl-NL" altLang="nl-NL" sz="2400" dirty="0">
                <a:solidFill>
                  <a:srgbClr val="FF0000"/>
                </a:solidFill>
              </a:rPr>
              <a:t>Zeemist: </a:t>
            </a:r>
            <a:r>
              <a:rPr lang="nl-NL" altLang="nl-NL" sz="2400" dirty="0">
                <a:solidFill>
                  <a:schemeClr val="tx1"/>
                </a:solidFill>
              </a:rPr>
              <a:t>de zeewind neemt koude vochtige zeemist mee waardoor vliegvelden vlak bij de kust ineens dicht komen te zitten. </a:t>
            </a:r>
          </a:p>
          <a:p>
            <a:pPr eaLnBrk="1" hangingPunct="1">
              <a:buClr>
                <a:srgbClr val="FF0000"/>
              </a:buClr>
            </a:pPr>
            <a:endParaRPr lang="nl-NL" altLang="nl-NL" sz="2400" dirty="0">
              <a:solidFill>
                <a:schemeClr val="tx1"/>
              </a:solidFill>
            </a:endParaRPr>
          </a:p>
          <a:p>
            <a:pPr eaLnBrk="1" hangingPunct="1">
              <a:buClr>
                <a:srgbClr val="FF0000"/>
              </a:buClr>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a:t>
            </a:r>
            <a:r>
              <a:rPr lang="nl-NL" altLang="nl-NL" sz="2400" dirty="0">
                <a:solidFill>
                  <a:srgbClr val="FF0000"/>
                </a:solidFill>
              </a:rPr>
              <a:t>Windgradiënt</a:t>
            </a:r>
            <a:r>
              <a:rPr lang="nl-NL" altLang="nl-NL" sz="2400" dirty="0">
                <a:solidFill>
                  <a:schemeClr val="tx1"/>
                </a:solidFill>
              </a:rPr>
              <a:t>: door de wrijving met de grond neemt de windkracht in vooral de onderste 10 meter sterk af. </a:t>
            </a: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endParaRPr lang="nl-NL" altLang="nl-NL" sz="2400" dirty="0">
              <a:solidFill>
                <a:schemeClr val="tx1"/>
              </a:solidFill>
            </a:endParaRPr>
          </a:p>
          <a:p>
            <a:pPr eaLnBrk="1" hangingPunct="1">
              <a:buClr>
                <a:srgbClr val="FF0000"/>
              </a:buClr>
              <a:buFont typeface="Wingdings" pitchFamily="2" charset="2"/>
              <a:buChar char="Ø"/>
            </a:pPr>
            <a:r>
              <a:rPr lang="nl-NL" altLang="nl-NL" sz="2400" dirty="0">
                <a:solidFill>
                  <a:schemeClr val="tx1"/>
                </a:solidFill>
              </a:rPr>
              <a:t> </a:t>
            </a:r>
            <a:r>
              <a:rPr lang="nl-NL" altLang="nl-NL" sz="2400" dirty="0">
                <a:solidFill>
                  <a:srgbClr val="FF0000"/>
                </a:solidFill>
              </a:rPr>
              <a:t>Turbulentie</a:t>
            </a:r>
            <a:r>
              <a:rPr lang="nl-NL" altLang="nl-NL" sz="2400" dirty="0">
                <a:solidFill>
                  <a:schemeClr val="tx1"/>
                </a:solidFill>
              </a:rPr>
              <a:t> en wegvallen van de wind door obstakels. </a:t>
            </a:r>
          </a:p>
        </p:txBody>
      </p:sp>
      <p:pic>
        <p:nvPicPr>
          <p:cNvPr id="13" name="Afbeelding 12">
            <a:extLst>
              <a:ext uri="{FF2B5EF4-FFF2-40B4-BE49-F238E27FC236}">
                <a16:creationId xmlns:a16="http://schemas.microsoft.com/office/drawing/2014/main" id="{92D42B0C-4519-EB46-AE38-DAD2DE51DE52}"/>
              </a:ext>
            </a:extLst>
          </p:cNvPr>
          <p:cNvPicPr>
            <a:picLocks noChangeAspect="1"/>
          </p:cNvPicPr>
          <p:nvPr/>
        </p:nvPicPr>
        <p:blipFill>
          <a:blip r:embed="rId6"/>
          <a:stretch>
            <a:fillRect/>
          </a:stretch>
        </p:blipFill>
        <p:spPr>
          <a:xfrm>
            <a:off x="0" y="2611179"/>
            <a:ext cx="4798678" cy="1177857"/>
          </a:xfrm>
          <a:prstGeom prst="rect">
            <a:avLst/>
          </a:prstGeom>
        </p:spPr>
      </p:pic>
    </p:spTree>
    <p:extLst>
      <p:ext uri="{BB962C8B-B14F-4D97-AF65-F5344CB8AC3E}">
        <p14:creationId xmlns:p14="http://schemas.microsoft.com/office/powerpoint/2010/main" val="360992685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sp>
        <p:nvSpPr>
          <p:cNvPr id="3" name="Tekstvak 2">
            <a:extLst>
              <a:ext uri="{FF2B5EF4-FFF2-40B4-BE49-F238E27FC236}">
                <a16:creationId xmlns:a16="http://schemas.microsoft.com/office/drawing/2014/main" id="{7FC3656D-F929-964B-B08D-45DF53AAF1F5}"/>
              </a:ext>
            </a:extLst>
          </p:cNvPr>
          <p:cNvSpPr txBox="1"/>
          <p:nvPr/>
        </p:nvSpPr>
        <p:spPr>
          <a:xfrm>
            <a:off x="4242671" y="764704"/>
            <a:ext cx="4901329" cy="5632311"/>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Een </a:t>
            </a:r>
            <a:r>
              <a:rPr lang="nl-NL" sz="2400" dirty="0">
                <a:solidFill>
                  <a:srgbClr val="FF0000"/>
                </a:solidFill>
              </a:rPr>
              <a:t>tornado</a:t>
            </a:r>
            <a:r>
              <a:rPr lang="nl-NL" sz="2400" dirty="0"/>
              <a:t> is een wervelwind met omhoog wervelende vochtige lucht met snelheden van een paar honderd kilometer per uur.</a:t>
            </a:r>
          </a:p>
          <a:p>
            <a:pPr marL="342900" indent="-342900">
              <a:buClr>
                <a:srgbClr val="FF0000"/>
              </a:buClr>
              <a:buFont typeface="Wingdings" pitchFamily="2" charset="2"/>
              <a:buChar char="Ø"/>
            </a:pPr>
            <a:r>
              <a:rPr lang="nl-NL" sz="2400" dirty="0"/>
              <a:t>Een </a:t>
            </a:r>
            <a:r>
              <a:rPr lang="nl-NL" sz="2400" dirty="0">
                <a:solidFill>
                  <a:srgbClr val="FF0000"/>
                </a:solidFill>
              </a:rPr>
              <a:t>windhoos</a:t>
            </a:r>
            <a:r>
              <a:rPr lang="nl-NL" sz="2400" dirty="0"/>
              <a:t> is een snel draaiende kolom lucht die als een trechtervormige slurf soms onder een onweerswolk zichtbaar is.</a:t>
            </a:r>
          </a:p>
          <a:p>
            <a:pPr marL="342900" indent="-342900">
              <a:buClr>
                <a:srgbClr val="FF0000"/>
              </a:buClr>
              <a:buFont typeface="Wingdings" pitchFamily="2" charset="2"/>
              <a:buChar char="Ø"/>
            </a:pPr>
            <a:r>
              <a:rPr lang="nl-NL" sz="2400" dirty="0"/>
              <a:t>Een </a:t>
            </a:r>
            <a:r>
              <a:rPr lang="nl-NL" sz="2400" dirty="0">
                <a:solidFill>
                  <a:srgbClr val="FF0000"/>
                </a:solidFill>
              </a:rPr>
              <a:t>waterhoos</a:t>
            </a:r>
            <a:r>
              <a:rPr lang="nl-NL" sz="2400" dirty="0"/>
              <a:t> is een windhoos die boven een open water blijft.</a:t>
            </a:r>
          </a:p>
          <a:p>
            <a:pPr marL="342900" indent="-342900">
              <a:buClr>
                <a:srgbClr val="FF0000"/>
              </a:buClr>
              <a:buFont typeface="Wingdings" pitchFamily="2" charset="2"/>
              <a:buChar char="Ø"/>
            </a:pPr>
            <a:r>
              <a:rPr lang="nl-NL" sz="2400" dirty="0">
                <a:solidFill>
                  <a:srgbClr val="FF0000"/>
                </a:solidFill>
              </a:rPr>
              <a:t>Stofhozen</a:t>
            </a:r>
            <a:r>
              <a:rPr lang="nl-NL" sz="2400" dirty="0"/>
              <a:t>, stofduivels (</a:t>
            </a:r>
            <a:r>
              <a:rPr lang="nl-NL" sz="2400" dirty="0" err="1"/>
              <a:t>dust</a:t>
            </a:r>
            <a:r>
              <a:rPr lang="nl-NL" sz="2400" dirty="0"/>
              <a:t> </a:t>
            </a:r>
            <a:r>
              <a:rPr lang="nl-NL" sz="2400" dirty="0" err="1"/>
              <a:t>devils</a:t>
            </a:r>
            <a:r>
              <a:rPr lang="nl-NL" sz="2400" dirty="0"/>
              <a:t>) en zandhozen zijn kleine wervelwinden die stof, bladeren, zand of hooi in een draaikolk mee omhoog voeren.</a:t>
            </a:r>
          </a:p>
        </p:txBody>
      </p:sp>
      <p:pic>
        <p:nvPicPr>
          <p:cNvPr id="6" name="Afbeelding 5">
            <a:extLst>
              <a:ext uri="{FF2B5EF4-FFF2-40B4-BE49-F238E27FC236}">
                <a16:creationId xmlns:a16="http://schemas.microsoft.com/office/drawing/2014/main" id="{B552BFA8-90EA-E94E-B059-5BC4F104269E}"/>
              </a:ext>
            </a:extLst>
          </p:cNvPr>
          <p:cNvPicPr>
            <a:picLocks noChangeAspect="1"/>
          </p:cNvPicPr>
          <p:nvPr/>
        </p:nvPicPr>
        <p:blipFill>
          <a:blip r:embed="rId4"/>
          <a:stretch>
            <a:fillRect/>
          </a:stretch>
        </p:blipFill>
        <p:spPr>
          <a:xfrm>
            <a:off x="35496" y="3325112"/>
            <a:ext cx="4207175" cy="3532888"/>
          </a:xfrm>
          <a:prstGeom prst="rect">
            <a:avLst/>
          </a:prstGeom>
        </p:spPr>
      </p:pic>
      <p:pic>
        <p:nvPicPr>
          <p:cNvPr id="7" name="Afbeelding 6">
            <a:extLst>
              <a:ext uri="{FF2B5EF4-FFF2-40B4-BE49-F238E27FC236}">
                <a16:creationId xmlns:a16="http://schemas.microsoft.com/office/drawing/2014/main" id="{EBE822BE-C7AB-574E-9D3C-29C0670D98C6}"/>
              </a:ext>
            </a:extLst>
          </p:cNvPr>
          <p:cNvPicPr>
            <a:picLocks noChangeAspect="1"/>
          </p:cNvPicPr>
          <p:nvPr/>
        </p:nvPicPr>
        <p:blipFill>
          <a:blip r:embed="rId5"/>
          <a:stretch>
            <a:fillRect/>
          </a:stretch>
        </p:blipFill>
        <p:spPr>
          <a:xfrm>
            <a:off x="38971" y="764704"/>
            <a:ext cx="4203700" cy="3175000"/>
          </a:xfrm>
          <a:prstGeom prst="rect">
            <a:avLst/>
          </a:prstGeom>
        </p:spPr>
      </p:pic>
    </p:spTree>
    <p:extLst>
      <p:ext uri="{BB962C8B-B14F-4D97-AF65-F5344CB8AC3E}">
        <p14:creationId xmlns:p14="http://schemas.microsoft.com/office/powerpoint/2010/main" val="381987713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1921099" y="41311"/>
            <a:ext cx="5692328" cy="584775"/>
          </a:xfrm>
          <a:prstGeom prst="rect">
            <a:avLst/>
          </a:prstGeom>
          <a:noFill/>
        </p:spPr>
        <p:txBody>
          <a:bodyPr wrap="none" rtlCol="0">
            <a:spAutoFit/>
          </a:bodyPr>
          <a:lstStyle/>
          <a:p>
            <a:r>
              <a:rPr lang="nl-NL" sz="3200" dirty="0">
                <a:solidFill>
                  <a:schemeClr val="bg1"/>
                </a:solidFill>
              </a:rPr>
              <a:t>3.9 GEVAARLIJKE VLIEGSITUATIES</a:t>
            </a:r>
          </a:p>
        </p:txBody>
      </p:sp>
      <p:sp>
        <p:nvSpPr>
          <p:cNvPr id="3" name="Tekstvak 2">
            <a:extLst>
              <a:ext uri="{FF2B5EF4-FFF2-40B4-BE49-F238E27FC236}">
                <a16:creationId xmlns:a16="http://schemas.microsoft.com/office/drawing/2014/main" id="{25F846A4-FFD0-294C-ABE9-23F230E294CA}"/>
              </a:ext>
            </a:extLst>
          </p:cNvPr>
          <p:cNvSpPr txBox="1"/>
          <p:nvPr/>
        </p:nvSpPr>
        <p:spPr>
          <a:xfrm>
            <a:off x="3897757" y="764704"/>
            <a:ext cx="5246243" cy="6001643"/>
          </a:xfrm>
          <a:prstGeom prst="rect">
            <a:avLst/>
          </a:prstGeom>
          <a:noFill/>
        </p:spPr>
        <p:txBody>
          <a:bodyPr wrap="square" rtlCol="0">
            <a:spAutoFit/>
          </a:bodyPr>
          <a:lstStyle/>
          <a:p>
            <a:r>
              <a:rPr lang="nl-NL" sz="2400" b="1" dirty="0"/>
              <a:t>Gevaren bergvliegen</a:t>
            </a:r>
            <a:r>
              <a:rPr lang="nl-NL" sz="2400" dirty="0"/>
              <a:t>: </a:t>
            </a:r>
          </a:p>
          <a:p>
            <a:pPr marL="285750" indent="-285750">
              <a:buClr>
                <a:srgbClr val="FF0000"/>
              </a:buClr>
              <a:buFont typeface="Wingdings" pitchFamily="2" charset="2"/>
              <a:buChar char="§"/>
            </a:pPr>
            <a:r>
              <a:rPr lang="nl-NL" sz="2400" dirty="0"/>
              <a:t>Bij harde wind vormt zich aan de lijzijde erg turbulente lucht en kans op een rotor. </a:t>
            </a:r>
          </a:p>
          <a:p>
            <a:pPr marL="285750" indent="-285750">
              <a:buClr>
                <a:srgbClr val="FF0000"/>
              </a:buClr>
              <a:buFont typeface="Wingdings" pitchFamily="2" charset="2"/>
              <a:buChar char="§"/>
            </a:pPr>
            <a:r>
              <a:rPr lang="nl-NL" sz="2400" dirty="0"/>
              <a:t>Tussen bergtoppen kan het extra hard waaien en daar is de turbulentie sterker. </a:t>
            </a:r>
          </a:p>
          <a:p>
            <a:pPr marL="285750" indent="-285750">
              <a:buClr>
                <a:srgbClr val="FF0000"/>
              </a:buClr>
              <a:buFont typeface="Wingdings" pitchFamily="2" charset="2"/>
              <a:buChar char="§"/>
            </a:pPr>
            <a:r>
              <a:rPr lang="nl-NL" sz="2400" dirty="0"/>
              <a:t>Een kom kan turbulentie vormen.</a:t>
            </a:r>
          </a:p>
          <a:p>
            <a:pPr marL="285750" indent="-285750">
              <a:buClr>
                <a:srgbClr val="FF0000"/>
              </a:buClr>
              <a:buFont typeface="Wingdings" pitchFamily="2" charset="2"/>
              <a:buChar char="§"/>
            </a:pPr>
            <a:r>
              <a:rPr lang="nl-NL" sz="2400" dirty="0"/>
              <a:t>Een onweersbui die in het ene dal hangt, kan in vijf minuten naar het volgende dal trekken. </a:t>
            </a:r>
          </a:p>
          <a:p>
            <a:pPr marL="285750" indent="-285750">
              <a:buClr>
                <a:srgbClr val="FF0000"/>
              </a:buClr>
              <a:buFont typeface="Wingdings" pitchFamily="2" charset="2"/>
              <a:buChar char="§"/>
            </a:pPr>
            <a:r>
              <a:rPr lang="nl-NL" sz="2400" dirty="0"/>
              <a:t>Hoe steiler de helling en hoe sterker de wind, hoe groter de kans op turbulentie boven de top en op de plaats waar de helling met een knik omhoog gaat.</a:t>
            </a:r>
          </a:p>
        </p:txBody>
      </p:sp>
      <p:pic>
        <p:nvPicPr>
          <p:cNvPr id="5" name="Afbeelding 4">
            <a:extLst>
              <a:ext uri="{FF2B5EF4-FFF2-40B4-BE49-F238E27FC236}">
                <a16:creationId xmlns:a16="http://schemas.microsoft.com/office/drawing/2014/main" id="{3BA1D286-B0CA-464B-883C-EE0A5A8A53B9}"/>
              </a:ext>
            </a:extLst>
          </p:cNvPr>
          <p:cNvPicPr>
            <a:picLocks noChangeAspect="1"/>
          </p:cNvPicPr>
          <p:nvPr/>
        </p:nvPicPr>
        <p:blipFill>
          <a:blip r:embed="rId4"/>
          <a:stretch>
            <a:fillRect/>
          </a:stretch>
        </p:blipFill>
        <p:spPr>
          <a:xfrm>
            <a:off x="176531" y="2546713"/>
            <a:ext cx="3675388" cy="2970519"/>
          </a:xfrm>
          <a:prstGeom prst="rect">
            <a:avLst/>
          </a:prstGeom>
        </p:spPr>
      </p:pic>
      <p:pic>
        <p:nvPicPr>
          <p:cNvPr id="13" name="Afbeelding 12">
            <a:extLst>
              <a:ext uri="{FF2B5EF4-FFF2-40B4-BE49-F238E27FC236}">
                <a16:creationId xmlns:a16="http://schemas.microsoft.com/office/drawing/2014/main" id="{4E58A040-36A9-DE4E-B466-842417321AA2}"/>
              </a:ext>
            </a:extLst>
          </p:cNvPr>
          <p:cNvPicPr>
            <a:picLocks noChangeAspect="1"/>
          </p:cNvPicPr>
          <p:nvPr/>
        </p:nvPicPr>
        <p:blipFill>
          <a:blip r:embed="rId5"/>
          <a:stretch>
            <a:fillRect/>
          </a:stretch>
        </p:blipFill>
        <p:spPr>
          <a:xfrm>
            <a:off x="171450" y="4653136"/>
            <a:ext cx="3700847" cy="2105654"/>
          </a:xfrm>
          <a:prstGeom prst="rect">
            <a:avLst/>
          </a:prstGeom>
        </p:spPr>
      </p:pic>
      <p:pic>
        <p:nvPicPr>
          <p:cNvPr id="6" name="Afbeelding 5">
            <a:extLst>
              <a:ext uri="{FF2B5EF4-FFF2-40B4-BE49-F238E27FC236}">
                <a16:creationId xmlns:a16="http://schemas.microsoft.com/office/drawing/2014/main" id="{66642845-B991-CF40-9B91-DDEEC03B32AB}"/>
              </a:ext>
            </a:extLst>
          </p:cNvPr>
          <p:cNvPicPr>
            <a:picLocks noChangeAspect="1"/>
          </p:cNvPicPr>
          <p:nvPr/>
        </p:nvPicPr>
        <p:blipFill>
          <a:blip r:embed="rId6"/>
          <a:stretch>
            <a:fillRect/>
          </a:stretch>
        </p:blipFill>
        <p:spPr>
          <a:xfrm>
            <a:off x="151071" y="764705"/>
            <a:ext cx="3700850" cy="2450392"/>
          </a:xfrm>
          <a:prstGeom prst="rect">
            <a:avLst/>
          </a:prstGeom>
        </p:spPr>
      </p:pic>
    </p:spTree>
    <p:extLst>
      <p:ext uri="{BB962C8B-B14F-4D97-AF65-F5344CB8AC3E}">
        <p14:creationId xmlns:p14="http://schemas.microsoft.com/office/powerpoint/2010/main" val="20771469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sp>
        <p:nvSpPr>
          <p:cNvPr id="3" name="Tekstvak 2">
            <a:extLst>
              <a:ext uri="{FF2B5EF4-FFF2-40B4-BE49-F238E27FC236}">
                <a16:creationId xmlns:a16="http://schemas.microsoft.com/office/drawing/2014/main" id="{57117ADF-374F-414D-8B0B-A235D59ECBD4}"/>
              </a:ext>
            </a:extLst>
          </p:cNvPr>
          <p:cNvSpPr txBox="1"/>
          <p:nvPr/>
        </p:nvSpPr>
        <p:spPr>
          <a:xfrm>
            <a:off x="53751" y="724465"/>
            <a:ext cx="9036496" cy="1569660"/>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Het </a:t>
            </a:r>
            <a:r>
              <a:rPr lang="nl-NL" sz="2400" dirty="0">
                <a:solidFill>
                  <a:srgbClr val="FF0000"/>
                </a:solidFill>
              </a:rPr>
              <a:t>KNMI</a:t>
            </a:r>
            <a:r>
              <a:rPr lang="nl-NL" sz="2400" dirty="0"/>
              <a:t> verzorgt het weerbericht voor de luchtvaart</a:t>
            </a:r>
            <a:r>
              <a:rPr lang="nl-NL" dirty="0"/>
              <a:t>.</a:t>
            </a:r>
          </a:p>
          <a:p>
            <a:pPr marL="342900" indent="-342900">
              <a:buClr>
                <a:srgbClr val="FF0000"/>
              </a:buClr>
              <a:buFont typeface="Wingdings" pitchFamily="2" charset="2"/>
              <a:buChar char="Ø"/>
            </a:pPr>
            <a:r>
              <a:rPr lang="nl-NL" sz="2400" dirty="0"/>
              <a:t>Vliegvelden geven een </a:t>
            </a:r>
            <a:r>
              <a:rPr lang="nl-NL" sz="2400" dirty="0">
                <a:solidFill>
                  <a:srgbClr val="FF0000"/>
                </a:solidFill>
              </a:rPr>
              <a:t>METAR</a:t>
            </a:r>
            <a:r>
              <a:rPr lang="nl-NL" sz="2400" dirty="0"/>
              <a:t> (</a:t>
            </a:r>
            <a:r>
              <a:rPr lang="nl-NL" sz="2400" dirty="0" err="1"/>
              <a:t>Meteorlogische</a:t>
            </a:r>
            <a:r>
              <a:rPr lang="nl-NL" sz="2400" dirty="0"/>
              <a:t> </a:t>
            </a:r>
            <a:r>
              <a:rPr lang="nl-NL" sz="2400" dirty="0" err="1"/>
              <a:t>Airodrome</a:t>
            </a:r>
            <a:r>
              <a:rPr lang="nl-NL" sz="2400" dirty="0"/>
              <a:t> Report) en enkele ook een </a:t>
            </a:r>
            <a:r>
              <a:rPr lang="nl-NL" sz="2400" dirty="0">
                <a:solidFill>
                  <a:srgbClr val="FF0000"/>
                </a:solidFill>
              </a:rPr>
              <a:t>TAF</a:t>
            </a:r>
            <a:r>
              <a:rPr lang="nl-NL" sz="2400" dirty="0"/>
              <a:t> (Terminal </a:t>
            </a:r>
            <a:r>
              <a:rPr lang="nl-NL" sz="2400" dirty="0" err="1"/>
              <a:t>Aerodrome</a:t>
            </a:r>
            <a:r>
              <a:rPr lang="nl-NL" sz="2400" dirty="0"/>
              <a:t> Forecast) weersverwachting.</a:t>
            </a:r>
          </a:p>
        </p:txBody>
      </p:sp>
      <p:sp>
        <p:nvSpPr>
          <p:cNvPr id="6" name="Tekstvak 5">
            <a:extLst>
              <a:ext uri="{FF2B5EF4-FFF2-40B4-BE49-F238E27FC236}">
                <a16:creationId xmlns:a16="http://schemas.microsoft.com/office/drawing/2014/main" id="{2849C3A7-799E-3D4C-A91D-351E53CADEA0}"/>
              </a:ext>
            </a:extLst>
          </p:cNvPr>
          <p:cNvSpPr txBox="1"/>
          <p:nvPr/>
        </p:nvSpPr>
        <p:spPr>
          <a:xfrm>
            <a:off x="211483" y="2326439"/>
            <a:ext cx="8721030" cy="830997"/>
          </a:xfrm>
          <a:prstGeom prst="rect">
            <a:avLst/>
          </a:prstGeom>
          <a:solidFill>
            <a:schemeClr val="tx2">
              <a:lumMod val="20000"/>
              <a:lumOff val="80000"/>
            </a:schemeClr>
          </a:solidFill>
        </p:spPr>
        <p:txBody>
          <a:bodyPr wrap="square" rtlCol="0">
            <a:spAutoFit/>
          </a:bodyPr>
          <a:lstStyle/>
          <a:p>
            <a:r>
              <a:rPr lang="nl-NL" sz="2400" dirty="0"/>
              <a:t>2010/01/01 09:55 EHLW 010955Z AUTO 04007KT 9999NDV BKN029 BKN032 M00/M03 Q1002 BLU</a:t>
            </a:r>
          </a:p>
        </p:txBody>
      </p:sp>
      <p:sp>
        <p:nvSpPr>
          <p:cNvPr id="7" name="Tekstvak 6">
            <a:extLst>
              <a:ext uri="{FF2B5EF4-FFF2-40B4-BE49-F238E27FC236}">
                <a16:creationId xmlns:a16="http://schemas.microsoft.com/office/drawing/2014/main" id="{28232D2B-1A24-8540-BFC2-E8015E01E507}"/>
              </a:ext>
            </a:extLst>
          </p:cNvPr>
          <p:cNvSpPr txBox="1"/>
          <p:nvPr/>
        </p:nvSpPr>
        <p:spPr>
          <a:xfrm>
            <a:off x="221321" y="3245014"/>
            <a:ext cx="8701355" cy="3416320"/>
          </a:xfrm>
          <a:prstGeom prst="rect">
            <a:avLst/>
          </a:prstGeom>
          <a:noFill/>
        </p:spPr>
        <p:txBody>
          <a:bodyPr wrap="square" rtlCol="0">
            <a:spAutoFit/>
          </a:bodyPr>
          <a:lstStyle/>
          <a:p>
            <a:r>
              <a:rPr lang="nl-NL" sz="2400" b="1" dirty="0">
                <a:solidFill>
                  <a:srgbClr val="FF0000"/>
                </a:solidFill>
              </a:rPr>
              <a:t>EHLW</a:t>
            </a:r>
            <a:r>
              <a:rPr lang="nl-NL" sz="2400" dirty="0"/>
              <a:t> = Leeuwarden  010955Z = 1 januari 9.55 uur </a:t>
            </a:r>
            <a:r>
              <a:rPr lang="nl-NL" sz="2400" dirty="0" err="1"/>
              <a:t>zulu</a:t>
            </a:r>
            <a:r>
              <a:rPr lang="nl-NL" sz="2400" dirty="0"/>
              <a:t> is 10.55 uur</a:t>
            </a:r>
          </a:p>
          <a:p>
            <a:r>
              <a:rPr lang="nl-NL" sz="2400" b="1" dirty="0">
                <a:solidFill>
                  <a:srgbClr val="FF0000"/>
                </a:solidFill>
              </a:rPr>
              <a:t>AUTO</a:t>
            </a:r>
            <a:r>
              <a:rPr lang="nl-NL" sz="2400" dirty="0"/>
              <a:t> = dit bericht is automatisch tot stand gekomen</a:t>
            </a:r>
          </a:p>
          <a:p>
            <a:r>
              <a:rPr lang="nl-NL" sz="2400" b="1" dirty="0">
                <a:solidFill>
                  <a:srgbClr val="FF0000"/>
                </a:solidFill>
              </a:rPr>
              <a:t>040</a:t>
            </a:r>
            <a:r>
              <a:rPr lang="nl-NL" sz="2400" dirty="0"/>
              <a:t> is de windrichting en 07 KT de windsnelheid.</a:t>
            </a:r>
          </a:p>
          <a:p>
            <a:r>
              <a:rPr lang="nl-NL" sz="2400" b="1" dirty="0">
                <a:solidFill>
                  <a:srgbClr val="FF0000"/>
                </a:solidFill>
              </a:rPr>
              <a:t>9999 NDV</a:t>
            </a:r>
            <a:r>
              <a:rPr lang="nl-NL" sz="2400" dirty="0"/>
              <a:t> = het zicht is meer dan 10 km en NDV (No </a:t>
            </a:r>
            <a:r>
              <a:rPr lang="nl-NL" sz="2400" dirty="0" err="1"/>
              <a:t>Directional</a:t>
            </a:r>
            <a:r>
              <a:rPr lang="nl-NL" sz="2400" dirty="0"/>
              <a:t> </a:t>
            </a:r>
            <a:r>
              <a:rPr lang="nl-NL" sz="2400" dirty="0" err="1"/>
              <a:t>Variation</a:t>
            </a:r>
            <a:r>
              <a:rPr lang="nl-NL" sz="2400" dirty="0"/>
              <a:t>) in één richting gemeten.</a:t>
            </a:r>
          </a:p>
          <a:p>
            <a:r>
              <a:rPr lang="nl-NL" sz="2400" b="1" dirty="0">
                <a:solidFill>
                  <a:srgbClr val="FF0000"/>
                </a:solidFill>
              </a:rPr>
              <a:t>BKN 029</a:t>
            </a:r>
            <a:r>
              <a:rPr lang="nl-NL" sz="2400" dirty="0"/>
              <a:t> = </a:t>
            </a:r>
            <a:r>
              <a:rPr lang="nl-NL" sz="2400" dirty="0" err="1"/>
              <a:t>broken</a:t>
            </a:r>
            <a:r>
              <a:rPr lang="nl-NL" sz="2400" dirty="0"/>
              <a:t> = 5/8 is meer dan half bewolkt en de bewolking zit op 2900 ft en BKN032 = </a:t>
            </a:r>
            <a:r>
              <a:rPr lang="nl-NL" sz="2400" dirty="0" err="1"/>
              <a:t>broken</a:t>
            </a:r>
            <a:r>
              <a:rPr lang="nl-NL" sz="2400" dirty="0"/>
              <a:t> op 3200 ft</a:t>
            </a:r>
          </a:p>
          <a:p>
            <a:r>
              <a:rPr lang="nl-NL" sz="2400" b="1" dirty="0">
                <a:solidFill>
                  <a:srgbClr val="FF0000"/>
                </a:solidFill>
              </a:rPr>
              <a:t>M00 / M03</a:t>
            </a:r>
            <a:r>
              <a:rPr lang="nl-NL" sz="2400" dirty="0"/>
              <a:t> = temperatuur 0°C en dauwpunt -3°C (de M geeft aan dat het onder nul is)</a:t>
            </a:r>
          </a:p>
        </p:txBody>
      </p:sp>
    </p:spTree>
    <p:extLst>
      <p:ext uri="{BB962C8B-B14F-4D97-AF65-F5344CB8AC3E}">
        <p14:creationId xmlns:p14="http://schemas.microsoft.com/office/powerpoint/2010/main" val="820846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pic>
        <p:nvPicPr>
          <p:cNvPr id="4" name="Afbeelding 3">
            <a:extLst>
              <a:ext uri="{FF2B5EF4-FFF2-40B4-BE49-F238E27FC236}">
                <a16:creationId xmlns:a16="http://schemas.microsoft.com/office/drawing/2014/main" id="{8B7C0A78-C7E7-654C-8FBD-858F8535A4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1021" y="3964384"/>
            <a:ext cx="6324600" cy="2921000"/>
          </a:xfrm>
          <a:prstGeom prst="rect">
            <a:avLst/>
          </a:prstGeom>
        </p:spPr>
      </p:pic>
      <p:pic>
        <p:nvPicPr>
          <p:cNvPr id="14" name="Afbeelding 13">
            <a:extLst>
              <a:ext uri="{FF2B5EF4-FFF2-40B4-BE49-F238E27FC236}">
                <a16:creationId xmlns:a16="http://schemas.microsoft.com/office/drawing/2014/main" id="{E5A0C507-2451-1443-BC77-5A73684F8B3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4713" y="1082223"/>
            <a:ext cx="8615759" cy="2836462"/>
          </a:xfrm>
          <a:prstGeom prst="rect">
            <a:avLst/>
          </a:prstGeom>
        </p:spPr>
      </p:pic>
      <p:sp>
        <p:nvSpPr>
          <p:cNvPr id="7" name="Tekstvak 6">
            <a:extLst>
              <a:ext uri="{FF2B5EF4-FFF2-40B4-BE49-F238E27FC236}">
                <a16:creationId xmlns:a16="http://schemas.microsoft.com/office/drawing/2014/main" id="{009F4CB9-6AEB-CE4E-95C2-D708EA98C93B}"/>
              </a:ext>
            </a:extLst>
          </p:cNvPr>
          <p:cNvSpPr txBox="1"/>
          <p:nvPr/>
        </p:nvSpPr>
        <p:spPr>
          <a:xfrm>
            <a:off x="179512" y="692696"/>
            <a:ext cx="4853573" cy="461665"/>
          </a:xfrm>
          <a:prstGeom prst="rect">
            <a:avLst/>
          </a:prstGeom>
          <a:noFill/>
        </p:spPr>
        <p:txBody>
          <a:bodyPr wrap="none" rtlCol="0">
            <a:spAutoFit/>
          </a:bodyPr>
          <a:lstStyle/>
          <a:p>
            <a:pPr marL="342900" indent="-342900">
              <a:buClr>
                <a:srgbClr val="FF0000"/>
              </a:buClr>
              <a:buFont typeface="Wingdings" pitchFamily="2" charset="2"/>
              <a:buChar char="Ø"/>
            </a:pPr>
            <a:r>
              <a:rPr lang="nl-NL" sz="2400" dirty="0"/>
              <a:t>De betekenis van de </a:t>
            </a:r>
            <a:r>
              <a:rPr lang="nl-NL" sz="2400" dirty="0" err="1">
                <a:solidFill>
                  <a:srgbClr val="FF0000"/>
                </a:solidFill>
              </a:rPr>
              <a:t>colourstate</a:t>
            </a:r>
            <a:r>
              <a:rPr lang="nl-NL" sz="2400" dirty="0"/>
              <a:t> is:</a:t>
            </a:r>
          </a:p>
        </p:txBody>
      </p:sp>
      <p:sp>
        <p:nvSpPr>
          <p:cNvPr id="8" name="Tekstvak 7">
            <a:extLst>
              <a:ext uri="{FF2B5EF4-FFF2-40B4-BE49-F238E27FC236}">
                <a16:creationId xmlns:a16="http://schemas.microsoft.com/office/drawing/2014/main" id="{B8F2764B-C5AE-D648-BBB9-E1F4031175EE}"/>
              </a:ext>
            </a:extLst>
          </p:cNvPr>
          <p:cNvSpPr txBox="1"/>
          <p:nvPr/>
        </p:nvSpPr>
        <p:spPr>
          <a:xfrm>
            <a:off x="145229" y="3979993"/>
            <a:ext cx="2699792" cy="1938992"/>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Soms worden de volgende termen gebruikt of daaraan toegevoegd:</a:t>
            </a:r>
          </a:p>
        </p:txBody>
      </p:sp>
    </p:spTree>
    <p:extLst>
      <p:ext uri="{BB962C8B-B14F-4D97-AF65-F5344CB8AC3E}">
        <p14:creationId xmlns:p14="http://schemas.microsoft.com/office/powerpoint/2010/main" val="421717382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pic>
        <p:nvPicPr>
          <p:cNvPr id="10" name="Afbeelding 9">
            <a:extLst>
              <a:ext uri="{FF2B5EF4-FFF2-40B4-BE49-F238E27FC236}">
                <a16:creationId xmlns:a16="http://schemas.microsoft.com/office/drawing/2014/main" id="{4DCD4E6D-40F6-6F4F-A7D2-CA306308E7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346" y="1318649"/>
            <a:ext cx="9105900" cy="2514600"/>
          </a:xfrm>
          <a:prstGeom prst="rect">
            <a:avLst/>
          </a:prstGeom>
        </p:spPr>
      </p:pic>
      <p:pic>
        <p:nvPicPr>
          <p:cNvPr id="4" name="Afbeelding 3">
            <a:extLst>
              <a:ext uri="{FF2B5EF4-FFF2-40B4-BE49-F238E27FC236}">
                <a16:creationId xmlns:a16="http://schemas.microsoft.com/office/drawing/2014/main" id="{53625F5F-0EF5-1541-B38C-F666F0D4A1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874" y="4861021"/>
            <a:ext cx="8829675" cy="861118"/>
          </a:xfrm>
          <a:prstGeom prst="rect">
            <a:avLst/>
          </a:prstGeom>
        </p:spPr>
      </p:pic>
      <p:sp>
        <p:nvSpPr>
          <p:cNvPr id="5" name="Tekstvak 4">
            <a:extLst>
              <a:ext uri="{FF2B5EF4-FFF2-40B4-BE49-F238E27FC236}">
                <a16:creationId xmlns:a16="http://schemas.microsoft.com/office/drawing/2014/main" id="{AB985F1F-E042-6043-8057-2F88E4F11896}"/>
              </a:ext>
            </a:extLst>
          </p:cNvPr>
          <p:cNvSpPr txBox="1"/>
          <p:nvPr/>
        </p:nvSpPr>
        <p:spPr>
          <a:xfrm>
            <a:off x="55346" y="833501"/>
            <a:ext cx="6844246" cy="461665"/>
          </a:xfrm>
          <a:prstGeom prst="rect">
            <a:avLst/>
          </a:prstGeom>
          <a:noFill/>
        </p:spPr>
        <p:txBody>
          <a:bodyPr wrap="none" rtlCol="0">
            <a:spAutoFit/>
          </a:bodyPr>
          <a:lstStyle/>
          <a:p>
            <a:pPr marL="342900" indent="-342900">
              <a:buClr>
                <a:srgbClr val="FF0000"/>
              </a:buClr>
              <a:buFont typeface="Wingdings" pitchFamily="2" charset="2"/>
              <a:buChar char="Ø"/>
            </a:pPr>
            <a:r>
              <a:rPr lang="nl-NL" sz="2400" dirty="0"/>
              <a:t>Veel voorkomende afkortingen voor het weer zijn: </a:t>
            </a:r>
          </a:p>
        </p:txBody>
      </p:sp>
      <p:sp>
        <p:nvSpPr>
          <p:cNvPr id="6" name="Tekstvak 5">
            <a:extLst>
              <a:ext uri="{FF2B5EF4-FFF2-40B4-BE49-F238E27FC236}">
                <a16:creationId xmlns:a16="http://schemas.microsoft.com/office/drawing/2014/main" id="{1EBD4B15-B832-704C-B9BE-9702DC29F3EF}"/>
              </a:ext>
            </a:extLst>
          </p:cNvPr>
          <p:cNvSpPr txBox="1"/>
          <p:nvPr/>
        </p:nvSpPr>
        <p:spPr>
          <a:xfrm>
            <a:off x="38100" y="3933056"/>
            <a:ext cx="8934450" cy="830997"/>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Soms worden deze letters gevolgd of voorafgegaan door een toevoeging: </a:t>
            </a:r>
          </a:p>
        </p:txBody>
      </p:sp>
      <p:sp>
        <p:nvSpPr>
          <p:cNvPr id="7" name="Tekstvak 6">
            <a:extLst>
              <a:ext uri="{FF2B5EF4-FFF2-40B4-BE49-F238E27FC236}">
                <a16:creationId xmlns:a16="http://schemas.microsoft.com/office/drawing/2014/main" id="{B6C2EC28-0F54-064B-B625-B9B0D65C3032}"/>
              </a:ext>
            </a:extLst>
          </p:cNvPr>
          <p:cNvSpPr txBox="1"/>
          <p:nvPr/>
        </p:nvSpPr>
        <p:spPr>
          <a:xfrm>
            <a:off x="142874" y="5877272"/>
            <a:ext cx="9001126" cy="830997"/>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bijv. </a:t>
            </a:r>
            <a:r>
              <a:rPr lang="nl-NL" sz="2400" dirty="0" err="1"/>
              <a:t>rash</a:t>
            </a:r>
            <a:r>
              <a:rPr lang="nl-NL" sz="2400" dirty="0"/>
              <a:t> betekent: regenbui (</a:t>
            </a:r>
            <a:r>
              <a:rPr lang="nl-NL" sz="2400" dirty="0" err="1"/>
              <a:t>rainshower</a:t>
            </a:r>
            <a:r>
              <a:rPr lang="nl-NL" sz="2400" dirty="0"/>
              <a:t>) </a:t>
            </a:r>
          </a:p>
          <a:p>
            <a:pPr marL="342900" indent="-342900">
              <a:buClr>
                <a:srgbClr val="FF0000"/>
              </a:buClr>
              <a:buFont typeface="Wingdings" pitchFamily="2" charset="2"/>
              <a:buChar char="Ø"/>
            </a:pPr>
            <a:r>
              <a:rPr lang="nl-NL" sz="2400" dirty="0" err="1"/>
              <a:t>xxsn</a:t>
            </a:r>
            <a:r>
              <a:rPr lang="nl-NL" sz="2400" dirty="0"/>
              <a:t> betekent: zware sneeuwval </a:t>
            </a:r>
          </a:p>
        </p:txBody>
      </p:sp>
    </p:spTree>
    <p:extLst>
      <p:ext uri="{BB962C8B-B14F-4D97-AF65-F5344CB8AC3E}">
        <p14:creationId xmlns:p14="http://schemas.microsoft.com/office/powerpoint/2010/main" val="217516445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pic>
        <p:nvPicPr>
          <p:cNvPr id="3" name="Afbeelding 2">
            <a:extLst>
              <a:ext uri="{FF2B5EF4-FFF2-40B4-BE49-F238E27FC236}">
                <a16:creationId xmlns:a16="http://schemas.microsoft.com/office/drawing/2014/main" id="{39D05B61-FF3F-1545-BF2C-9A0935B29C7B}"/>
              </a:ext>
            </a:extLst>
          </p:cNvPr>
          <p:cNvPicPr>
            <a:picLocks noChangeAspect="1"/>
          </p:cNvPicPr>
          <p:nvPr/>
        </p:nvPicPr>
        <p:blipFill>
          <a:blip r:embed="rId4"/>
          <a:stretch>
            <a:fillRect/>
          </a:stretch>
        </p:blipFill>
        <p:spPr>
          <a:xfrm>
            <a:off x="1083703" y="742364"/>
            <a:ext cx="6800665" cy="6115635"/>
          </a:xfrm>
          <a:prstGeom prst="rect">
            <a:avLst/>
          </a:prstGeom>
        </p:spPr>
      </p:pic>
    </p:spTree>
    <p:extLst>
      <p:ext uri="{BB962C8B-B14F-4D97-AF65-F5344CB8AC3E}">
        <p14:creationId xmlns:p14="http://schemas.microsoft.com/office/powerpoint/2010/main" val="13051587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pic>
        <p:nvPicPr>
          <p:cNvPr id="3" name="Afbeelding 2">
            <a:extLst>
              <a:ext uri="{FF2B5EF4-FFF2-40B4-BE49-F238E27FC236}">
                <a16:creationId xmlns:a16="http://schemas.microsoft.com/office/drawing/2014/main" id="{0C21785F-0A90-DA4A-9629-475CD3D4B69C}"/>
              </a:ext>
            </a:extLst>
          </p:cNvPr>
          <p:cNvPicPr>
            <a:picLocks noChangeAspect="1"/>
          </p:cNvPicPr>
          <p:nvPr/>
        </p:nvPicPr>
        <p:blipFill>
          <a:blip r:embed="rId4"/>
          <a:stretch>
            <a:fillRect/>
          </a:stretch>
        </p:blipFill>
        <p:spPr>
          <a:xfrm>
            <a:off x="97110" y="4185534"/>
            <a:ext cx="9144000" cy="2681147"/>
          </a:xfrm>
          <a:prstGeom prst="rect">
            <a:avLst/>
          </a:prstGeom>
        </p:spPr>
      </p:pic>
      <p:sp>
        <p:nvSpPr>
          <p:cNvPr id="4" name="Tekstvak 3">
            <a:extLst>
              <a:ext uri="{FF2B5EF4-FFF2-40B4-BE49-F238E27FC236}">
                <a16:creationId xmlns:a16="http://schemas.microsoft.com/office/drawing/2014/main" id="{CF12A00B-8287-134F-A708-F1D023031E32}"/>
              </a:ext>
            </a:extLst>
          </p:cNvPr>
          <p:cNvSpPr txBox="1"/>
          <p:nvPr/>
        </p:nvSpPr>
        <p:spPr>
          <a:xfrm>
            <a:off x="251520" y="764704"/>
            <a:ext cx="8721030" cy="3416320"/>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Enkele veel gebruikte symbolen die op weerkaarten voorkomen zie je hieronder. </a:t>
            </a:r>
          </a:p>
          <a:p>
            <a:pPr marL="342900" indent="-342900">
              <a:buClr>
                <a:srgbClr val="FF0000"/>
              </a:buClr>
              <a:buFont typeface="Wingdings" pitchFamily="2" charset="2"/>
              <a:buChar char="Ø"/>
            </a:pPr>
            <a:r>
              <a:rPr lang="nl-NL" sz="2400" dirty="0"/>
              <a:t>De windkracht en windrichting wordt weergegeven door een </a:t>
            </a:r>
            <a:r>
              <a:rPr lang="nl-NL" sz="2400" dirty="0">
                <a:solidFill>
                  <a:srgbClr val="FF0000"/>
                </a:solidFill>
              </a:rPr>
              <a:t>windvaan</a:t>
            </a:r>
            <a:r>
              <a:rPr lang="nl-NL" sz="2400" dirty="0"/>
              <a:t>. De lange streep geeft de windrichting aan de korte streepjes geven het aantal knopen aan. Een </a:t>
            </a:r>
            <a:r>
              <a:rPr lang="nl-NL" sz="2400" dirty="0">
                <a:solidFill>
                  <a:srgbClr val="FF0000"/>
                </a:solidFill>
              </a:rPr>
              <a:t>kort streepje is 5 knopen</a:t>
            </a:r>
            <a:r>
              <a:rPr lang="nl-NL" sz="2400" dirty="0"/>
              <a:t> en een iets </a:t>
            </a:r>
            <a:r>
              <a:rPr lang="nl-NL" sz="2400" dirty="0">
                <a:solidFill>
                  <a:srgbClr val="FF0000"/>
                </a:solidFill>
              </a:rPr>
              <a:t>langere is 10 knopen</a:t>
            </a:r>
            <a:r>
              <a:rPr lang="nl-NL" sz="2400" dirty="0"/>
              <a:t>. De windrichting hieronder is dus zuidwest en de windkracht is 15 knopen. </a:t>
            </a:r>
          </a:p>
          <a:p>
            <a:pPr marL="342900" indent="-342900">
              <a:buClr>
                <a:srgbClr val="FF0000"/>
              </a:buClr>
              <a:buFont typeface="Wingdings" pitchFamily="2" charset="2"/>
              <a:buChar char="Ø"/>
            </a:pPr>
            <a:r>
              <a:rPr lang="nl-NL" sz="2400" dirty="0"/>
              <a:t>Staat er een </a:t>
            </a:r>
            <a:r>
              <a:rPr lang="nl-NL" sz="2400" dirty="0">
                <a:solidFill>
                  <a:srgbClr val="FF0000"/>
                </a:solidFill>
              </a:rPr>
              <a:t>driehoekje</a:t>
            </a:r>
            <a:r>
              <a:rPr lang="nl-NL" sz="2400" dirty="0"/>
              <a:t> onderaan de de windvaan dan geeft dat </a:t>
            </a:r>
            <a:r>
              <a:rPr lang="nl-NL" sz="2400" dirty="0">
                <a:solidFill>
                  <a:srgbClr val="FF0000"/>
                </a:solidFill>
              </a:rPr>
              <a:t>50 knopen </a:t>
            </a:r>
            <a:r>
              <a:rPr lang="nl-NL" sz="2400" dirty="0"/>
              <a:t>weer. </a:t>
            </a:r>
          </a:p>
        </p:txBody>
      </p:sp>
      <p:sp>
        <p:nvSpPr>
          <p:cNvPr id="5" name="Rechthoek 4"/>
          <p:cNvSpPr/>
          <p:nvPr/>
        </p:nvSpPr>
        <p:spPr>
          <a:xfrm>
            <a:off x="6300192" y="4509120"/>
            <a:ext cx="2448272"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Rechthoek 5"/>
          <p:cNvSpPr/>
          <p:nvPr/>
        </p:nvSpPr>
        <p:spPr>
          <a:xfrm>
            <a:off x="3347864" y="5877272"/>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Rechthoek 13"/>
          <p:cNvSpPr/>
          <p:nvPr/>
        </p:nvSpPr>
        <p:spPr>
          <a:xfrm>
            <a:off x="3347863" y="5277629"/>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Rechthoek 14"/>
          <p:cNvSpPr/>
          <p:nvPr/>
        </p:nvSpPr>
        <p:spPr>
          <a:xfrm>
            <a:off x="3347862" y="4667122"/>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6" name="Rechthoek 15"/>
          <p:cNvSpPr/>
          <p:nvPr/>
        </p:nvSpPr>
        <p:spPr>
          <a:xfrm>
            <a:off x="935745" y="5813796"/>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7" name="Rechthoek 16"/>
          <p:cNvSpPr/>
          <p:nvPr/>
        </p:nvSpPr>
        <p:spPr>
          <a:xfrm>
            <a:off x="935745" y="5193196"/>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 name="Rechthoek 17"/>
          <p:cNvSpPr/>
          <p:nvPr/>
        </p:nvSpPr>
        <p:spPr>
          <a:xfrm>
            <a:off x="935744" y="4650881"/>
            <a:ext cx="122413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3316788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4" grpId="0" animBg="1"/>
      <p:bldP spid="15" grpId="0" animBg="1"/>
      <p:bldP spid="16" grpId="0" animBg="1"/>
      <p:bldP spid="17" grpId="0" animBg="1"/>
      <p:bldP spid="18"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2"/>
          <p:cNvSpPr>
            <a:spLocks noChangeShapeType="1"/>
          </p:cNvSpPr>
          <p:nvPr/>
        </p:nvSpPr>
        <p:spPr bwMode="auto">
          <a:xfrm>
            <a:off x="0" y="692150"/>
            <a:ext cx="9144000" cy="0"/>
          </a:xfrm>
          <a:prstGeom prst="line">
            <a:avLst/>
          </a:prstGeom>
          <a:noFill/>
          <a:ln w="25400">
            <a:solidFill>
              <a:schemeClr val="bg1">
                <a:lumMod val="95000"/>
              </a:schemeClr>
            </a:solidFill>
            <a:round/>
            <a:headEnd/>
            <a:tailEnd/>
          </a:ln>
        </p:spPr>
        <p:txBody>
          <a:bodyPr/>
          <a:lstStyle/>
          <a:p>
            <a:endParaRPr lang="nl-NL"/>
          </a:p>
        </p:txBody>
      </p:sp>
      <p:sp>
        <p:nvSpPr>
          <p:cNvPr id="25603" name="Rectangle 3"/>
          <p:cNvSpPr>
            <a:spLocks noChangeArrowheads="1"/>
          </p:cNvSpPr>
          <p:nvPr/>
        </p:nvSpPr>
        <p:spPr bwMode="auto">
          <a:xfrm>
            <a:off x="2411413" y="2708275"/>
            <a:ext cx="9144000" cy="0"/>
          </a:xfrm>
          <a:prstGeom prst="rect">
            <a:avLst/>
          </a:prstGeom>
          <a:noFill/>
          <a:ln w="9525">
            <a:noFill/>
            <a:miter lim="800000"/>
            <a:headEnd/>
            <a:tailEnd/>
          </a:ln>
        </p:spPr>
        <p:txBody>
          <a:bodyPr>
            <a:spAutoFit/>
          </a:bodyPr>
          <a:lstStyle/>
          <a:p>
            <a:endParaRPr lang="nl-NL"/>
          </a:p>
        </p:txBody>
      </p:sp>
      <p:sp>
        <p:nvSpPr>
          <p:cNvPr id="25604" name="Rectangle 4"/>
          <p:cNvSpPr>
            <a:spLocks noChangeArrowheads="1"/>
          </p:cNvSpPr>
          <p:nvPr/>
        </p:nvSpPr>
        <p:spPr bwMode="auto">
          <a:xfrm>
            <a:off x="2627313" y="2565400"/>
            <a:ext cx="9144000" cy="0"/>
          </a:xfrm>
          <a:prstGeom prst="rect">
            <a:avLst/>
          </a:prstGeom>
          <a:noFill/>
          <a:ln w="9525">
            <a:noFill/>
            <a:miter lim="800000"/>
            <a:headEnd/>
            <a:tailEnd/>
          </a:ln>
        </p:spPr>
        <p:txBody>
          <a:bodyPr>
            <a:spAutoFit/>
          </a:bodyPr>
          <a:lstStyle/>
          <a:p>
            <a:endParaRPr lang="nl-NL"/>
          </a:p>
        </p:txBody>
      </p:sp>
      <p:sp>
        <p:nvSpPr>
          <p:cNvPr id="25605" name="Rectangle 5"/>
          <p:cNvSpPr>
            <a:spLocks noChangeArrowheads="1"/>
          </p:cNvSpPr>
          <p:nvPr/>
        </p:nvSpPr>
        <p:spPr bwMode="auto">
          <a:xfrm>
            <a:off x="2409825" y="2109788"/>
            <a:ext cx="9144000" cy="0"/>
          </a:xfrm>
          <a:prstGeom prst="rect">
            <a:avLst/>
          </a:prstGeom>
          <a:noFill/>
          <a:ln w="9525">
            <a:noFill/>
            <a:miter lim="800000"/>
            <a:headEnd/>
            <a:tailEnd/>
          </a:ln>
        </p:spPr>
        <p:txBody>
          <a:bodyPr>
            <a:spAutoFit/>
          </a:bodyPr>
          <a:lstStyle/>
          <a:p>
            <a:endParaRPr lang="nl-NL"/>
          </a:p>
        </p:txBody>
      </p:sp>
      <p:pic>
        <p:nvPicPr>
          <p:cNvPr id="25606" name="Picture 7" descr="LOGO PEGASE"/>
          <p:cNvPicPr>
            <a:picLocks noChangeAspect="1" noChangeArrowheads="1"/>
          </p:cNvPicPr>
          <p:nvPr/>
        </p:nvPicPr>
        <p:blipFill>
          <a:blip r:embed="rId2" cstate="print"/>
          <a:srcRect/>
          <a:stretch>
            <a:fillRect/>
          </a:stretch>
        </p:blipFill>
        <p:spPr bwMode="auto">
          <a:xfrm>
            <a:off x="0" y="-142875"/>
            <a:ext cx="1547813" cy="798513"/>
          </a:xfrm>
          <a:prstGeom prst="rect">
            <a:avLst/>
          </a:prstGeom>
          <a:noFill/>
          <a:ln w="9525">
            <a:noFill/>
            <a:miter lim="800000"/>
            <a:headEnd/>
            <a:tailEnd/>
          </a:ln>
        </p:spPr>
      </p:pic>
      <p:sp>
        <p:nvSpPr>
          <p:cNvPr id="25607" name="Text Box 9"/>
          <p:cNvSpPr txBox="1">
            <a:spLocks noChangeArrowheads="1"/>
          </p:cNvSpPr>
          <p:nvPr/>
        </p:nvSpPr>
        <p:spPr bwMode="auto">
          <a:xfrm>
            <a:off x="4767263" y="684213"/>
            <a:ext cx="4484687" cy="579437"/>
          </a:xfrm>
          <a:prstGeom prst="rect">
            <a:avLst/>
          </a:prstGeom>
          <a:noFill/>
          <a:ln w="9525">
            <a:noFill/>
            <a:miter lim="800000"/>
            <a:headEnd/>
            <a:tailEnd/>
          </a:ln>
        </p:spPr>
        <p:txBody>
          <a:bodyPr>
            <a:spAutoFit/>
          </a:bodyPr>
          <a:lstStyle/>
          <a:p>
            <a:r>
              <a:rPr lang="nl-NL"/>
              <a:t> </a:t>
            </a:r>
          </a:p>
        </p:txBody>
      </p:sp>
      <p:pic>
        <p:nvPicPr>
          <p:cNvPr id="25608" name="Picture 6"/>
          <p:cNvPicPr>
            <a:picLocks noChangeArrowheads="1"/>
          </p:cNvPicPr>
          <p:nvPr/>
        </p:nvPicPr>
        <p:blipFill>
          <a:blip r:embed="rId3" cstate="print"/>
          <a:srcRect/>
          <a:stretch>
            <a:fillRect/>
          </a:stretch>
        </p:blipFill>
        <p:spPr bwMode="auto">
          <a:xfrm>
            <a:off x="8286750" y="11088"/>
            <a:ext cx="685800" cy="609600"/>
          </a:xfrm>
          <a:prstGeom prst="rect">
            <a:avLst/>
          </a:prstGeom>
          <a:noFill/>
          <a:ln w="9525">
            <a:noFill/>
            <a:miter lim="800000"/>
            <a:headEnd/>
            <a:tailEnd/>
          </a:ln>
        </p:spPr>
      </p:pic>
      <p:sp>
        <p:nvSpPr>
          <p:cNvPr id="2" name="Tekstvak 1"/>
          <p:cNvSpPr txBox="1"/>
          <p:nvPr/>
        </p:nvSpPr>
        <p:spPr>
          <a:xfrm>
            <a:off x="2341453" y="57161"/>
            <a:ext cx="4461093" cy="584775"/>
          </a:xfrm>
          <a:prstGeom prst="rect">
            <a:avLst/>
          </a:prstGeom>
          <a:noFill/>
        </p:spPr>
        <p:txBody>
          <a:bodyPr wrap="none" rtlCol="0">
            <a:spAutoFit/>
          </a:bodyPr>
          <a:lstStyle/>
          <a:p>
            <a:r>
              <a:rPr lang="nl-NL" sz="3200" dirty="0">
                <a:solidFill>
                  <a:schemeClr val="bg1"/>
                </a:solidFill>
              </a:rPr>
              <a:t>3.10 METEO-INFORMATIE</a:t>
            </a:r>
          </a:p>
        </p:txBody>
      </p:sp>
      <p:sp>
        <p:nvSpPr>
          <p:cNvPr id="4" name="Tekstvak 3">
            <a:extLst>
              <a:ext uri="{FF2B5EF4-FFF2-40B4-BE49-F238E27FC236}">
                <a16:creationId xmlns:a16="http://schemas.microsoft.com/office/drawing/2014/main" id="{CF12A00B-8287-134F-A708-F1D023031E32}"/>
              </a:ext>
            </a:extLst>
          </p:cNvPr>
          <p:cNvSpPr txBox="1"/>
          <p:nvPr/>
        </p:nvSpPr>
        <p:spPr>
          <a:xfrm>
            <a:off x="1259632" y="2790179"/>
            <a:ext cx="8721030" cy="461665"/>
          </a:xfrm>
          <a:prstGeom prst="rect">
            <a:avLst/>
          </a:prstGeom>
          <a:noFill/>
        </p:spPr>
        <p:txBody>
          <a:bodyPr wrap="square" rtlCol="0">
            <a:spAutoFit/>
          </a:bodyPr>
          <a:lstStyle/>
          <a:p>
            <a:pPr marL="342900" indent="-342900">
              <a:buClr>
                <a:srgbClr val="FF0000"/>
              </a:buClr>
              <a:buFont typeface="Wingdings" pitchFamily="2" charset="2"/>
              <a:buChar char="Ø"/>
            </a:pPr>
            <a:r>
              <a:rPr lang="nl-NL" sz="2400" dirty="0"/>
              <a:t>Heel veel succes met je meteorologie examen</a:t>
            </a:r>
          </a:p>
        </p:txBody>
      </p:sp>
    </p:spTree>
    <p:extLst>
      <p:ext uri="{BB962C8B-B14F-4D97-AF65-F5344CB8AC3E}">
        <p14:creationId xmlns:p14="http://schemas.microsoft.com/office/powerpoint/2010/main" val="1521898716"/>
      </p:ext>
    </p:extLst>
  </p:cSld>
  <p:clrMapOvr>
    <a:masterClrMapping/>
  </p:clrMapOvr>
</p:sld>
</file>

<file path=ppt/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4316</TotalTime>
  <Words>5985</Words>
  <Application>Microsoft Macintosh PowerPoint</Application>
  <PresentationFormat>Diavoorstelling (4:3)</PresentationFormat>
  <Paragraphs>664</Paragraphs>
  <Slides>97</Slides>
  <Notes>0</Notes>
  <HiddenSlides>0</HiddenSlides>
  <MMClips>0</MMClips>
  <ScaleCrop>false</ScaleCrop>
  <HeadingPairs>
    <vt:vector size="6" baseType="variant">
      <vt:variant>
        <vt:lpstr>Gebruikte lettertypen</vt:lpstr>
      </vt:variant>
      <vt:variant>
        <vt:i4>4</vt:i4>
      </vt:variant>
      <vt:variant>
        <vt:lpstr>Thema</vt:lpstr>
      </vt:variant>
      <vt:variant>
        <vt:i4>1</vt:i4>
      </vt:variant>
      <vt:variant>
        <vt:lpstr>Diatitels</vt:lpstr>
      </vt:variant>
      <vt:variant>
        <vt:i4>97</vt:i4>
      </vt:variant>
    </vt:vector>
  </HeadingPairs>
  <TitlesOfParts>
    <vt:vector size="102" baseType="lpstr">
      <vt:lpstr>Arial</vt:lpstr>
      <vt:lpstr>Calibri</vt:lpstr>
      <vt:lpstr>Helvetica Neue</vt:lpstr>
      <vt:lpstr>Wingdings</vt:lpstr>
      <vt:lpstr>Office-thema</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 1</dc:title>
  <dc:creator>dirk</dc:creator>
  <cp:lastModifiedBy>dirk corporaal</cp:lastModifiedBy>
  <cp:revision>335</cp:revision>
  <dcterms:created xsi:type="dcterms:W3CDTF">2014-03-01T09:35:46Z</dcterms:created>
  <dcterms:modified xsi:type="dcterms:W3CDTF">2020-03-27T16:43:32Z</dcterms:modified>
</cp:coreProperties>
</file>