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496" r:id="rId2"/>
    <p:sldId id="537" r:id="rId3"/>
    <p:sldId id="538" r:id="rId4"/>
    <p:sldId id="497" r:id="rId5"/>
    <p:sldId id="500" r:id="rId6"/>
    <p:sldId id="542" r:id="rId7"/>
    <p:sldId id="501" r:id="rId8"/>
    <p:sldId id="499" r:id="rId9"/>
    <p:sldId id="503" r:id="rId10"/>
    <p:sldId id="502" r:id="rId11"/>
    <p:sldId id="504" r:id="rId12"/>
    <p:sldId id="505" r:id="rId13"/>
    <p:sldId id="506" r:id="rId14"/>
    <p:sldId id="498" r:id="rId15"/>
    <p:sldId id="508" r:id="rId16"/>
    <p:sldId id="509" r:id="rId17"/>
    <p:sldId id="547" r:id="rId18"/>
    <p:sldId id="510" r:id="rId19"/>
    <p:sldId id="511" r:id="rId20"/>
    <p:sldId id="548" r:id="rId21"/>
    <p:sldId id="507" r:id="rId22"/>
    <p:sldId id="512" r:id="rId23"/>
    <p:sldId id="545" r:id="rId24"/>
    <p:sldId id="513" r:id="rId25"/>
    <p:sldId id="514" r:id="rId26"/>
    <p:sldId id="515" r:id="rId27"/>
    <p:sldId id="517" r:id="rId28"/>
    <p:sldId id="519" r:id="rId29"/>
    <p:sldId id="520" r:id="rId30"/>
    <p:sldId id="521" r:id="rId31"/>
    <p:sldId id="546" r:id="rId32"/>
    <p:sldId id="516" r:id="rId33"/>
    <p:sldId id="518" r:id="rId34"/>
    <p:sldId id="522" r:id="rId35"/>
    <p:sldId id="523" r:id="rId36"/>
    <p:sldId id="524" r:id="rId37"/>
    <p:sldId id="525" r:id="rId38"/>
    <p:sldId id="526" r:id="rId39"/>
    <p:sldId id="527" r:id="rId40"/>
    <p:sldId id="544" r:id="rId41"/>
    <p:sldId id="550" r:id="rId42"/>
    <p:sldId id="549" r:id="rId43"/>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irk corporaal" initials="dc" lastIdx="7" clrIdx="0">
    <p:extLst>
      <p:ext uri="{19B8F6BF-5375-455C-9EA6-DF929625EA0E}">
        <p15:presenceInfo xmlns:p15="http://schemas.microsoft.com/office/powerpoint/2012/main" userId="204cf207398c00e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43" autoAdjust="0"/>
    <p:restoredTop sz="94694"/>
  </p:normalViewPr>
  <p:slideViewPr>
    <p:cSldViewPr>
      <p:cViewPr varScale="1">
        <p:scale>
          <a:sx n="121" d="100"/>
          <a:sy n="121" d="100"/>
        </p:scale>
        <p:origin x="168" y="17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89B4C85-69E8-4FAB-8141-F6B9F611450C}" type="datetimeFigureOut">
              <a:rPr lang="nl-NL" smtClean="0"/>
              <a:pPr/>
              <a:t>09-01-2026</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407CC32-1F34-47A2-A23E-DBD99CA99648}" type="slidenum">
              <a:rPr lang="nl-NL" smtClean="0"/>
              <a:pPr/>
              <a:t>‹nr.›</a:t>
            </a:fld>
            <a:endParaRPr lang="nl-NL"/>
          </a:p>
        </p:txBody>
      </p:sp>
    </p:spTree>
    <p:extLst>
      <p:ext uri="{BB962C8B-B14F-4D97-AF65-F5344CB8AC3E}">
        <p14:creationId xmlns:p14="http://schemas.microsoft.com/office/powerpoint/2010/main" val="28976647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5407CC32-1F34-47A2-A23E-DBD99CA99648}" type="slidenum">
              <a:rPr lang="nl-NL" smtClean="0"/>
              <a:pPr/>
              <a:t>8</a:t>
            </a:fld>
            <a:endParaRPr lang="nl-NL"/>
          </a:p>
        </p:txBody>
      </p:sp>
    </p:spTree>
    <p:extLst>
      <p:ext uri="{BB962C8B-B14F-4D97-AF65-F5344CB8AC3E}">
        <p14:creationId xmlns:p14="http://schemas.microsoft.com/office/powerpoint/2010/main" val="3309080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5407CC32-1F34-47A2-A23E-DBD99CA99648}" type="slidenum">
              <a:rPr lang="nl-NL" smtClean="0"/>
              <a:pPr/>
              <a:t>29</a:t>
            </a:fld>
            <a:endParaRPr lang="nl-NL"/>
          </a:p>
        </p:txBody>
      </p:sp>
    </p:spTree>
    <p:extLst>
      <p:ext uri="{BB962C8B-B14F-4D97-AF65-F5344CB8AC3E}">
        <p14:creationId xmlns:p14="http://schemas.microsoft.com/office/powerpoint/2010/main" val="5113782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39B42E-0582-31E9-C9C6-482A94DDF32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2A408155-4291-B47B-7416-DE4B55F21E7A}"/>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F1F15B55-7B38-C039-12D9-C883469BEB23}"/>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CA45D532-D11C-5E0D-A36F-0DB7B598C96B}"/>
              </a:ext>
            </a:extLst>
          </p:cNvPr>
          <p:cNvSpPr>
            <a:spLocks noGrp="1"/>
          </p:cNvSpPr>
          <p:nvPr>
            <p:ph type="sldNum" sz="quarter" idx="5"/>
          </p:nvPr>
        </p:nvSpPr>
        <p:spPr/>
        <p:txBody>
          <a:bodyPr/>
          <a:lstStyle/>
          <a:p>
            <a:fld id="{5407CC32-1F34-47A2-A23E-DBD99CA99648}" type="slidenum">
              <a:rPr lang="nl-NL" smtClean="0"/>
              <a:pPr/>
              <a:t>31</a:t>
            </a:fld>
            <a:endParaRPr lang="nl-NL"/>
          </a:p>
        </p:txBody>
      </p:sp>
    </p:spTree>
    <p:extLst>
      <p:ext uri="{BB962C8B-B14F-4D97-AF65-F5344CB8AC3E}">
        <p14:creationId xmlns:p14="http://schemas.microsoft.com/office/powerpoint/2010/main" val="1873455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a:t>Klik om de stijl te bewerken</a:t>
            </a:r>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het opmaakprofiel van de modelondertitel te bewerken</a:t>
            </a:r>
          </a:p>
        </p:txBody>
      </p:sp>
      <p:sp>
        <p:nvSpPr>
          <p:cNvPr id="4" name="Tijdelijke aanduiding voor datum 3"/>
          <p:cNvSpPr>
            <a:spLocks noGrp="1"/>
          </p:cNvSpPr>
          <p:nvPr>
            <p:ph type="dt" sz="half" idx="10"/>
          </p:nvPr>
        </p:nvSpPr>
        <p:spPr/>
        <p:txBody>
          <a:bodyPr/>
          <a:lstStyle/>
          <a:p>
            <a:fld id="{18ADA721-48C7-459D-A5AF-C0B569C757CD}" type="datetimeFigureOut">
              <a:rPr lang="nl-NL" smtClean="0"/>
              <a:pPr/>
              <a:t>09-01-2026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18ADA721-48C7-459D-A5AF-C0B569C757CD}" type="datetimeFigureOut">
              <a:rPr lang="nl-NL" smtClean="0"/>
              <a:pPr/>
              <a:t>09-01-2026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18ADA721-48C7-459D-A5AF-C0B569C757CD}" type="datetimeFigureOut">
              <a:rPr lang="nl-NL" smtClean="0"/>
              <a:pPr/>
              <a:t>09-01-2026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18ADA721-48C7-459D-A5AF-C0B569C757CD}" type="datetimeFigureOut">
              <a:rPr lang="nl-NL" smtClean="0"/>
              <a:pPr/>
              <a:t>09-01-2026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p>
            <a:fld id="{18ADA721-48C7-459D-A5AF-C0B569C757CD}" type="datetimeFigureOut">
              <a:rPr lang="nl-NL" smtClean="0"/>
              <a:pPr/>
              <a:t>09-01-2026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p>
            <a:fld id="{18ADA721-48C7-459D-A5AF-C0B569C757CD}" type="datetimeFigureOut">
              <a:rPr lang="nl-NL" smtClean="0"/>
              <a:pPr/>
              <a:t>09-01-2026</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fld id="{18ADA721-48C7-459D-A5AF-C0B569C757CD}" type="datetimeFigureOut">
              <a:rPr lang="nl-NL" smtClean="0"/>
              <a:pPr/>
              <a:t>09-01-2026</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p:txBody>
          <a:bodyPr/>
          <a:lstStyle/>
          <a:p>
            <a:fld id="{18ADA721-48C7-459D-A5AF-C0B569C757CD}" type="datetimeFigureOut">
              <a:rPr lang="nl-NL" smtClean="0"/>
              <a:pPr/>
              <a:t>09-01-2026</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18ADA721-48C7-459D-A5AF-C0B569C757CD}" type="datetimeFigureOut">
              <a:rPr lang="nl-NL" smtClean="0"/>
              <a:pPr/>
              <a:t>09-01-2026</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18ADA721-48C7-459D-A5AF-C0B569C757CD}" type="datetimeFigureOut">
              <a:rPr lang="nl-NL" smtClean="0"/>
              <a:pPr/>
              <a:t>09-01-2026</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18ADA721-48C7-459D-A5AF-C0B569C757CD}" type="datetimeFigureOut">
              <a:rPr lang="nl-NL" smtClean="0"/>
              <a:pPr/>
              <a:t>09-01-2026</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2">
                <a:lumMod val="60000"/>
                <a:lumOff val="40000"/>
              </a:schemeClr>
            </a:gs>
            <a:gs pos="53000">
              <a:srgbClr val="D4DEFF"/>
            </a:gs>
            <a:gs pos="83000">
              <a:srgbClr val="D4DEFF"/>
            </a:gs>
            <a:gs pos="100000">
              <a:srgbClr val="96AB94"/>
            </a:gs>
          </a:gsLst>
          <a:lin ang="5400000" scaled="0"/>
          <a:tileRect/>
        </a:grad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ADA721-48C7-459D-A5AF-C0B569C757CD}" type="datetimeFigureOut">
              <a:rPr lang="nl-NL" smtClean="0"/>
              <a:pPr/>
              <a:t>09-01-2026</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BDC38E-EDCE-4C61-A293-331BBA0B4B98}" type="slidenum">
              <a:rPr lang="nl-NL" smtClean="0"/>
              <a:pPr/>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7.jpeg"/><Relationship Id="rId4" Type="http://schemas.openxmlformats.org/officeDocument/2006/relationships/image" Target="../media/image26.tiff"/></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4.jp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5.jp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6.jpe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7.tiff"/></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8.tiff"/></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9.JP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0.tiff"/></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2.tiff"/><Relationship Id="rId4" Type="http://schemas.openxmlformats.org/officeDocument/2006/relationships/image" Target="../media/image41.tiff"/></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4.tiff"/></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5.jpg"/></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6.JPG"/></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7.jpe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48.jp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50.jpg"/><Relationship Id="rId4" Type="http://schemas.openxmlformats.org/officeDocument/2006/relationships/image" Target="../media/image49.tiff"/></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51.jpg"/><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3.jpg"/></Relationships>
</file>

<file path=ppt/slides/_rels/slide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5.jpeg"/></Relationships>
</file>

<file path=ppt/slides/_rels/slide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6.tiff"/></Relationships>
</file>

<file path=ppt/slides/_rels/slide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7.jpeg"/></Relationships>
</file>

<file path=ppt/slides/_rels/slide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59.tiff"/><Relationship Id="rId4" Type="http://schemas.openxmlformats.org/officeDocument/2006/relationships/image" Target="../media/image58.tiff"/></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60.png"/></Relationships>
</file>

<file path=ppt/slides/_rels/slide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5.png"/><Relationship Id="rId7" Type="http://schemas.openxmlformats.org/officeDocument/2006/relationships/image" Target="../media/image12.tiff"/><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1.tiff"/><Relationship Id="rId5" Type="http://schemas.openxmlformats.org/officeDocument/2006/relationships/image" Target="../media/image10.tiff"/><Relationship Id="rId4" Type="http://schemas.openxmlformats.org/officeDocument/2006/relationships/image" Target="../media/image9.tiff"/></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7.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19.jpe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5.png"/><Relationship Id="rId7"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2.tiff"/><Relationship Id="rId5" Type="http://schemas.openxmlformats.org/officeDocument/2006/relationships/image" Target="../media/image21.png"/><Relationship Id="rId4" Type="http://schemas.openxmlformats.org/officeDocument/2006/relationships/image" Target="../media/image20.tiff"/><Relationship Id="rId9" Type="http://schemas.openxmlformats.org/officeDocument/2006/relationships/image" Target="../media/image25.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sp>
        <p:nvSpPr>
          <p:cNvPr id="10" name="Tekstvak 9">
            <a:extLst>
              <a:ext uri="{FF2B5EF4-FFF2-40B4-BE49-F238E27FC236}">
                <a16:creationId xmlns:a16="http://schemas.microsoft.com/office/drawing/2014/main" id="{C134934F-0D84-0B4A-9D35-8F9FFA6C1C94}"/>
              </a:ext>
            </a:extLst>
          </p:cNvPr>
          <p:cNvSpPr txBox="1"/>
          <p:nvPr/>
        </p:nvSpPr>
        <p:spPr>
          <a:xfrm>
            <a:off x="2213385" y="20565"/>
            <a:ext cx="4821513" cy="584775"/>
          </a:xfrm>
          <a:prstGeom prst="rect">
            <a:avLst/>
          </a:prstGeom>
          <a:noFill/>
        </p:spPr>
        <p:txBody>
          <a:bodyPr wrap="none" rtlCol="0">
            <a:spAutoFit/>
          </a:bodyPr>
          <a:lstStyle/>
          <a:p>
            <a:r>
              <a:rPr lang="nl-NL" sz="3200" dirty="0">
                <a:solidFill>
                  <a:schemeClr val="bg1"/>
                </a:solidFill>
              </a:rPr>
              <a:t>INSTRUCTIE ZWEEFVLIEGEN</a:t>
            </a:r>
          </a:p>
        </p:txBody>
      </p:sp>
      <p:pic>
        <p:nvPicPr>
          <p:cNvPr id="7" name="Afbeelding 6" descr="Afbeelding met Artefact, standbeeld, Borstbeeld, Gravering&#10;&#10;Door AI gegenereerde inhoud is mogelijk onjuist.">
            <a:extLst>
              <a:ext uri="{FF2B5EF4-FFF2-40B4-BE49-F238E27FC236}">
                <a16:creationId xmlns:a16="http://schemas.microsoft.com/office/drawing/2014/main" id="{C15478ED-D05F-73FD-010D-8B6C74C1A0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496" y="730229"/>
            <a:ext cx="4341242" cy="5547458"/>
          </a:xfrm>
          <a:prstGeom prst="rect">
            <a:avLst/>
          </a:prstGeom>
        </p:spPr>
      </p:pic>
      <p:sp>
        <p:nvSpPr>
          <p:cNvPr id="9" name="Ovale toelichting 8">
            <a:extLst>
              <a:ext uri="{FF2B5EF4-FFF2-40B4-BE49-F238E27FC236}">
                <a16:creationId xmlns:a16="http://schemas.microsoft.com/office/drawing/2014/main" id="{B18F0042-DACE-F779-3B72-47EBA4944BF1}"/>
              </a:ext>
            </a:extLst>
          </p:cNvPr>
          <p:cNvSpPr/>
          <p:nvPr/>
        </p:nvSpPr>
        <p:spPr>
          <a:xfrm>
            <a:off x="4499992" y="795794"/>
            <a:ext cx="3312368" cy="3952418"/>
          </a:xfrm>
          <a:prstGeom prst="wedgeEllipseCallout">
            <a:avLst>
              <a:gd name="adj1" fmla="val -79541"/>
              <a:gd name="adj2" fmla="val 833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2400" dirty="0"/>
              <a:t>ONDERWIJZEN (INSTRUCTIE) </a:t>
            </a:r>
          </a:p>
          <a:p>
            <a:pPr algn="ctr"/>
            <a:r>
              <a:rPr lang="nl-NL" sz="2400" dirty="0"/>
              <a:t>IS NIET HET VULLEN VAN EEN VAT</a:t>
            </a:r>
          </a:p>
          <a:p>
            <a:pPr algn="ctr"/>
            <a:endParaRPr lang="nl-NL" sz="2400" dirty="0"/>
          </a:p>
          <a:p>
            <a:pPr algn="ctr"/>
            <a:r>
              <a:rPr lang="nl-NL" sz="2400" dirty="0"/>
              <a:t>MAAR HET ONTSTEKEN VAN EEN VLAM</a:t>
            </a:r>
          </a:p>
        </p:txBody>
      </p:sp>
      <p:sp>
        <p:nvSpPr>
          <p:cNvPr id="13" name="Tekstvak 12">
            <a:extLst>
              <a:ext uri="{FF2B5EF4-FFF2-40B4-BE49-F238E27FC236}">
                <a16:creationId xmlns:a16="http://schemas.microsoft.com/office/drawing/2014/main" id="{387880BD-6B1D-12C4-D92F-BA19F191CBE1}"/>
              </a:ext>
            </a:extLst>
          </p:cNvPr>
          <p:cNvSpPr txBox="1"/>
          <p:nvPr/>
        </p:nvSpPr>
        <p:spPr>
          <a:xfrm>
            <a:off x="1498711" y="5337979"/>
            <a:ext cx="1414811" cy="369332"/>
          </a:xfrm>
          <a:prstGeom prst="rect">
            <a:avLst/>
          </a:prstGeom>
          <a:noFill/>
        </p:spPr>
        <p:txBody>
          <a:bodyPr wrap="none" rtlCol="0">
            <a:spAutoFit/>
          </a:bodyPr>
          <a:lstStyle/>
          <a:p>
            <a:r>
              <a:rPr lang="nl-NL" dirty="0"/>
              <a:t>PLUTARCHUS</a:t>
            </a:r>
          </a:p>
        </p:txBody>
      </p:sp>
      <p:pic>
        <p:nvPicPr>
          <p:cNvPr id="14" name="Afbeelding 13">
            <a:extLst>
              <a:ext uri="{FF2B5EF4-FFF2-40B4-BE49-F238E27FC236}">
                <a16:creationId xmlns:a16="http://schemas.microsoft.com/office/drawing/2014/main" id="{5456EB9F-BBF4-4B27-3E0C-CC123DE2C69B}"/>
              </a:ext>
            </a:extLst>
          </p:cNvPr>
          <p:cNvPicPr>
            <a:picLocks noChangeAspect="1"/>
          </p:cNvPicPr>
          <p:nvPr/>
        </p:nvPicPr>
        <p:blipFill>
          <a:blip r:embed="rId4"/>
          <a:stretch>
            <a:fillRect/>
          </a:stretch>
        </p:blipFill>
        <p:spPr>
          <a:xfrm>
            <a:off x="6949504" y="3688779"/>
            <a:ext cx="2159000" cy="2489200"/>
          </a:xfrm>
          <a:prstGeom prst="rect">
            <a:avLst/>
          </a:prstGeom>
        </p:spPr>
      </p:pic>
      <p:pic>
        <p:nvPicPr>
          <p:cNvPr id="15" name="Afbeelding 14">
            <a:extLst>
              <a:ext uri="{FF2B5EF4-FFF2-40B4-BE49-F238E27FC236}">
                <a16:creationId xmlns:a16="http://schemas.microsoft.com/office/drawing/2014/main" id="{02C87C88-225B-9C2E-30BE-CD1B1A821582}"/>
              </a:ext>
            </a:extLst>
          </p:cNvPr>
          <p:cNvPicPr>
            <a:picLocks noChangeAspect="1"/>
          </p:cNvPicPr>
          <p:nvPr/>
        </p:nvPicPr>
        <p:blipFill>
          <a:blip r:embed="rId5"/>
          <a:stretch>
            <a:fillRect/>
          </a:stretch>
        </p:blipFill>
        <p:spPr>
          <a:xfrm>
            <a:off x="7482904" y="4864548"/>
            <a:ext cx="1092200" cy="1460500"/>
          </a:xfrm>
          <a:prstGeom prst="rect">
            <a:avLst/>
          </a:prstGeom>
        </p:spPr>
      </p:pic>
      <p:pic>
        <p:nvPicPr>
          <p:cNvPr id="2" name="Picture 6">
            <a:extLst>
              <a:ext uri="{FF2B5EF4-FFF2-40B4-BE49-F238E27FC236}">
                <a16:creationId xmlns:a16="http://schemas.microsoft.com/office/drawing/2014/main" id="{C6B83348-2A29-F1B0-EC36-B061495F8137}"/>
              </a:ext>
            </a:extLst>
          </p:cNvPr>
          <p:cNvPicPr>
            <a:picLocks noChangeArrowheads="1"/>
          </p:cNvPicPr>
          <p:nvPr/>
        </p:nvPicPr>
        <p:blipFill>
          <a:blip r:embed="rId6" cstate="print"/>
          <a:srcRect/>
          <a:stretch>
            <a:fillRect/>
          </a:stretch>
        </p:blipFill>
        <p:spPr bwMode="auto">
          <a:xfrm>
            <a:off x="8286750" y="11088"/>
            <a:ext cx="685800" cy="609600"/>
          </a:xfrm>
          <a:prstGeom prst="rect">
            <a:avLst/>
          </a:prstGeom>
          <a:noFill/>
          <a:ln w="9525">
            <a:noFill/>
            <a:miter lim="800000"/>
            <a:headEnd/>
            <a:tailEnd/>
          </a:ln>
        </p:spPr>
      </p:pic>
    </p:spTree>
    <p:extLst>
      <p:ext uri="{BB962C8B-B14F-4D97-AF65-F5344CB8AC3E}">
        <p14:creationId xmlns:p14="http://schemas.microsoft.com/office/powerpoint/2010/main" val="11273408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3" name="Tekstvak 2">
            <a:extLst>
              <a:ext uri="{FF2B5EF4-FFF2-40B4-BE49-F238E27FC236}">
                <a16:creationId xmlns:a16="http://schemas.microsoft.com/office/drawing/2014/main" id="{11F53A81-A8E3-F149-8515-C54C6EB15C0D}"/>
              </a:ext>
            </a:extLst>
          </p:cNvPr>
          <p:cNvSpPr txBox="1"/>
          <p:nvPr/>
        </p:nvSpPr>
        <p:spPr>
          <a:xfrm>
            <a:off x="3095009" y="1196752"/>
            <a:ext cx="5877541" cy="1938992"/>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Didactiek is een onderdeel van de pedagogiek. </a:t>
            </a:r>
          </a:p>
          <a:p>
            <a:pPr marL="342900" indent="-342900">
              <a:buClr>
                <a:srgbClr val="FF0000"/>
              </a:buClr>
              <a:buFont typeface="Wingdings" pitchFamily="2" charset="2"/>
              <a:buChar char="Ø"/>
            </a:pPr>
            <a:r>
              <a:rPr lang="nl-NL" sz="2400" dirty="0"/>
              <a:t>Het gaat over </a:t>
            </a:r>
            <a:r>
              <a:rPr lang="nl-NL" sz="2400" dirty="0">
                <a:solidFill>
                  <a:srgbClr val="FF0000"/>
                </a:solidFill>
              </a:rPr>
              <a:t>de kunst van het lesgeven</a:t>
            </a:r>
            <a:r>
              <a:rPr lang="nl-NL" sz="2400" dirty="0"/>
              <a:t>. </a:t>
            </a:r>
          </a:p>
          <a:p>
            <a:pPr marL="342900" indent="-342900">
              <a:buClr>
                <a:srgbClr val="FF0000"/>
              </a:buClr>
              <a:buFont typeface="Wingdings" pitchFamily="2" charset="2"/>
              <a:buChar char="Ø"/>
            </a:pPr>
            <a:r>
              <a:rPr lang="nl-NL" sz="2400" dirty="0"/>
              <a:t>Hoe kunnen kennis, vaardigheden en inzicht het beste overgebracht worden. </a:t>
            </a:r>
          </a:p>
        </p:txBody>
      </p:sp>
      <p:pic>
        <p:nvPicPr>
          <p:cNvPr id="11" name="Afbeelding 10">
            <a:extLst>
              <a:ext uri="{FF2B5EF4-FFF2-40B4-BE49-F238E27FC236}">
                <a16:creationId xmlns:a16="http://schemas.microsoft.com/office/drawing/2014/main" id="{571E1109-B409-BA44-8979-782E799A0655}"/>
              </a:ext>
            </a:extLst>
          </p:cNvPr>
          <p:cNvPicPr>
            <a:picLocks noChangeAspect="1"/>
          </p:cNvPicPr>
          <p:nvPr/>
        </p:nvPicPr>
        <p:blipFill>
          <a:blip r:embed="rId4"/>
          <a:stretch>
            <a:fillRect/>
          </a:stretch>
        </p:blipFill>
        <p:spPr>
          <a:xfrm>
            <a:off x="34888" y="738340"/>
            <a:ext cx="3025849" cy="6051698"/>
          </a:xfrm>
          <a:prstGeom prst="rect">
            <a:avLst/>
          </a:prstGeom>
        </p:spPr>
      </p:pic>
      <p:sp>
        <p:nvSpPr>
          <p:cNvPr id="2" name="Tekstvak 1">
            <a:extLst>
              <a:ext uri="{FF2B5EF4-FFF2-40B4-BE49-F238E27FC236}">
                <a16:creationId xmlns:a16="http://schemas.microsoft.com/office/drawing/2014/main" id="{55A0F4FD-9113-D44E-90CF-2B762DF167D3}"/>
              </a:ext>
            </a:extLst>
          </p:cNvPr>
          <p:cNvSpPr txBox="1"/>
          <p:nvPr/>
        </p:nvSpPr>
        <p:spPr>
          <a:xfrm>
            <a:off x="3115593" y="709330"/>
            <a:ext cx="1735027" cy="523220"/>
          </a:xfrm>
          <a:prstGeom prst="rect">
            <a:avLst/>
          </a:prstGeom>
          <a:noFill/>
        </p:spPr>
        <p:txBody>
          <a:bodyPr wrap="none" rtlCol="0">
            <a:spAutoFit/>
          </a:bodyPr>
          <a:lstStyle/>
          <a:p>
            <a:r>
              <a:rPr lang="nl-NL" sz="2800" dirty="0">
                <a:solidFill>
                  <a:schemeClr val="bg1"/>
                </a:solidFill>
              </a:rPr>
              <a:t>DIDACTIEK</a:t>
            </a:r>
          </a:p>
        </p:txBody>
      </p:sp>
      <p:sp>
        <p:nvSpPr>
          <p:cNvPr id="6" name="Tekstvak 5">
            <a:extLst>
              <a:ext uri="{FF2B5EF4-FFF2-40B4-BE49-F238E27FC236}">
                <a16:creationId xmlns:a16="http://schemas.microsoft.com/office/drawing/2014/main" id="{42890E6F-E5E3-FD46-40D1-D44D48D6FC1A}"/>
              </a:ext>
            </a:extLst>
          </p:cNvPr>
          <p:cNvSpPr txBox="1"/>
          <p:nvPr/>
        </p:nvSpPr>
        <p:spPr>
          <a:xfrm>
            <a:off x="2213385" y="20565"/>
            <a:ext cx="4821513" cy="584775"/>
          </a:xfrm>
          <a:prstGeom prst="rect">
            <a:avLst/>
          </a:prstGeom>
          <a:noFill/>
        </p:spPr>
        <p:txBody>
          <a:bodyPr wrap="none" rtlCol="0">
            <a:spAutoFit/>
          </a:bodyPr>
          <a:lstStyle/>
          <a:p>
            <a:r>
              <a:rPr lang="nl-NL" sz="3200" dirty="0">
                <a:solidFill>
                  <a:schemeClr val="bg1"/>
                </a:solidFill>
              </a:rPr>
              <a:t>INSTRUCTIE ZWEEFVLIEGEN</a:t>
            </a:r>
          </a:p>
        </p:txBody>
      </p:sp>
      <p:pic>
        <p:nvPicPr>
          <p:cNvPr id="7" name="Afbeelding 6" descr="Afbeelding met gras, buitenshuis, transport, hemel&#10;&#10;Door AI gegenereerde inhoud is mogelijk onjuist.">
            <a:extLst>
              <a:ext uri="{FF2B5EF4-FFF2-40B4-BE49-F238E27FC236}">
                <a16:creationId xmlns:a16="http://schemas.microsoft.com/office/drawing/2014/main" id="{F9E5CB28-E481-EC04-612F-1F3965455A7A}"/>
              </a:ext>
            </a:extLst>
          </p:cNvPr>
          <p:cNvPicPr>
            <a:picLocks noChangeAspect="1"/>
          </p:cNvPicPr>
          <p:nvPr/>
        </p:nvPicPr>
        <p:blipFill>
          <a:blip r:embed="rId5">
            <a:extLst>
              <a:ext uri="{28A0092B-C50C-407E-A947-70E740481C1C}">
                <a14:useLocalDpi xmlns:a14="http://schemas.microsoft.com/office/drawing/2010/main" val="0"/>
              </a:ext>
            </a:extLst>
          </a:blip>
          <a:srcRect t="18806" b="9081"/>
          <a:stretch>
            <a:fillRect/>
          </a:stretch>
        </p:blipFill>
        <p:spPr>
          <a:xfrm>
            <a:off x="3115593" y="3527426"/>
            <a:ext cx="5989251" cy="3245584"/>
          </a:xfrm>
          <a:prstGeom prst="rect">
            <a:avLst/>
          </a:prstGeom>
        </p:spPr>
      </p:pic>
    </p:spTree>
    <p:extLst>
      <p:ext uri="{BB962C8B-B14F-4D97-AF65-F5344CB8AC3E}">
        <p14:creationId xmlns:p14="http://schemas.microsoft.com/office/powerpoint/2010/main" val="15222797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3" name="Tekstvak 2">
            <a:extLst>
              <a:ext uri="{FF2B5EF4-FFF2-40B4-BE49-F238E27FC236}">
                <a16:creationId xmlns:a16="http://schemas.microsoft.com/office/drawing/2014/main" id="{11F53A81-A8E3-F149-8515-C54C6EB15C0D}"/>
              </a:ext>
            </a:extLst>
          </p:cNvPr>
          <p:cNvSpPr txBox="1"/>
          <p:nvPr/>
        </p:nvSpPr>
        <p:spPr>
          <a:xfrm>
            <a:off x="3089092" y="1448192"/>
            <a:ext cx="6163428" cy="5509200"/>
          </a:xfrm>
          <a:prstGeom prst="rect">
            <a:avLst/>
          </a:prstGeom>
          <a:noFill/>
        </p:spPr>
        <p:txBody>
          <a:bodyPr wrap="square" rtlCol="0">
            <a:spAutoFit/>
          </a:bodyPr>
          <a:lstStyle/>
          <a:p>
            <a:pPr marL="457200" indent="-457200">
              <a:buClr>
                <a:srgbClr val="FF0000"/>
              </a:buClr>
              <a:buFont typeface="+mj-lt"/>
              <a:buAutoNum type="arabicPeriod"/>
            </a:pPr>
            <a:r>
              <a:rPr lang="nl-NL" sz="2200" dirty="0"/>
              <a:t>het voorbereiden van voor de instructie benodigde middelen,</a:t>
            </a:r>
          </a:p>
          <a:p>
            <a:pPr marL="457200" indent="-457200">
              <a:buClr>
                <a:srgbClr val="FF0000"/>
              </a:buClr>
              <a:buFont typeface="+mj-lt"/>
              <a:buAutoNum type="arabicPeriod"/>
            </a:pPr>
            <a:r>
              <a:rPr lang="nl-NL" sz="2200" dirty="0"/>
              <a:t>het creëren van een bevorderlijk leerklimaat,</a:t>
            </a:r>
          </a:p>
          <a:p>
            <a:pPr marL="457200" indent="-457200">
              <a:buClr>
                <a:srgbClr val="FF0000"/>
              </a:buClr>
              <a:buFont typeface="+mj-lt"/>
              <a:buAutoNum type="arabicPeriod"/>
            </a:pPr>
            <a:r>
              <a:rPr lang="nl-NL" sz="2200" dirty="0"/>
              <a:t>het overdragen van kennis,</a:t>
            </a:r>
          </a:p>
          <a:p>
            <a:pPr marL="457200" indent="-457200">
              <a:buClr>
                <a:srgbClr val="FF0000"/>
              </a:buClr>
              <a:buFont typeface="+mj-lt"/>
              <a:buAutoNum type="arabicPeriod"/>
            </a:pPr>
            <a:r>
              <a:rPr lang="nl-NL" sz="2200" dirty="0"/>
              <a:t>het integreren van dreigings- en onjuist beoordelingsmanagement (TEM =</a:t>
            </a:r>
            <a:r>
              <a:rPr lang="nl-NL" sz="2200" dirty="0" err="1"/>
              <a:t>Threat</a:t>
            </a:r>
            <a:r>
              <a:rPr lang="nl-NL" sz="2200" dirty="0"/>
              <a:t> and Error Management ) met CRM*, </a:t>
            </a:r>
          </a:p>
          <a:p>
            <a:pPr marL="457200" indent="-457200">
              <a:buClr>
                <a:srgbClr val="FF0000"/>
              </a:buClr>
              <a:buFont typeface="+mj-lt"/>
              <a:buAutoNum type="arabicPeriod"/>
            </a:pPr>
            <a:r>
              <a:rPr lang="nl-NL" sz="2200" dirty="0"/>
              <a:t>het indelen van tijd (timemanagement) om de opleidingsdoelstellingen te bereiken,</a:t>
            </a:r>
          </a:p>
          <a:p>
            <a:pPr marL="457200" indent="-457200">
              <a:buClr>
                <a:srgbClr val="FF0000"/>
              </a:buClr>
              <a:buFont typeface="+mj-lt"/>
              <a:buAutoNum type="arabicPeriod"/>
            </a:pPr>
            <a:r>
              <a:rPr lang="nl-NL" sz="2200" dirty="0"/>
              <a:t>het leerproces bevorderen,</a:t>
            </a:r>
          </a:p>
          <a:p>
            <a:pPr marL="457200" indent="-457200">
              <a:buClr>
                <a:srgbClr val="FF0000"/>
              </a:buClr>
              <a:buFont typeface="+mj-lt"/>
              <a:buAutoNum type="arabicPeriod"/>
            </a:pPr>
            <a:r>
              <a:rPr lang="nl-NL" sz="2200" dirty="0"/>
              <a:t>het beoordelen van de prestaties van de leerling,</a:t>
            </a:r>
          </a:p>
          <a:p>
            <a:pPr marL="457200" indent="-457200">
              <a:buClr>
                <a:srgbClr val="FF0000"/>
              </a:buClr>
              <a:buFont typeface="+mj-lt"/>
              <a:buAutoNum type="arabicPeriod"/>
            </a:pPr>
            <a:r>
              <a:rPr lang="nl-NL" sz="2200" dirty="0"/>
              <a:t>het toezicht houden op en beoordelen van de vorderingen,</a:t>
            </a:r>
          </a:p>
          <a:p>
            <a:pPr marL="457200" indent="-457200">
              <a:buClr>
                <a:srgbClr val="FF0000"/>
              </a:buClr>
              <a:buFont typeface="+mj-lt"/>
              <a:buAutoNum type="arabicPeriod"/>
            </a:pPr>
            <a:r>
              <a:rPr lang="nl-NL" sz="2200" dirty="0"/>
              <a:t>het evalueren van opleidingssessies,</a:t>
            </a:r>
          </a:p>
          <a:p>
            <a:pPr marL="457200" indent="-457200">
              <a:buClr>
                <a:srgbClr val="FF0000"/>
              </a:buClr>
              <a:buFont typeface="+mj-lt"/>
              <a:buAutoNum type="arabicPeriod"/>
            </a:pPr>
            <a:r>
              <a:rPr lang="nl-NL" sz="2200" dirty="0"/>
              <a:t>het rapporteren van het resultaat.</a:t>
            </a:r>
          </a:p>
        </p:txBody>
      </p:sp>
      <p:sp>
        <p:nvSpPr>
          <p:cNvPr id="5" name="Tekstvak 4">
            <a:extLst>
              <a:ext uri="{FF2B5EF4-FFF2-40B4-BE49-F238E27FC236}">
                <a16:creationId xmlns:a16="http://schemas.microsoft.com/office/drawing/2014/main" id="{E83FAAC0-0F98-C04D-907A-D3F96661A538}"/>
              </a:ext>
            </a:extLst>
          </p:cNvPr>
          <p:cNvSpPr txBox="1"/>
          <p:nvPr/>
        </p:nvSpPr>
        <p:spPr>
          <a:xfrm>
            <a:off x="3089092" y="692696"/>
            <a:ext cx="5960048" cy="830997"/>
          </a:xfrm>
          <a:prstGeom prst="rect">
            <a:avLst/>
          </a:prstGeom>
          <a:solidFill>
            <a:schemeClr val="accent1"/>
          </a:solidFill>
        </p:spPr>
        <p:txBody>
          <a:bodyPr wrap="square" rtlCol="0">
            <a:spAutoFit/>
          </a:bodyPr>
          <a:lstStyle/>
          <a:p>
            <a:r>
              <a:rPr lang="nl-NL" sz="2400" dirty="0">
                <a:solidFill>
                  <a:schemeClr val="bg1"/>
                </a:solidFill>
              </a:rPr>
              <a:t>FCL.920: vakbekwaamheid en beoordeling van instructeurs </a:t>
            </a:r>
          </a:p>
        </p:txBody>
      </p:sp>
      <p:sp>
        <p:nvSpPr>
          <p:cNvPr id="6" name="Tekstvak 5">
            <a:extLst>
              <a:ext uri="{FF2B5EF4-FFF2-40B4-BE49-F238E27FC236}">
                <a16:creationId xmlns:a16="http://schemas.microsoft.com/office/drawing/2014/main" id="{DD627E80-8418-D3C6-F9EB-BDB2980293E9}"/>
              </a:ext>
            </a:extLst>
          </p:cNvPr>
          <p:cNvSpPr txBox="1"/>
          <p:nvPr/>
        </p:nvSpPr>
        <p:spPr>
          <a:xfrm>
            <a:off x="2213385" y="20565"/>
            <a:ext cx="4821513" cy="584775"/>
          </a:xfrm>
          <a:prstGeom prst="rect">
            <a:avLst/>
          </a:prstGeom>
          <a:noFill/>
        </p:spPr>
        <p:txBody>
          <a:bodyPr wrap="none" rtlCol="0">
            <a:spAutoFit/>
          </a:bodyPr>
          <a:lstStyle/>
          <a:p>
            <a:r>
              <a:rPr lang="nl-NL" sz="3200" dirty="0">
                <a:solidFill>
                  <a:schemeClr val="bg1"/>
                </a:solidFill>
              </a:rPr>
              <a:t>INSTRUCTIE ZWEEFVLIEGEN</a:t>
            </a:r>
          </a:p>
        </p:txBody>
      </p:sp>
      <p:pic>
        <p:nvPicPr>
          <p:cNvPr id="7" name="Afbeelding 6" descr="Afbeelding met buitenshuis, hemel, persoon, gras&#10;&#10;Door AI gegenereerde inhoud is mogelijk onjuist.">
            <a:extLst>
              <a:ext uri="{FF2B5EF4-FFF2-40B4-BE49-F238E27FC236}">
                <a16:creationId xmlns:a16="http://schemas.microsoft.com/office/drawing/2014/main" id="{92C1CF95-FD0D-84ED-5FA8-8CDFF9E7DAD0}"/>
              </a:ext>
            </a:extLst>
          </p:cNvPr>
          <p:cNvPicPr>
            <a:picLocks noChangeAspect="1"/>
          </p:cNvPicPr>
          <p:nvPr/>
        </p:nvPicPr>
        <p:blipFill>
          <a:blip r:embed="rId4">
            <a:extLst>
              <a:ext uri="{28A0092B-C50C-407E-A947-70E740481C1C}">
                <a14:useLocalDpi xmlns:a14="http://schemas.microsoft.com/office/drawing/2010/main" val="0"/>
              </a:ext>
            </a:extLst>
          </a:blip>
          <a:srcRect l="9293" t="12023" r="18792" b="2086"/>
          <a:stretch>
            <a:fillRect/>
          </a:stretch>
        </p:blipFill>
        <p:spPr>
          <a:xfrm>
            <a:off x="94860" y="778961"/>
            <a:ext cx="2814719" cy="5976390"/>
          </a:xfrm>
          <a:prstGeom prst="rect">
            <a:avLst/>
          </a:prstGeom>
        </p:spPr>
      </p:pic>
    </p:spTree>
    <p:extLst>
      <p:ext uri="{BB962C8B-B14F-4D97-AF65-F5344CB8AC3E}">
        <p14:creationId xmlns:p14="http://schemas.microsoft.com/office/powerpoint/2010/main" val="17229934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pic>
        <p:nvPicPr>
          <p:cNvPr id="4" name="Afbeelding 3">
            <a:extLst>
              <a:ext uri="{FF2B5EF4-FFF2-40B4-BE49-F238E27FC236}">
                <a16:creationId xmlns:a16="http://schemas.microsoft.com/office/drawing/2014/main" id="{C86A9088-C5D4-7E48-9B98-225120794460}"/>
              </a:ext>
            </a:extLst>
          </p:cNvPr>
          <p:cNvPicPr>
            <a:picLocks noChangeAspect="1"/>
          </p:cNvPicPr>
          <p:nvPr/>
        </p:nvPicPr>
        <p:blipFill rotWithShape="1">
          <a:blip r:embed="rId4">
            <a:extLst>
              <a:ext uri="{28A0092B-C50C-407E-A947-70E740481C1C}">
                <a14:useLocalDpi xmlns:a14="http://schemas.microsoft.com/office/drawing/2010/main" val="0"/>
              </a:ext>
            </a:extLst>
          </a:blip>
          <a:srcRect l="777" r="399"/>
          <a:stretch/>
        </p:blipFill>
        <p:spPr>
          <a:xfrm>
            <a:off x="53752" y="1080343"/>
            <a:ext cx="9036496" cy="5738813"/>
          </a:xfrm>
          <a:prstGeom prst="rect">
            <a:avLst/>
          </a:prstGeom>
        </p:spPr>
      </p:pic>
      <p:sp>
        <p:nvSpPr>
          <p:cNvPr id="3" name="Tekstvak 2">
            <a:extLst>
              <a:ext uri="{FF2B5EF4-FFF2-40B4-BE49-F238E27FC236}">
                <a16:creationId xmlns:a16="http://schemas.microsoft.com/office/drawing/2014/main" id="{DEEDC011-495E-5F5E-D25F-2075E2EC1A6F}"/>
              </a:ext>
            </a:extLst>
          </p:cNvPr>
          <p:cNvSpPr txBox="1"/>
          <p:nvPr/>
        </p:nvSpPr>
        <p:spPr>
          <a:xfrm>
            <a:off x="2213385" y="20565"/>
            <a:ext cx="4821513" cy="584775"/>
          </a:xfrm>
          <a:prstGeom prst="rect">
            <a:avLst/>
          </a:prstGeom>
          <a:noFill/>
        </p:spPr>
        <p:txBody>
          <a:bodyPr wrap="none" rtlCol="0">
            <a:spAutoFit/>
          </a:bodyPr>
          <a:lstStyle/>
          <a:p>
            <a:r>
              <a:rPr lang="nl-NL" sz="3200" dirty="0">
                <a:solidFill>
                  <a:schemeClr val="bg1"/>
                </a:solidFill>
              </a:rPr>
              <a:t>INSTRUCTIE ZWEEFVLIEGEN</a:t>
            </a:r>
          </a:p>
        </p:txBody>
      </p:sp>
      <p:sp>
        <p:nvSpPr>
          <p:cNvPr id="6" name="Tekstvak 5">
            <a:extLst>
              <a:ext uri="{FF2B5EF4-FFF2-40B4-BE49-F238E27FC236}">
                <a16:creationId xmlns:a16="http://schemas.microsoft.com/office/drawing/2014/main" id="{C6082322-D8CD-F2E2-17BC-162D5863631F}"/>
              </a:ext>
            </a:extLst>
          </p:cNvPr>
          <p:cNvSpPr txBox="1"/>
          <p:nvPr/>
        </p:nvSpPr>
        <p:spPr>
          <a:xfrm>
            <a:off x="2889197" y="3092574"/>
            <a:ext cx="5778392" cy="369332"/>
          </a:xfrm>
          <a:prstGeom prst="rect">
            <a:avLst/>
          </a:prstGeom>
          <a:noFill/>
        </p:spPr>
        <p:txBody>
          <a:bodyPr wrap="square">
            <a:spAutoFit/>
          </a:bodyPr>
          <a:lstStyle/>
          <a:p>
            <a:r>
              <a:rPr lang="nl-NL" sz="1800" dirty="0">
                <a:solidFill>
                  <a:schemeClr val="bg1"/>
                </a:solidFill>
              </a:rPr>
              <a:t>FCL.920</a:t>
            </a:r>
            <a:endParaRPr lang="nl-NL" dirty="0"/>
          </a:p>
        </p:txBody>
      </p:sp>
      <p:sp>
        <p:nvSpPr>
          <p:cNvPr id="7" name="Tekstvak 6">
            <a:extLst>
              <a:ext uri="{FF2B5EF4-FFF2-40B4-BE49-F238E27FC236}">
                <a16:creationId xmlns:a16="http://schemas.microsoft.com/office/drawing/2014/main" id="{665A8F39-093A-6DFD-4FCA-77D08FC683F7}"/>
              </a:ext>
            </a:extLst>
          </p:cNvPr>
          <p:cNvSpPr txBox="1"/>
          <p:nvPr/>
        </p:nvSpPr>
        <p:spPr>
          <a:xfrm>
            <a:off x="76255" y="723754"/>
            <a:ext cx="913583" cy="369332"/>
          </a:xfrm>
          <a:prstGeom prst="rect">
            <a:avLst/>
          </a:prstGeom>
          <a:solidFill>
            <a:schemeClr val="accent1"/>
          </a:solidFill>
        </p:spPr>
        <p:txBody>
          <a:bodyPr wrap="none" rtlCol="0">
            <a:spAutoFit/>
          </a:bodyPr>
          <a:lstStyle/>
          <a:p>
            <a:r>
              <a:rPr lang="nl-NL" b="1" dirty="0">
                <a:solidFill>
                  <a:schemeClr val="bg1"/>
                </a:solidFill>
              </a:rPr>
              <a:t>FCL 920</a:t>
            </a:r>
          </a:p>
        </p:txBody>
      </p:sp>
    </p:spTree>
    <p:extLst>
      <p:ext uri="{BB962C8B-B14F-4D97-AF65-F5344CB8AC3E}">
        <p14:creationId xmlns:p14="http://schemas.microsoft.com/office/powerpoint/2010/main" val="16767563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pic>
        <p:nvPicPr>
          <p:cNvPr id="4" name="Afbeelding 3">
            <a:extLst>
              <a:ext uri="{FF2B5EF4-FFF2-40B4-BE49-F238E27FC236}">
                <a16:creationId xmlns:a16="http://schemas.microsoft.com/office/drawing/2014/main" id="{E21CEBB7-D8C4-7E4B-BE45-9E90C2FE94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2309" y="719164"/>
            <a:ext cx="6888003" cy="352536"/>
          </a:xfrm>
          <a:prstGeom prst="rect">
            <a:avLst/>
          </a:prstGeom>
        </p:spPr>
      </p:pic>
      <p:pic>
        <p:nvPicPr>
          <p:cNvPr id="6" name="Afbeelding 5">
            <a:extLst>
              <a:ext uri="{FF2B5EF4-FFF2-40B4-BE49-F238E27FC236}">
                <a16:creationId xmlns:a16="http://schemas.microsoft.com/office/drawing/2014/main" id="{DD298848-3387-5F4E-9BF2-6CB04DD38C6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7544" y="1028905"/>
            <a:ext cx="7104027" cy="5814061"/>
          </a:xfrm>
          <a:prstGeom prst="rect">
            <a:avLst/>
          </a:prstGeom>
        </p:spPr>
      </p:pic>
      <p:sp>
        <p:nvSpPr>
          <p:cNvPr id="3" name="Tekstvak 2">
            <a:extLst>
              <a:ext uri="{FF2B5EF4-FFF2-40B4-BE49-F238E27FC236}">
                <a16:creationId xmlns:a16="http://schemas.microsoft.com/office/drawing/2014/main" id="{B2D4DF70-1328-F604-8B95-5397856DAA7C}"/>
              </a:ext>
            </a:extLst>
          </p:cNvPr>
          <p:cNvSpPr txBox="1"/>
          <p:nvPr/>
        </p:nvSpPr>
        <p:spPr>
          <a:xfrm>
            <a:off x="2213385" y="20565"/>
            <a:ext cx="4821513" cy="584775"/>
          </a:xfrm>
          <a:prstGeom prst="rect">
            <a:avLst/>
          </a:prstGeom>
          <a:noFill/>
        </p:spPr>
        <p:txBody>
          <a:bodyPr wrap="none" rtlCol="0">
            <a:spAutoFit/>
          </a:bodyPr>
          <a:lstStyle/>
          <a:p>
            <a:r>
              <a:rPr lang="nl-NL" sz="3200" dirty="0">
                <a:solidFill>
                  <a:schemeClr val="bg1"/>
                </a:solidFill>
              </a:rPr>
              <a:t>INSTRUCTIE ZWEEFVLIEGEN</a:t>
            </a:r>
          </a:p>
        </p:txBody>
      </p:sp>
    </p:spTree>
    <p:extLst>
      <p:ext uri="{BB962C8B-B14F-4D97-AF65-F5344CB8AC3E}">
        <p14:creationId xmlns:p14="http://schemas.microsoft.com/office/powerpoint/2010/main" val="38644919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3" name="Tekstvak 2">
            <a:extLst>
              <a:ext uri="{FF2B5EF4-FFF2-40B4-BE49-F238E27FC236}">
                <a16:creationId xmlns:a16="http://schemas.microsoft.com/office/drawing/2014/main" id="{11F53A81-A8E3-F149-8515-C54C6EB15C0D}"/>
              </a:ext>
            </a:extLst>
          </p:cNvPr>
          <p:cNvSpPr txBox="1"/>
          <p:nvPr/>
        </p:nvSpPr>
        <p:spPr>
          <a:xfrm>
            <a:off x="3377592" y="1215899"/>
            <a:ext cx="6033889" cy="830997"/>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De kunst afkijken van anderen</a:t>
            </a:r>
          </a:p>
          <a:p>
            <a:pPr marL="342900" indent="-342900">
              <a:buClr>
                <a:srgbClr val="FF0000"/>
              </a:buClr>
              <a:buFont typeface="Wingdings" pitchFamily="2" charset="2"/>
              <a:buChar char="Ø"/>
            </a:pPr>
            <a:r>
              <a:rPr lang="nl-NL" sz="2400" dirty="0"/>
              <a:t>Instructie van Martin </a:t>
            </a:r>
            <a:r>
              <a:rPr lang="nl-NL" sz="2400" dirty="0" err="1"/>
              <a:t>Louwinger</a:t>
            </a:r>
            <a:endParaRPr lang="nl-NL" sz="2400" dirty="0"/>
          </a:p>
        </p:txBody>
      </p:sp>
      <p:sp>
        <p:nvSpPr>
          <p:cNvPr id="4" name="Tekstvak 3">
            <a:extLst>
              <a:ext uri="{FF2B5EF4-FFF2-40B4-BE49-F238E27FC236}">
                <a16:creationId xmlns:a16="http://schemas.microsoft.com/office/drawing/2014/main" id="{3198F20E-3BB7-744A-9BD1-F749A05F6AF6}"/>
              </a:ext>
            </a:extLst>
          </p:cNvPr>
          <p:cNvSpPr txBox="1"/>
          <p:nvPr/>
        </p:nvSpPr>
        <p:spPr>
          <a:xfrm>
            <a:off x="3347864" y="723690"/>
            <a:ext cx="4745145" cy="461665"/>
          </a:xfrm>
          <a:prstGeom prst="rect">
            <a:avLst/>
          </a:prstGeom>
          <a:noFill/>
        </p:spPr>
        <p:txBody>
          <a:bodyPr wrap="none" rtlCol="0">
            <a:spAutoFit/>
          </a:bodyPr>
          <a:lstStyle/>
          <a:p>
            <a:r>
              <a:rPr lang="nl-NL" sz="2400" b="1" dirty="0">
                <a:solidFill>
                  <a:schemeClr val="bg1"/>
                </a:solidFill>
              </a:rPr>
              <a:t>LEREN VAN ANDERE INSTRUCTEURS</a:t>
            </a:r>
            <a:endParaRPr lang="nl-NL" sz="2400" dirty="0">
              <a:solidFill>
                <a:schemeClr val="bg1"/>
              </a:solidFill>
            </a:endParaRPr>
          </a:p>
        </p:txBody>
      </p:sp>
      <p:sp>
        <p:nvSpPr>
          <p:cNvPr id="5" name="Tekstvak 4">
            <a:extLst>
              <a:ext uri="{FF2B5EF4-FFF2-40B4-BE49-F238E27FC236}">
                <a16:creationId xmlns:a16="http://schemas.microsoft.com/office/drawing/2014/main" id="{E3A93E47-FA6D-9145-9470-7613748AE489}"/>
              </a:ext>
            </a:extLst>
          </p:cNvPr>
          <p:cNvSpPr txBox="1"/>
          <p:nvPr/>
        </p:nvSpPr>
        <p:spPr>
          <a:xfrm>
            <a:off x="3491880" y="2509664"/>
            <a:ext cx="3305649" cy="461665"/>
          </a:xfrm>
          <a:prstGeom prst="rect">
            <a:avLst/>
          </a:prstGeom>
          <a:noFill/>
        </p:spPr>
        <p:txBody>
          <a:bodyPr wrap="none" rtlCol="0">
            <a:spAutoFit/>
          </a:bodyPr>
          <a:lstStyle/>
          <a:p>
            <a:r>
              <a:rPr lang="nl-NL" sz="2400" dirty="0">
                <a:solidFill>
                  <a:srgbClr val="FF0000"/>
                </a:solidFill>
              </a:rPr>
              <a:t>1. </a:t>
            </a:r>
            <a:r>
              <a:rPr lang="nl-NL" sz="2400" dirty="0"/>
              <a:t>De sandwich-methode</a:t>
            </a:r>
          </a:p>
        </p:txBody>
      </p:sp>
      <p:pic>
        <p:nvPicPr>
          <p:cNvPr id="6" name="Afbeelding 5">
            <a:extLst>
              <a:ext uri="{FF2B5EF4-FFF2-40B4-BE49-F238E27FC236}">
                <a16:creationId xmlns:a16="http://schemas.microsoft.com/office/drawing/2014/main" id="{D5C7112E-4812-4A44-8196-A7F4DA0221F6}"/>
              </a:ext>
            </a:extLst>
          </p:cNvPr>
          <p:cNvPicPr>
            <a:picLocks noChangeAspect="1"/>
          </p:cNvPicPr>
          <p:nvPr/>
        </p:nvPicPr>
        <p:blipFill>
          <a:blip r:embed="rId4"/>
          <a:stretch>
            <a:fillRect/>
          </a:stretch>
        </p:blipFill>
        <p:spPr>
          <a:xfrm>
            <a:off x="3491880" y="3607183"/>
            <a:ext cx="4643239" cy="3002813"/>
          </a:xfrm>
          <a:prstGeom prst="rect">
            <a:avLst/>
          </a:prstGeom>
        </p:spPr>
      </p:pic>
      <p:pic>
        <p:nvPicPr>
          <p:cNvPr id="8" name="Afbeelding 7">
            <a:extLst>
              <a:ext uri="{FF2B5EF4-FFF2-40B4-BE49-F238E27FC236}">
                <a16:creationId xmlns:a16="http://schemas.microsoft.com/office/drawing/2014/main" id="{93619A8F-FECD-0644-8D97-0A81D160FB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001" y="756732"/>
            <a:ext cx="3293348" cy="5921568"/>
          </a:xfrm>
          <a:prstGeom prst="rect">
            <a:avLst/>
          </a:prstGeom>
        </p:spPr>
      </p:pic>
      <p:sp>
        <p:nvSpPr>
          <p:cNvPr id="7" name="Tekstvak 6">
            <a:extLst>
              <a:ext uri="{FF2B5EF4-FFF2-40B4-BE49-F238E27FC236}">
                <a16:creationId xmlns:a16="http://schemas.microsoft.com/office/drawing/2014/main" id="{A13C4B91-DAD8-5C0B-E970-CAEB49B8692C}"/>
              </a:ext>
            </a:extLst>
          </p:cNvPr>
          <p:cNvSpPr txBox="1"/>
          <p:nvPr/>
        </p:nvSpPr>
        <p:spPr>
          <a:xfrm>
            <a:off x="2213385" y="20565"/>
            <a:ext cx="4821513" cy="584775"/>
          </a:xfrm>
          <a:prstGeom prst="rect">
            <a:avLst/>
          </a:prstGeom>
          <a:noFill/>
        </p:spPr>
        <p:txBody>
          <a:bodyPr wrap="none" rtlCol="0">
            <a:spAutoFit/>
          </a:bodyPr>
          <a:lstStyle/>
          <a:p>
            <a:r>
              <a:rPr lang="nl-NL" sz="3200" dirty="0">
                <a:solidFill>
                  <a:schemeClr val="bg1"/>
                </a:solidFill>
              </a:rPr>
              <a:t>INSTRUCTIE ZWEEFVLIEGEN</a:t>
            </a:r>
          </a:p>
        </p:txBody>
      </p:sp>
    </p:spTree>
    <p:extLst>
      <p:ext uri="{BB962C8B-B14F-4D97-AF65-F5344CB8AC3E}">
        <p14:creationId xmlns:p14="http://schemas.microsoft.com/office/powerpoint/2010/main" val="2131593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3" name="Tekstvak 2">
            <a:extLst>
              <a:ext uri="{FF2B5EF4-FFF2-40B4-BE49-F238E27FC236}">
                <a16:creationId xmlns:a16="http://schemas.microsoft.com/office/drawing/2014/main" id="{11F53A81-A8E3-F149-8515-C54C6EB15C0D}"/>
              </a:ext>
            </a:extLst>
          </p:cNvPr>
          <p:cNvSpPr txBox="1"/>
          <p:nvPr/>
        </p:nvSpPr>
        <p:spPr>
          <a:xfrm>
            <a:off x="395536" y="6234181"/>
            <a:ext cx="5155316" cy="461665"/>
          </a:xfrm>
          <a:prstGeom prst="rect">
            <a:avLst/>
          </a:prstGeom>
          <a:noFill/>
        </p:spPr>
        <p:txBody>
          <a:bodyPr wrap="square" rtlCol="0">
            <a:spAutoFit/>
          </a:bodyPr>
          <a:lstStyle/>
          <a:p>
            <a:pPr>
              <a:buClr>
                <a:srgbClr val="FF0000"/>
              </a:buClr>
            </a:pPr>
            <a:r>
              <a:rPr lang="nl-NL" sz="2400" dirty="0">
                <a:solidFill>
                  <a:srgbClr val="FF0000"/>
                </a:solidFill>
              </a:rPr>
              <a:t>2. </a:t>
            </a:r>
            <a:r>
              <a:rPr lang="nl-NL" sz="2400" dirty="0"/>
              <a:t>Toon interesse </a:t>
            </a:r>
          </a:p>
        </p:txBody>
      </p:sp>
      <p:pic>
        <p:nvPicPr>
          <p:cNvPr id="6" name="Afbeelding 5">
            <a:extLst>
              <a:ext uri="{FF2B5EF4-FFF2-40B4-BE49-F238E27FC236}">
                <a16:creationId xmlns:a16="http://schemas.microsoft.com/office/drawing/2014/main" id="{989C1894-97CC-D64B-ADB4-EFEDC136CC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8481" y="966034"/>
            <a:ext cx="8027037" cy="5199737"/>
          </a:xfrm>
          <a:prstGeom prst="rect">
            <a:avLst/>
          </a:prstGeom>
        </p:spPr>
      </p:pic>
      <p:sp>
        <p:nvSpPr>
          <p:cNvPr id="2" name="Afgeronde rechthoek 1">
            <a:extLst>
              <a:ext uri="{FF2B5EF4-FFF2-40B4-BE49-F238E27FC236}">
                <a16:creationId xmlns:a16="http://schemas.microsoft.com/office/drawing/2014/main" id="{EE443D4D-4748-0544-8299-14CB92903942}"/>
              </a:ext>
            </a:extLst>
          </p:cNvPr>
          <p:cNvSpPr/>
          <p:nvPr/>
        </p:nvSpPr>
        <p:spPr>
          <a:xfrm>
            <a:off x="2555776" y="1051526"/>
            <a:ext cx="1368152" cy="9153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Methode</a:t>
            </a:r>
          </a:p>
          <a:p>
            <a:pPr algn="ctr"/>
            <a:r>
              <a:rPr lang="nl-NL" dirty="0"/>
              <a:t>Jouke </a:t>
            </a:r>
            <a:r>
              <a:rPr lang="nl-NL" dirty="0" err="1"/>
              <a:t>Bilstra</a:t>
            </a:r>
            <a:endParaRPr lang="nl-NL" dirty="0"/>
          </a:p>
        </p:txBody>
      </p:sp>
      <p:sp>
        <p:nvSpPr>
          <p:cNvPr id="5" name="Tekstvak 4">
            <a:extLst>
              <a:ext uri="{FF2B5EF4-FFF2-40B4-BE49-F238E27FC236}">
                <a16:creationId xmlns:a16="http://schemas.microsoft.com/office/drawing/2014/main" id="{D96B9F35-DE55-A6CA-3D73-1A44EA400E07}"/>
              </a:ext>
            </a:extLst>
          </p:cNvPr>
          <p:cNvSpPr txBox="1"/>
          <p:nvPr/>
        </p:nvSpPr>
        <p:spPr>
          <a:xfrm>
            <a:off x="2213385" y="20565"/>
            <a:ext cx="4821513" cy="584775"/>
          </a:xfrm>
          <a:prstGeom prst="rect">
            <a:avLst/>
          </a:prstGeom>
          <a:noFill/>
        </p:spPr>
        <p:txBody>
          <a:bodyPr wrap="none" rtlCol="0">
            <a:spAutoFit/>
          </a:bodyPr>
          <a:lstStyle/>
          <a:p>
            <a:r>
              <a:rPr lang="nl-NL" sz="3200" dirty="0">
                <a:solidFill>
                  <a:schemeClr val="bg1"/>
                </a:solidFill>
              </a:rPr>
              <a:t>INSTRUCTIE ZWEEFVLIEGEN</a:t>
            </a:r>
          </a:p>
        </p:txBody>
      </p:sp>
    </p:spTree>
    <p:extLst>
      <p:ext uri="{BB962C8B-B14F-4D97-AF65-F5344CB8AC3E}">
        <p14:creationId xmlns:p14="http://schemas.microsoft.com/office/powerpoint/2010/main" val="20595013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3" name="Tekstvak 2">
            <a:extLst>
              <a:ext uri="{FF2B5EF4-FFF2-40B4-BE49-F238E27FC236}">
                <a16:creationId xmlns:a16="http://schemas.microsoft.com/office/drawing/2014/main" id="{11F53A81-A8E3-F149-8515-C54C6EB15C0D}"/>
              </a:ext>
            </a:extLst>
          </p:cNvPr>
          <p:cNvSpPr txBox="1"/>
          <p:nvPr/>
        </p:nvSpPr>
        <p:spPr>
          <a:xfrm>
            <a:off x="3141684" y="751344"/>
            <a:ext cx="5941515" cy="5262979"/>
          </a:xfrm>
          <a:prstGeom prst="rect">
            <a:avLst/>
          </a:prstGeom>
          <a:noFill/>
        </p:spPr>
        <p:txBody>
          <a:bodyPr wrap="square" rtlCol="0">
            <a:spAutoFit/>
          </a:bodyPr>
          <a:lstStyle/>
          <a:p>
            <a:pPr>
              <a:buClr>
                <a:srgbClr val="FF0000"/>
              </a:buClr>
            </a:pPr>
            <a:r>
              <a:rPr lang="nl-NL" sz="2400" dirty="0">
                <a:solidFill>
                  <a:srgbClr val="FF0000"/>
                </a:solidFill>
              </a:rPr>
              <a:t>3. Bruno Zijp: </a:t>
            </a:r>
            <a:r>
              <a:rPr lang="nl-NL" sz="2400" dirty="0"/>
              <a:t>Doceren is doseren</a:t>
            </a:r>
          </a:p>
          <a:p>
            <a:pPr marL="342900" indent="-342900">
              <a:buClr>
                <a:srgbClr val="FF0000"/>
              </a:buClr>
              <a:buFont typeface="Wingdings" pitchFamily="2" charset="2"/>
              <a:buChar char="Ø"/>
            </a:pPr>
            <a:r>
              <a:rPr lang="nl-NL" sz="2400" dirty="0"/>
              <a:t>Een hele uitgebreide briefing heeft weinig zin, want zo’n 70% van wat we horen vergeten we binnen een uur. </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Het is zinvoller om alleen dat korte stukje te briefen waar een DBO-er aan toe is. </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Gebruik de journaalmethode: Eerst de hoofdlijnen, dan de details en aan het eind een samenvatting. </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We zeggen wel eens: 'Alle goede dingen bestaan uit drieën'.</a:t>
            </a:r>
          </a:p>
        </p:txBody>
      </p:sp>
      <p:pic>
        <p:nvPicPr>
          <p:cNvPr id="4" name="Afbeelding 3">
            <a:extLst>
              <a:ext uri="{FF2B5EF4-FFF2-40B4-BE49-F238E27FC236}">
                <a16:creationId xmlns:a16="http://schemas.microsoft.com/office/drawing/2014/main" id="{B5CA8F4F-EAB7-4847-843F-80BD451A36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800" y="712108"/>
            <a:ext cx="3050634" cy="6101268"/>
          </a:xfrm>
          <a:prstGeom prst="rect">
            <a:avLst/>
          </a:prstGeom>
        </p:spPr>
      </p:pic>
      <p:sp>
        <p:nvSpPr>
          <p:cNvPr id="5" name="Tekstvak 4">
            <a:extLst>
              <a:ext uri="{FF2B5EF4-FFF2-40B4-BE49-F238E27FC236}">
                <a16:creationId xmlns:a16="http://schemas.microsoft.com/office/drawing/2014/main" id="{6A17CE95-C24C-3246-9753-7F4DA18666DF}"/>
              </a:ext>
            </a:extLst>
          </p:cNvPr>
          <p:cNvSpPr txBox="1"/>
          <p:nvPr/>
        </p:nvSpPr>
        <p:spPr>
          <a:xfrm>
            <a:off x="3251501" y="6173787"/>
            <a:ext cx="4005520" cy="738664"/>
          </a:xfrm>
          <a:prstGeom prst="rect">
            <a:avLst/>
          </a:prstGeom>
          <a:noFill/>
        </p:spPr>
        <p:txBody>
          <a:bodyPr wrap="none" rtlCol="0">
            <a:spAutoFit/>
          </a:bodyPr>
          <a:lstStyle/>
          <a:p>
            <a:r>
              <a:rPr lang="nl-NL" sz="2400" dirty="0">
                <a:solidFill>
                  <a:srgbClr val="FF0000"/>
                </a:solidFill>
              </a:rPr>
              <a:t>4.</a:t>
            </a:r>
            <a:r>
              <a:rPr lang="nl-NL" dirty="0">
                <a:solidFill>
                  <a:srgbClr val="FF0000"/>
                </a:solidFill>
              </a:rPr>
              <a:t> </a:t>
            </a:r>
            <a:r>
              <a:rPr lang="nl-NL" sz="2400" dirty="0"/>
              <a:t>Leren van hoe het niet moet</a:t>
            </a:r>
          </a:p>
          <a:p>
            <a:endParaRPr lang="nl-NL" dirty="0"/>
          </a:p>
        </p:txBody>
      </p:sp>
      <p:sp>
        <p:nvSpPr>
          <p:cNvPr id="6" name="Tekstvak 5">
            <a:extLst>
              <a:ext uri="{FF2B5EF4-FFF2-40B4-BE49-F238E27FC236}">
                <a16:creationId xmlns:a16="http://schemas.microsoft.com/office/drawing/2014/main" id="{1108105C-B878-A575-1A3A-7831E5FFDF88}"/>
              </a:ext>
            </a:extLst>
          </p:cNvPr>
          <p:cNvSpPr txBox="1"/>
          <p:nvPr/>
        </p:nvSpPr>
        <p:spPr>
          <a:xfrm>
            <a:off x="2213385" y="20565"/>
            <a:ext cx="4821513" cy="584775"/>
          </a:xfrm>
          <a:prstGeom prst="rect">
            <a:avLst/>
          </a:prstGeom>
          <a:noFill/>
        </p:spPr>
        <p:txBody>
          <a:bodyPr wrap="none" rtlCol="0">
            <a:spAutoFit/>
          </a:bodyPr>
          <a:lstStyle/>
          <a:p>
            <a:r>
              <a:rPr lang="nl-NL" sz="3200" dirty="0">
                <a:solidFill>
                  <a:schemeClr val="bg1"/>
                </a:solidFill>
              </a:rPr>
              <a:t>INSTRUCTIE ZWEEFVLIEGEN</a:t>
            </a:r>
          </a:p>
        </p:txBody>
      </p:sp>
    </p:spTree>
    <p:extLst>
      <p:ext uri="{BB962C8B-B14F-4D97-AF65-F5344CB8AC3E}">
        <p14:creationId xmlns:p14="http://schemas.microsoft.com/office/powerpoint/2010/main" val="3777613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29271-3A5B-DCE2-CC81-4C23C378202D}"/>
            </a:ext>
          </a:extLst>
        </p:cNvPr>
        <p:cNvGrpSpPr/>
        <p:nvPr/>
      </p:nvGrpSpPr>
      <p:grpSpPr>
        <a:xfrm>
          <a:off x="0" y="0"/>
          <a:ext cx="0" cy="0"/>
          <a:chOff x="0" y="0"/>
          <a:chExt cx="0" cy="0"/>
        </a:xfrm>
      </p:grpSpPr>
      <p:sp>
        <p:nvSpPr>
          <p:cNvPr id="25602" name="Line 2">
            <a:extLst>
              <a:ext uri="{FF2B5EF4-FFF2-40B4-BE49-F238E27FC236}">
                <a16:creationId xmlns:a16="http://schemas.microsoft.com/office/drawing/2014/main" id="{4C1B7772-C347-7B0A-F150-5C401D8ADFC7}"/>
              </a:ext>
            </a:extLst>
          </p:cNvPr>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a:extLst>
              <a:ext uri="{FF2B5EF4-FFF2-40B4-BE49-F238E27FC236}">
                <a16:creationId xmlns:a16="http://schemas.microsoft.com/office/drawing/2014/main" id="{2724735E-4625-9EC1-B070-CEC6C9156D53}"/>
              </a:ext>
            </a:extLst>
          </p:cNvPr>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a:extLst>
              <a:ext uri="{FF2B5EF4-FFF2-40B4-BE49-F238E27FC236}">
                <a16:creationId xmlns:a16="http://schemas.microsoft.com/office/drawing/2014/main" id="{120C2A19-D439-41B0-AADB-637A1E839CA9}"/>
              </a:ext>
            </a:extLst>
          </p:cNvPr>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a:extLst>
              <a:ext uri="{FF2B5EF4-FFF2-40B4-BE49-F238E27FC236}">
                <a16:creationId xmlns:a16="http://schemas.microsoft.com/office/drawing/2014/main" id="{522E92E1-0CAD-C959-9F47-8BEF211A3268}"/>
              </a:ext>
            </a:extLst>
          </p:cNvPr>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a:extLst>
              <a:ext uri="{FF2B5EF4-FFF2-40B4-BE49-F238E27FC236}">
                <a16:creationId xmlns:a16="http://schemas.microsoft.com/office/drawing/2014/main" id="{9B9851DF-98A8-BB24-82E5-6EAF31F2C861}"/>
              </a:ext>
            </a:extLst>
          </p:cNvPr>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a:extLst>
              <a:ext uri="{FF2B5EF4-FFF2-40B4-BE49-F238E27FC236}">
                <a16:creationId xmlns:a16="http://schemas.microsoft.com/office/drawing/2014/main" id="{A0407D0B-D928-8E45-8023-C00E1C8B3CFC}"/>
              </a:ext>
            </a:extLst>
          </p:cNvPr>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a:extLst>
              <a:ext uri="{FF2B5EF4-FFF2-40B4-BE49-F238E27FC236}">
                <a16:creationId xmlns:a16="http://schemas.microsoft.com/office/drawing/2014/main" id="{8E55080A-523D-F95D-990A-A265C3BB4F22}"/>
              </a:ext>
            </a:extLst>
          </p:cNvPr>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5" name="Tekstvak 4">
            <a:extLst>
              <a:ext uri="{FF2B5EF4-FFF2-40B4-BE49-F238E27FC236}">
                <a16:creationId xmlns:a16="http://schemas.microsoft.com/office/drawing/2014/main" id="{1BE364BE-F054-559F-7F97-B2C5C730D329}"/>
              </a:ext>
            </a:extLst>
          </p:cNvPr>
          <p:cNvSpPr txBox="1"/>
          <p:nvPr/>
        </p:nvSpPr>
        <p:spPr>
          <a:xfrm>
            <a:off x="3111434" y="758405"/>
            <a:ext cx="5861116" cy="6124754"/>
          </a:xfrm>
          <a:prstGeom prst="rect">
            <a:avLst/>
          </a:prstGeom>
          <a:noFill/>
        </p:spPr>
        <p:txBody>
          <a:bodyPr wrap="square" rtlCol="0">
            <a:spAutoFit/>
          </a:bodyPr>
          <a:lstStyle/>
          <a:p>
            <a:r>
              <a:rPr lang="nl-NL" sz="2400" dirty="0">
                <a:solidFill>
                  <a:srgbClr val="FF0000"/>
                </a:solidFill>
              </a:rPr>
              <a:t>4.</a:t>
            </a:r>
            <a:r>
              <a:rPr lang="nl-NL" dirty="0">
                <a:solidFill>
                  <a:srgbClr val="FF0000"/>
                </a:solidFill>
              </a:rPr>
              <a:t> </a:t>
            </a:r>
            <a:r>
              <a:rPr lang="nl-NL" sz="2400" dirty="0"/>
              <a:t>Leren van hoe het niet moet </a:t>
            </a:r>
          </a:p>
          <a:p>
            <a:r>
              <a:rPr lang="nl-NL" sz="1400" dirty="0"/>
              <a:t>(Citaat Instructeurshandboek:)</a:t>
            </a:r>
          </a:p>
          <a:p>
            <a:endParaRPr lang="nl-NL" sz="2400" dirty="0"/>
          </a:p>
          <a:p>
            <a:pPr marL="342900" indent="-342900">
              <a:buClr>
                <a:srgbClr val="FF0000"/>
              </a:buClr>
              <a:buFont typeface="Wingdings" pitchFamily="2" charset="2"/>
              <a:buChar char="Ø"/>
            </a:pPr>
            <a:r>
              <a:rPr lang="nl-NL" sz="2400" dirty="0"/>
              <a:t>Communicatie wordt minder effectief wanneer teveel informatie tegelijk in de leerling wordt “gegoten”, zonder tijd om te absorberen wat er is gezegd. </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Dit geldt in het bijzonder tijdens het vliegen, wanneer het absorptievermogen van de leerling al veel lager is.</a:t>
            </a:r>
          </a:p>
          <a:p>
            <a:pPr marL="342900" indent="-342900">
              <a:buClr>
                <a:srgbClr val="FF0000"/>
              </a:buClr>
              <a:buFont typeface="Wingdings" pitchFamily="2" charset="2"/>
              <a:buChar char="Ø"/>
            </a:pPr>
            <a:endParaRPr lang="nl-NL" dirty="0"/>
          </a:p>
          <a:p>
            <a:pPr marL="342900" indent="-342900">
              <a:buClr>
                <a:srgbClr val="FF0000"/>
              </a:buClr>
              <a:buFont typeface="Wingdings" pitchFamily="2" charset="2"/>
              <a:buChar char="Ø"/>
            </a:pPr>
            <a:r>
              <a:rPr lang="nl-NL" sz="2400" dirty="0">
                <a:solidFill>
                  <a:srgbClr val="000000"/>
                </a:solidFill>
                <a:latin typeface="Calibri" panose="020F0502020204030204" pitchFamily="34" charset="0"/>
                <a:cs typeface="Calibri" panose="020F0502020204030204" pitchFamily="34" charset="0"/>
              </a:rPr>
              <a:t>Van de leerling mag en moet verwacht worden dat deze de voorgeschreven boeken (met name voor EVO en in een later stadium ook VVO) daadwerkelijk leest en herleest.</a:t>
            </a:r>
            <a:endParaRPr lang="nl-NL" sz="2400" dirty="0">
              <a:latin typeface="Calibri" panose="020F0502020204030204" pitchFamily="34" charset="0"/>
              <a:cs typeface="Calibri" panose="020F0502020204030204" pitchFamily="34" charset="0"/>
            </a:endParaRPr>
          </a:p>
        </p:txBody>
      </p:sp>
      <p:sp>
        <p:nvSpPr>
          <p:cNvPr id="6" name="Tekstvak 5">
            <a:extLst>
              <a:ext uri="{FF2B5EF4-FFF2-40B4-BE49-F238E27FC236}">
                <a16:creationId xmlns:a16="http://schemas.microsoft.com/office/drawing/2014/main" id="{E69A133D-528A-1E78-3FC8-59F984E962E1}"/>
              </a:ext>
            </a:extLst>
          </p:cNvPr>
          <p:cNvSpPr txBox="1"/>
          <p:nvPr/>
        </p:nvSpPr>
        <p:spPr>
          <a:xfrm>
            <a:off x="2213385" y="20565"/>
            <a:ext cx="4821513" cy="584775"/>
          </a:xfrm>
          <a:prstGeom prst="rect">
            <a:avLst/>
          </a:prstGeom>
          <a:noFill/>
        </p:spPr>
        <p:txBody>
          <a:bodyPr wrap="none" rtlCol="0">
            <a:spAutoFit/>
          </a:bodyPr>
          <a:lstStyle/>
          <a:p>
            <a:r>
              <a:rPr lang="nl-NL" sz="3200" dirty="0">
                <a:solidFill>
                  <a:schemeClr val="bg1"/>
                </a:solidFill>
              </a:rPr>
              <a:t>INSTRUCTIE ZWEEFVLIEGEN</a:t>
            </a:r>
          </a:p>
        </p:txBody>
      </p:sp>
      <p:pic>
        <p:nvPicPr>
          <p:cNvPr id="7" name="Afbeelding 6" descr="Afbeelding met buitenshuis, hemel, vliegtuig, zweefvliegtuig&#10;&#10;Door AI gegenereerde inhoud is mogelijk onjuist.">
            <a:extLst>
              <a:ext uri="{FF2B5EF4-FFF2-40B4-BE49-F238E27FC236}">
                <a16:creationId xmlns:a16="http://schemas.microsoft.com/office/drawing/2014/main" id="{12027ED3-7D74-4AE2-88D9-F17253788874}"/>
              </a:ext>
            </a:extLst>
          </p:cNvPr>
          <p:cNvPicPr>
            <a:picLocks noChangeAspect="1"/>
          </p:cNvPicPr>
          <p:nvPr/>
        </p:nvPicPr>
        <p:blipFill>
          <a:blip r:embed="rId4">
            <a:extLst>
              <a:ext uri="{28A0092B-C50C-407E-A947-70E740481C1C}">
                <a14:useLocalDpi xmlns:a14="http://schemas.microsoft.com/office/drawing/2010/main" val="0"/>
              </a:ext>
            </a:extLst>
          </a:blip>
          <a:srcRect l="26143" r="35618"/>
          <a:stretch>
            <a:fillRect/>
          </a:stretch>
        </p:blipFill>
        <p:spPr>
          <a:xfrm>
            <a:off x="139320" y="917995"/>
            <a:ext cx="2972114" cy="5181600"/>
          </a:xfrm>
          <a:prstGeom prst="rect">
            <a:avLst/>
          </a:prstGeom>
        </p:spPr>
      </p:pic>
    </p:spTree>
    <p:extLst>
      <p:ext uri="{BB962C8B-B14F-4D97-AF65-F5344CB8AC3E}">
        <p14:creationId xmlns:p14="http://schemas.microsoft.com/office/powerpoint/2010/main" val="2359049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3" name="Tekstvak 2">
            <a:extLst>
              <a:ext uri="{FF2B5EF4-FFF2-40B4-BE49-F238E27FC236}">
                <a16:creationId xmlns:a16="http://schemas.microsoft.com/office/drawing/2014/main" id="{11F53A81-A8E3-F149-8515-C54C6EB15C0D}"/>
              </a:ext>
            </a:extLst>
          </p:cNvPr>
          <p:cNvSpPr txBox="1"/>
          <p:nvPr/>
        </p:nvSpPr>
        <p:spPr>
          <a:xfrm>
            <a:off x="3941613" y="1124744"/>
            <a:ext cx="5202387" cy="5632311"/>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Welke dingen helpen om iets te onthouden?</a:t>
            </a:r>
          </a:p>
          <a:p>
            <a:pPr marL="342900" indent="-342900">
              <a:buClr>
                <a:srgbClr val="FF0000"/>
              </a:buClr>
              <a:buFont typeface="Wingdings" pitchFamily="2" charset="2"/>
              <a:buChar char="Ø"/>
            </a:pPr>
            <a:r>
              <a:rPr lang="nl-NL" sz="2400" dirty="0"/>
              <a:t> Iemand onthoudt wat er gezegd wordt door: de </a:t>
            </a:r>
            <a:r>
              <a:rPr lang="nl-NL" sz="2400" dirty="0">
                <a:solidFill>
                  <a:srgbClr val="FF0000"/>
                </a:solidFill>
              </a:rPr>
              <a:t>woorden</a:t>
            </a:r>
            <a:r>
              <a:rPr lang="nl-NL" sz="2400" dirty="0"/>
              <a:t> die gebruikt worden, door de </a:t>
            </a:r>
            <a:r>
              <a:rPr lang="nl-NL" sz="2400" dirty="0">
                <a:solidFill>
                  <a:srgbClr val="FF0000"/>
                </a:solidFill>
              </a:rPr>
              <a:t>toon</a:t>
            </a:r>
            <a:r>
              <a:rPr lang="nl-NL" sz="2400" dirty="0"/>
              <a:t> waarop iets gezegd wordt en voor een groot deel (de helft) door de </a:t>
            </a:r>
            <a:r>
              <a:rPr lang="nl-NL" sz="2400" dirty="0">
                <a:solidFill>
                  <a:srgbClr val="FF0000"/>
                </a:solidFill>
              </a:rPr>
              <a:t>lichaamstaal</a:t>
            </a:r>
            <a:r>
              <a:rPr lang="nl-NL" sz="2400" dirty="0"/>
              <a:t> die erbij gebruikt wordt.</a:t>
            </a:r>
          </a:p>
          <a:p>
            <a:pPr marL="342900" indent="-342900">
              <a:buClr>
                <a:srgbClr val="FF0000"/>
              </a:buClr>
              <a:buFont typeface="Wingdings" pitchFamily="2" charset="2"/>
              <a:buChar char="Ø"/>
            </a:pPr>
            <a:r>
              <a:rPr lang="nl-NL" sz="2400" dirty="0"/>
              <a:t>Gelaatsuitdrukkingen en gebaren zijn heel belangrijk.</a:t>
            </a:r>
          </a:p>
          <a:p>
            <a:pPr marL="342900" indent="-342900">
              <a:buClr>
                <a:srgbClr val="FF0000"/>
              </a:buClr>
              <a:buFont typeface="Wingdings" pitchFamily="2" charset="2"/>
              <a:buChar char="Ø"/>
            </a:pPr>
            <a:r>
              <a:rPr lang="nl-NL" sz="2400" dirty="0"/>
              <a:t>Ga je naast de DBO-er zitten, dan zie je aan zijn gezicht of hij je begrijpt.</a:t>
            </a:r>
          </a:p>
          <a:p>
            <a:pPr marL="342900" indent="-342900">
              <a:buClr>
                <a:srgbClr val="FF0000"/>
              </a:buClr>
              <a:buFont typeface="Wingdings" pitchFamily="2" charset="2"/>
              <a:buChar char="Ø"/>
            </a:pPr>
            <a:r>
              <a:rPr lang="nl-NL" sz="2400" dirty="0"/>
              <a:t>Met je armen (of je duim en pink) als vleugels kun je de bewegingen van de kist goed demonstreren. </a:t>
            </a:r>
          </a:p>
        </p:txBody>
      </p:sp>
      <p:pic>
        <p:nvPicPr>
          <p:cNvPr id="4" name="Afbeelding 3">
            <a:extLst>
              <a:ext uri="{FF2B5EF4-FFF2-40B4-BE49-F238E27FC236}">
                <a16:creationId xmlns:a16="http://schemas.microsoft.com/office/drawing/2014/main" id="{0CE56C11-885B-5046-BC9A-C561763AB217}"/>
              </a:ext>
            </a:extLst>
          </p:cNvPr>
          <p:cNvPicPr>
            <a:picLocks noChangeAspect="1"/>
          </p:cNvPicPr>
          <p:nvPr/>
        </p:nvPicPr>
        <p:blipFill rotWithShape="1">
          <a:blip r:embed="rId4"/>
          <a:srcRect l="42289" r="-13642"/>
          <a:stretch/>
        </p:blipFill>
        <p:spPr>
          <a:xfrm>
            <a:off x="107504" y="763738"/>
            <a:ext cx="4749235" cy="6112356"/>
          </a:xfrm>
          <a:prstGeom prst="rect">
            <a:avLst/>
          </a:prstGeom>
        </p:spPr>
      </p:pic>
      <p:sp>
        <p:nvSpPr>
          <p:cNvPr id="5" name="Tekstvak 4">
            <a:extLst>
              <a:ext uri="{FF2B5EF4-FFF2-40B4-BE49-F238E27FC236}">
                <a16:creationId xmlns:a16="http://schemas.microsoft.com/office/drawing/2014/main" id="{AEE113D3-181A-CB4E-B689-1AA6539753A4}"/>
              </a:ext>
            </a:extLst>
          </p:cNvPr>
          <p:cNvSpPr txBox="1"/>
          <p:nvPr/>
        </p:nvSpPr>
        <p:spPr>
          <a:xfrm>
            <a:off x="3995936" y="692696"/>
            <a:ext cx="2595134" cy="461665"/>
          </a:xfrm>
          <a:prstGeom prst="rect">
            <a:avLst/>
          </a:prstGeom>
          <a:noFill/>
        </p:spPr>
        <p:txBody>
          <a:bodyPr wrap="none" rtlCol="0">
            <a:spAutoFit/>
          </a:bodyPr>
          <a:lstStyle/>
          <a:p>
            <a:r>
              <a:rPr lang="nl-NL" sz="2400" dirty="0">
                <a:solidFill>
                  <a:srgbClr val="FF0000"/>
                </a:solidFill>
              </a:rPr>
              <a:t>5. Zien wie het zegt</a:t>
            </a:r>
          </a:p>
        </p:txBody>
      </p:sp>
      <p:sp>
        <p:nvSpPr>
          <p:cNvPr id="6" name="Tekstvak 5">
            <a:extLst>
              <a:ext uri="{FF2B5EF4-FFF2-40B4-BE49-F238E27FC236}">
                <a16:creationId xmlns:a16="http://schemas.microsoft.com/office/drawing/2014/main" id="{2EBFAC9E-4DA6-9066-CC8D-CD683564A5CE}"/>
              </a:ext>
            </a:extLst>
          </p:cNvPr>
          <p:cNvSpPr txBox="1"/>
          <p:nvPr/>
        </p:nvSpPr>
        <p:spPr>
          <a:xfrm>
            <a:off x="2213385" y="20565"/>
            <a:ext cx="4821513" cy="584775"/>
          </a:xfrm>
          <a:prstGeom prst="rect">
            <a:avLst/>
          </a:prstGeom>
          <a:noFill/>
        </p:spPr>
        <p:txBody>
          <a:bodyPr wrap="none" rtlCol="0">
            <a:spAutoFit/>
          </a:bodyPr>
          <a:lstStyle/>
          <a:p>
            <a:r>
              <a:rPr lang="nl-NL" sz="3200" dirty="0">
                <a:solidFill>
                  <a:schemeClr val="bg1"/>
                </a:solidFill>
              </a:rPr>
              <a:t>INSTRUCTIE ZWEEFVLIEGEN</a:t>
            </a:r>
          </a:p>
        </p:txBody>
      </p:sp>
    </p:spTree>
    <p:extLst>
      <p:ext uri="{BB962C8B-B14F-4D97-AF65-F5344CB8AC3E}">
        <p14:creationId xmlns:p14="http://schemas.microsoft.com/office/powerpoint/2010/main" val="90728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3" name="Tekstvak 2">
            <a:extLst>
              <a:ext uri="{FF2B5EF4-FFF2-40B4-BE49-F238E27FC236}">
                <a16:creationId xmlns:a16="http://schemas.microsoft.com/office/drawing/2014/main" id="{11F53A81-A8E3-F149-8515-C54C6EB15C0D}"/>
              </a:ext>
            </a:extLst>
          </p:cNvPr>
          <p:cNvSpPr txBox="1"/>
          <p:nvPr/>
        </p:nvSpPr>
        <p:spPr>
          <a:xfrm>
            <a:off x="-5620" y="3749050"/>
            <a:ext cx="9132343" cy="3046988"/>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Op Terlet zag ik een instructeur met een stokje een tekening van het circuit en de landingsplaats op de grond maken. </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Met jouw armen kun je de hoek aangeven op welke afstand je naast het landingsveld moet zitten om je circuit goed te vliegen. </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Wil je als instructeur checken of je duidelijk bent overgekomen, laat dan de DBO-er  het verhaal terug vertellen. </a:t>
            </a:r>
          </a:p>
        </p:txBody>
      </p:sp>
      <p:pic>
        <p:nvPicPr>
          <p:cNvPr id="2" name="Afbeelding 1">
            <a:extLst>
              <a:ext uri="{FF2B5EF4-FFF2-40B4-BE49-F238E27FC236}">
                <a16:creationId xmlns:a16="http://schemas.microsoft.com/office/drawing/2014/main" id="{B5C2CCB8-6988-6D47-947B-34F1DEB63018}"/>
              </a:ext>
            </a:extLst>
          </p:cNvPr>
          <p:cNvPicPr>
            <a:picLocks noChangeAspect="1"/>
          </p:cNvPicPr>
          <p:nvPr/>
        </p:nvPicPr>
        <p:blipFill>
          <a:blip r:embed="rId4"/>
          <a:stretch>
            <a:fillRect/>
          </a:stretch>
        </p:blipFill>
        <p:spPr>
          <a:xfrm>
            <a:off x="-11448" y="803286"/>
            <a:ext cx="9144000" cy="2936853"/>
          </a:xfrm>
          <a:prstGeom prst="rect">
            <a:avLst/>
          </a:prstGeom>
        </p:spPr>
      </p:pic>
      <p:sp>
        <p:nvSpPr>
          <p:cNvPr id="5" name="Tekstvak 4">
            <a:extLst>
              <a:ext uri="{FF2B5EF4-FFF2-40B4-BE49-F238E27FC236}">
                <a16:creationId xmlns:a16="http://schemas.microsoft.com/office/drawing/2014/main" id="{F02D7348-D04B-229D-C903-B6D05E0FE22C}"/>
              </a:ext>
            </a:extLst>
          </p:cNvPr>
          <p:cNvSpPr txBox="1"/>
          <p:nvPr/>
        </p:nvSpPr>
        <p:spPr>
          <a:xfrm>
            <a:off x="2213385" y="20565"/>
            <a:ext cx="4821513" cy="584775"/>
          </a:xfrm>
          <a:prstGeom prst="rect">
            <a:avLst/>
          </a:prstGeom>
          <a:noFill/>
        </p:spPr>
        <p:txBody>
          <a:bodyPr wrap="none" rtlCol="0">
            <a:spAutoFit/>
          </a:bodyPr>
          <a:lstStyle/>
          <a:p>
            <a:r>
              <a:rPr lang="nl-NL" sz="3200" dirty="0">
                <a:solidFill>
                  <a:schemeClr val="bg1"/>
                </a:solidFill>
              </a:rPr>
              <a:t>INSTRUCTIE ZWEEFVLIEGEN</a:t>
            </a:r>
          </a:p>
        </p:txBody>
      </p:sp>
    </p:spTree>
    <p:extLst>
      <p:ext uri="{BB962C8B-B14F-4D97-AF65-F5344CB8AC3E}">
        <p14:creationId xmlns:p14="http://schemas.microsoft.com/office/powerpoint/2010/main" val="6287671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AEB959-D442-D289-A9B3-55C93063BC46}"/>
            </a:ext>
          </a:extLst>
        </p:cNvPr>
        <p:cNvGrpSpPr/>
        <p:nvPr/>
      </p:nvGrpSpPr>
      <p:grpSpPr>
        <a:xfrm>
          <a:off x="0" y="0"/>
          <a:ext cx="0" cy="0"/>
          <a:chOff x="0" y="0"/>
          <a:chExt cx="0" cy="0"/>
        </a:xfrm>
      </p:grpSpPr>
      <p:sp>
        <p:nvSpPr>
          <p:cNvPr id="25602" name="Line 2">
            <a:extLst>
              <a:ext uri="{FF2B5EF4-FFF2-40B4-BE49-F238E27FC236}">
                <a16:creationId xmlns:a16="http://schemas.microsoft.com/office/drawing/2014/main" id="{378B8A58-FA33-897F-BBED-27D7EB2D5D3B}"/>
              </a:ext>
            </a:extLst>
          </p:cNvPr>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a:extLst>
              <a:ext uri="{FF2B5EF4-FFF2-40B4-BE49-F238E27FC236}">
                <a16:creationId xmlns:a16="http://schemas.microsoft.com/office/drawing/2014/main" id="{0A00AD2B-5DA6-B9B9-72BD-771F909C4257}"/>
              </a:ext>
            </a:extLst>
          </p:cNvPr>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a:extLst>
              <a:ext uri="{FF2B5EF4-FFF2-40B4-BE49-F238E27FC236}">
                <a16:creationId xmlns:a16="http://schemas.microsoft.com/office/drawing/2014/main" id="{287FCF44-C128-B018-A550-725B5577B023}"/>
              </a:ext>
            </a:extLst>
          </p:cNvPr>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pic>
        <p:nvPicPr>
          <p:cNvPr id="25606" name="Picture 7" descr="LOGO PEGASE">
            <a:extLst>
              <a:ext uri="{FF2B5EF4-FFF2-40B4-BE49-F238E27FC236}">
                <a16:creationId xmlns:a16="http://schemas.microsoft.com/office/drawing/2014/main" id="{4D1195C6-AE01-F59A-419F-EE870B4824F6}"/>
              </a:ext>
            </a:extLst>
          </p:cNvPr>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a:extLst>
              <a:ext uri="{FF2B5EF4-FFF2-40B4-BE49-F238E27FC236}">
                <a16:creationId xmlns:a16="http://schemas.microsoft.com/office/drawing/2014/main" id="{DB26CA58-8809-29D9-CB73-634405AD4B93}"/>
              </a:ext>
            </a:extLst>
          </p:cNvPr>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4" name="Afbeelding 3" descr="Afbeelding met kaart, vliegtuig, tekst&#10;&#10;Door AI gegenereerde inhoud is mogelijk onjuist.">
            <a:extLst>
              <a:ext uri="{FF2B5EF4-FFF2-40B4-BE49-F238E27FC236}">
                <a16:creationId xmlns:a16="http://schemas.microsoft.com/office/drawing/2014/main" id="{5EE1A10C-7BAC-AE1B-95C0-705E2CF9DE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59" y="3470860"/>
            <a:ext cx="2245785" cy="3273517"/>
          </a:xfrm>
          <a:prstGeom prst="rect">
            <a:avLst/>
          </a:prstGeom>
        </p:spPr>
      </p:pic>
      <p:sp>
        <p:nvSpPr>
          <p:cNvPr id="7" name="Tekstvak 6">
            <a:extLst>
              <a:ext uri="{FF2B5EF4-FFF2-40B4-BE49-F238E27FC236}">
                <a16:creationId xmlns:a16="http://schemas.microsoft.com/office/drawing/2014/main" id="{E55CA16F-CB1D-B6D8-E5D4-A5D9BACBF35C}"/>
              </a:ext>
            </a:extLst>
          </p:cNvPr>
          <p:cNvSpPr txBox="1"/>
          <p:nvPr/>
        </p:nvSpPr>
        <p:spPr>
          <a:xfrm>
            <a:off x="2357687" y="607835"/>
            <a:ext cx="6732192" cy="6001643"/>
          </a:xfrm>
          <a:prstGeom prst="rect">
            <a:avLst/>
          </a:prstGeom>
          <a:noFill/>
        </p:spPr>
        <p:txBody>
          <a:bodyPr wrap="square" rtlCol="0">
            <a:spAutoFit/>
          </a:bodyPr>
          <a:lstStyle/>
          <a:p>
            <a:pPr>
              <a:buClr>
                <a:srgbClr val="FF0000"/>
              </a:buClr>
            </a:pPr>
            <a:r>
              <a:rPr lang="nl-NL" sz="2400" b="1" dirty="0">
                <a:solidFill>
                  <a:schemeClr val="bg1"/>
                </a:solidFill>
              </a:rPr>
              <a:t>Wie heeft bij mij het vuur voor instructiegeven aangestoken?    </a:t>
            </a:r>
          </a:p>
          <a:p>
            <a:pPr>
              <a:buClr>
                <a:srgbClr val="FF0000"/>
              </a:buClr>
            </a:pPr>
            <a:r>
              <a:rPr lang="nl-NL" sz="2400" dirty="0"/>
              <a:t>Heel veel instructeurs, o.a.:</a:t>
            </a:r>
          </a:p>
          <a:p>
            <a:pPr>
              <a:buClr>
                <a:srgbClr val="FF0000"/>
              </a:buClr>
            </a:pPr>
            <a:endParaRPr lang="nl-NL" sz="2400" dirty="0"/>
          </a:p>
          <a:p>
            <a:pPr marL="342900" indent="-342900">
              <a:buClr>
                <a:srgbClr val="FF0000"/>
              </a:buClr>
              <a:buFont typeface="Wingdings" pitchFamily="2" charset="2"/>
              <a:buChar char="Ø"/>
            </a:pPr>
            <a:r>
              <a:rPr lang="nl-NL" sz="2400" dirty="0"/>
              <a:t> mijn mentor Ben Hiemstra” </a:t>
            </a:r>
          </a:p>
          <a:p>
            <a:pPr marL="342900" indent="-342900">
              <a:buClr>
                <a:srgbClr val="FF0000"/>
              </a:buClr>
              <a:buFontTx/>
              <a:buChar char="-"/>
            </a:pPr>
            <a:r>
              <a:rPr lang="nl-NL" sz="2400" i="1" dirty="0"/>
              <a:t>’Verdeel een briefing in blokjes</a:t>
            </a:r>
            <a:r>
              <a:rPr lang="nl-NL" sz="2400" dirty="0"/>
              <a:t>’.</a:t>
            </a:r>
          </a:p>
          <a:p>
            <a:pPr marL="342900" indent="-342900">
              <a:buClr>
                <a:srgbClr val="FF0000"/>
              </a:buClr>
              <a:buFontTx/>
              <a:buChar char="-"/>
            </a:pPr>
            <a:endParaRPr lang="nl-NL" sz="2400" b="1" dirty="0">
              <a:solidFill>
                <a:schemeClr val="bg1"/>
              </a:solidFill>
            </a:endParaRPr>
          </a:p>
          <a:p>
            <a:pPr marL="342900" indent="-342900">
              <a:buClr>
                <a:srgbClr val="FF0000"/>
              </a:buClr>
              <a:buFont typeface="Wingdings" pitchFamily="2" charset="2"/>
              <a:buChar char="Ø"/>
            </a:pPr>
            <a:r>
              <a:rPr lang="nl-NL" sz="2400" dirty="0"/>
              <a:t>Bruno Zijp (lid Commissie Instructie en Veiligheid):</a:t>
            </a:r>
          </a:p>
          <a:p>
            <a:pPr marL="342900" indent="-342900">
              <a:buClr>
                <a:srgbClr val="FF0000"/>
              </a:buClr>
              <a:buFontTx/>
              <a:buChar char="-"/>
            </a:pPr>
            <a:r>
              <a:rPr lang="nl-NL" sz="2400" dirty="0"/>
              <a:t>Niet het vullen van een vat maar: </a:t>
            </a:r>
            <a:r>
              <a:rPr lang="nl-NL" sz="2400" i="1" dirty="0">
                <a:solidFill>
                  <a:srgbClr val="FF0000"/>
                </a:solidFill>
              </a:rPr>
              <a:t>’Doceren is doseren!’ </a:t>
            </a:r>
          </a:p>
          <a:p>
            <a:pPr marL="342900" indent="-342900">
              <a:buClr>
                <a:srgbClr val="FF0000"/>
              </a:buClr>
              <a:buFontTx/>
              <a:buChar char="-"/>
            </a:pPr>
            <a:endParaRPr lang="nl-NL" sz="2400" i="1" dirty="0">
              <a:solidFill>
                <a:srgbClr val="FF0000"/>
              </a:solidFill>
            </a:endParaRPr>
          </a:p>
          <a:p>
            <a:pPr marL="342900" indent="-342900">
              <a:buClr>
                <a:srgbClr val="FF0000"/>
              </a:buClr>
              <a:buFontTx/>
              <a:buChar char="-"/>
            </a:pPr>
            <a:r>
              <a:rPr lang="nl-NL" sz="2400" dirty="0"/>
              <a:t>Bij het schrijven van het EVO- en VVO-boekje  kreeg ik heel veel correcties en tips van Bruno. </a:t>
            </a:r>
          </a:p>
          <a:p>
            <a:pPr marL="342900" indent="-342900">
              <a:buClr>
                <a:srgbClr val="FF0000"/>
              </a:buClr>
              <a:buFontTx/>
              <a:buChar char="-"/>
            </a:pPr>
            <a:r>
              <a:rPr lang="nl-NL" sz="2400" b="0" i="1" dirty="0">
                <a:solidFill>
                  <a:srgbClr val="22262A"/>
                </a:solidFill>
                <a:effectLst/>
                <a:latin typeface="-apple-system"/>
              </a:rPr>
              <a:t>Deel </a:t>
            </a:r>
            <a:r>
              <a:rPr lang="nl-NL" sz="2400" b="0" i="1" dirty="0">
                <a:solidFill>
                  <a:srgbClr val="FF0000"/>
                </a:solidFill>
                <a:effectLst/>
                <a:latin typeface="-apple-system"/>
              </a:rPr>
              <a:t>schouderklopjes</a:t>
            </a:r>
            <a:r>
              <a:rPr lang="nl-NL" sz="2400" b="0" i="1" dirty="0">
                <a:solidFill>
                  <a:srgbClr val="22262A"/>
                </a:solidFill>
                <a:effectLst/>
                <a:latin typeface="-apple-system"/>
              </a:rPr>
              <a:t> uit! </a:t>
            </a:r>
          </a:p>
          <a:p>
            <a:pPr marL="342900" indent="-342900">
              <a:buClr>
                <a:srgbClr val="FF0000"/>
              </a:buClr>
              <a:buFontTx/>
              <a:buChar char="-"/>
            </a:pPr>
            <a:r>
              <a:rPr lang="nl-NL" sz="2400" b="0" i="1" dirty="0">
                <a:solidFill>
                  <a:srgbClr val="22262A"/>
                </a:solidFill>
                <a:effectLst/>
                <a:latin typeface="-apple-system"/>
              </a:rPr>
              <a:t>Let op bij checkstart van zeer ervaren vliegers. Let goed op: </a:t>
            </a:r>
            <a:r>
              <a:rPr lang="nl-NL" sz="2400" i="1" dirty="0">
                <a:solidFill>
                  <a:srgbClr val="FF0000"/>
                </a:solidFill>
                <a:latin typeface="-apple-system"/>
              </a:rPr>
              <a:t>‘V</a:t>
            </a:r>
            <a:r>
              <a:rPr lang="nl-NL" sz="2400" b="0" i="1" dirty="0">
                <a:solidFill>
                  <a:srgbClr val="FF0000"/>
                </a:solidFill>
                <a:effectLst/>
                <a:latin typeface="-apple-system"/>
              </a:rPr>
              <a:t>ertrouw niemand!</a:t>
            </a:r>
            <a:endParaRPr lang="nl-NL" sz="2400" dirty="0"/>
          </a:p>
        </p:txBody>
      </p:sp>
      <p:pic>
        <p:nvPicPr>
          <p:cNvPr id="12" name="Afbeelding 11" descr="Afbeelding met vuur, vlam, warmte, aansteker&#10;&#10;Door AI gegenereerde inhoud is mogelijk onjuist.">
            <a:extLst>
              <a:ext uri="{FF2B5EF4-FFF2-40B4-BE49-F238E27FC236}">
                <a16:creationId xmlns:a16="http://schemas.microsoft.com/office/drawing/2014/main" id="{C0550367-F6A5-6A7D-95CE-A68F79EECF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121" y="743083"/>
            <a:ext cx="2211688" cy="2621468"/>
          </a:xfrm>
          <a:prstGeom prst="rect">
            <a:avLst/>
          </a:prstGeom>
        </p:spPr>
      </p:pic>
      <p:sp>
        <p:nvSpPr>
          <p:cNvPr id="2" name="Tekstvak 1">
            <a:extLst>
              <a:ext uri="{FF2B5EF4-FFF2-40B4-BE49-F238E27FC236}">
                <a16:creationId xmlns:a16="http://schemas.microsoft.com/office/drawing/2014/main" id="{DA3EB186-6278-5CF5-1716-F745F6DA93BD}"/>
              </a:ext>
            </a:extLst>
          </p:cNvPr>
          <p:cNvSpPr txBox="1"/>
          <p:nvPr/>
        </p:nvSpPr>
        <p:spPr>
          <a:xfrm>
            <a:off x="2213385" y="20565"/>
            <a:ext cx="4821513" cy="584775"/>
          </a:xfrm>
          <a:prstGeom prst="rect">
            <a:avLst/>
          </a:prstGeom>
          <a:noFill/>
        </p:spPr>
        <p:txBody>
          <a:bodyPr wrap="none" rtlCol="0">
            <a:spAutoFit/>
          </a:bodyPr>
          <a:lstStyle/>
          <a:p>
            <a:r>
              <a:rPr lang="nl-NL" sz="3200" dirty="0">
                <a:solidFill>
                  <a:schemeClr val="bg1"/>
                </a:solidFill>
              </a:rPr>
              <a:t>INSTRUCTIE ZWEEFVLIEGEN</a:t>
            </a:r>
          </a:p>
        </p:txBody>
      </p:sp>
      <p:pic>
        <p:nvPicPr>
          <p:cNvPr id="3" name="Picture 6">
            <a:extLst>
              <a:ext uri="{FF2B5EF4-FFF2-40B4-BE49-F238E27FC236}">
                <a16:creationId xmlns:a16="http://schemas.microsoft.com/office/drawing/2014/main" id="{1CEDB6E2-50EA-7F6F-2647-B10B710956DF}"/>
              </a:ext>
            </a:extLst>
          </p:cNvPr>
          <p:cNvPicPr>
            <a:picLocks noChangeArrowheads="1"/>
          </p:cNvPicPr>
          <p:nvPr/>
        </p:nvPicPr>
        <p:blipFill>
          <a:blip r:embed="rId5" cstate="print"/>
          <a:srcRect/>
          <a:stretch>
            <a:fillRect/>
          </a:stretch>
        </p:blipFill>
        <p:spPr bwMode="auto">
          <a:xfrm>
            <a:off x="8286750" y="11088"/>
            <a:ext cx="685800" cy="609600"/>
          </a:xfrm>
          <a:prstGeom prst="rect">
            <a:avLst/>
          </a:prstGeom>
          <a:noFill/>
          <a:ln w="9525">
            <a:noFill/>
            <a:miter lim="800000"/>
            <a:headEnd/>
            <a:tailEnd/>
          </a:ln>
        </p:spPr>
      </p:pic>
    </p:spTree>
    <p:extLst>
      <p:ext uri="{BB962C8B-B14F-4D97-AF65-F5344CB8AC3E}">
        <p14:creationId xmlns:p14="http://schemas.microsoft.com/office/powerpoint/2010/main" val="817616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9" end="9"/>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9CA97-40C7-DAEB-ECB3-716E076849D3}"/>
            </a:ext>
          </a:extLst>
        </p:cNvPr>
        <p:cNvGrpSpPr/>
        <p:nvPr/>
      </p:nvGrpSpPr>
      <p:grpSpPr>
        <a:xfrm>
          <a:off x="0" y="0"/>
          <a:ext cx="0" cy="0"/>
          <a:chOff x="0" y="0"/>
          <a:chExt cx="0" cy="0"/>
        </a:xfrm>
      </p:grpSpPr>
      <p:sp>
        <p:nvSpPr>
          <p:cNvPr id="25602" name="Line 2">
            <a:extLst>
              <a:ext uri="{FF2B5EF4-FFF2-40B4-BE49-F238E27FC236}">
                <a16:creationId xmlns:a16="http://schemas.microsoft.com/office/drawing/2014/main" id="{C3D9C4C0-4D78-B39B-1A5F-100F667A28F1}"/>
              </a:ext>
            </a:extLst>
          </p:cNvPr>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a:extLst>
              <a:ext uri="{FF2B5EF4-FFF2-40B4-BE49-F238E27FC236}">
                <a16:creationId xmlns:a16="http://schemas.microsoft.com/office/drawing/2014/main" id="{6DC45AC3-6A92-0F5D-095B-A37F583A6894}"/>
              </a:ext>
            </a:extLst>
          </p:cNvPr>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a:extLst>
              <a:ext uri="{FF2B5EF4-FFF2-40B4-BE49-F238E27FC236}">
                <a16:creationId xmlns:a16="http://schemas.microsoft.com/office/drawing/2014/main" id="{CF680392-DDCB-7CDB-4579-43CA2A8ABCBA}"/>
              </a:ext>
            </a:extLst>
          </p:cNvPr>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a:extLst>
              <a:ext uri="{FF2B5EF4-FFF2-40B4-BE49-F238E27FC236}">
                <a16:creationId xmlns:a16="http://schemas.microsoft.com/office/drawing/2014/main" id="{4A169124-F984-A905-AE29-ABA799D5D9DE}"/>
              </a:ext>
            </a:extLst>
          </p:cNvPr>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a:extLst>
              <a:ext uri="{FF2B5EF4-FFF2-40B4-BE49-F238E27FC236}">
                <a16:creationId xmlns:a16="http://schemas.microsoft.com/office/drawing/2014/main" id="{B935543A-2A2F-1FC0-C480-D81828BD98DC}"/>
              </a:ext>
            </a:extLst>
          </p:cNvPr>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a:extLst>
              <a:ext uri="{FF2B5EF4-FFF2-40B4-BE49-F238E27FC236}">
                <a16:creationId xmlns:a16="http://schemas.microsoft.com/office/drawing/2014/main" id="{D85FD1AA-A0B5-4E6E-C2B1-3E656D1D7384}"/>
              </a:ext>
            </a:extLst>
          </p:cNvPr>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a:extLst>
              <a:ext uri="{FF2B5EF4-FFF2-40B4-BE49-F238E27FC236}">
                <a16:creationId xmlns:a16="http://schemas.microsoft.com/office/drawing/2014/main" id="{0EF8511A-968E-A257-AF4E-28B8B51E0248}"/>
              </a:ext>
            </a:extLst>
          </p:cNvPr>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3" name="Tekstvak 2">
            <a:extLst>
              <a:ext uri="{FF2B5EF4-FFF2-40B4-BE49-F238E27FC236}">
                <a16:creationId xmlns:a16="http://schemas.microsoft.com/office/drawing/2014/main" id="{7E9B5673-8DAB-1F4B-8CCB-4AEC7CFDFA22}"/>
              </a:ext>
            </a:extLst>
          </p:cNvPr>
          <p:cNvSpPr txBox="1"/>
          <p:nvPr/>
        </p:nvSpPr>
        <p:spPr>
          <a:xfrm>
            <a:off x="0" y="2955927"/>
            <a:ext cx="9132343" cy="3785652"/>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solidFill>
                  <a:srgbClr val="000000"/>
                </a:solidFill>
                <a:latin typeface="Helvetica" pitchFamily="2" charset="0"/>
              </a:rPr>
              <a:t>Het is wenselijk dat de leerling </a:t>
            </a:r>
            <a:r>
              <a:rPr lang="nl-NL" sz="2400" dirty="0">
                <a:solidFill>
                  <a:srgbClr val="FF0000"/>
                </a:solidFill>
                <a:latin typeface="Helvetica" pitchFamily="2" charset="0"/>
              </a:rPr>
              <a:t>zoveel mogelijk zelf vliegt</a:t>
            </a:r>
            <a:r>
              <a:rPr lang="nl-NL" sz="2400" dirty="0">
                <a:solidFill>
                  <a:srgbClr val="000000"/>
                </a:solidFill>
                <a:latin typeface="Helvetica" pitchFamily="2" charset="0"/>
              </a:rPr>
              <a:t>, ook als dat bijvoorbeeld tot minder thermiekprestaties leidt. </a:t>
            </a:r>
          </a:p>
          <a:p>
            <a:pPr marL="342900" indent="-342900">
              <a:buClr>
                <a:srgbClr val="FF0000"/>
              </a:buClr>
              <a:buFont typeface="Wingdings" pitchFamily="2" charset="2"/>
              <a:buChar char="Ø"/>
            </a:pPr>
            <a:r>
              <a:rPr lang="nl-NL" sz="2400" dirty="0">
                <a:solidFill>
                  <a:srgbClr val="000000"/>
                </a:solidFill>
                <a:latin typeface="Helvetica" pitchFamily="2" charset="0"/>
              </a:rPr>
              <a:t>Aan de andere kant moet worden voorkomen dat de leerling overbelast raakt, doordat er </a:t>
            </a:r>
            <a:r>
              <a:rPr lang="nl-NL" sz="2400" dirty="0">
                <a:solidFill>
                  <a:srgbClr val="FF0000"/>
                </a:solidFill>
                <a:latin typeface="Helvetica" pitchFamily="2" charset="0"/>
              </a:rPr>
              <a:t>teveel nieuwe les elementen in één vlucht</a:t>
            </a:r>
            <a:r>
              <a:rPr lang="nl-NL" sz="2400" dirty="0">
                <a:solidFill>
                  <a:srgbClr val="000000"/>
                </a:solidFill>
                <a:latin typeface="Helvetica" pitchFamily="2" charset="0"/>
              </a:rPr>
              <a:t> worden ingebracht. </a:t>
            </a:r>
          </a:p>
          <a:p>
            <a:pPr marL="342900" indent="-342900">
              <a:buClr>
                <a:srgbClr val="FF0000"/>
              </a:buClr>
              <a:buFont typeface="Wingdings" pitchFamily="2" charset="2"/>
              <a:buChar char="Ø"/>
            </a:pPr>
            <a:r>
              <a:rPr lang="nl-NL" sz="2400" dirty="0">
                <a:solidFill>
                  <a:srgbClr val="000000"/>
                </a:solidFill>
                <a:latin typeface="Helvetica" pitchFamily="2" charset="0"/>
              </a:rPr>
              <a:t>In zijn algemeenheid is het wenselijk </a:t>
            </a:r>
            <a:r>
              <a:rPr lang="nl-NL" sz="2400" dirty="0">
                <a:solidFill>
                  <a:srgbClr val="FF0000"/>
                </a:solidFill>
                <a:latin typeface="Helvetica" pitchFamily="2" charset="0"/>
              </a:rPr>
              <a:t>slechts één nieuw element</a:t>
            </a:r>
            <a:r>
              <a:rPr lang="nl-NL" sz="2400" dirty="0">
                <a:solidFill>
                  <a:srgbClr val="000000"/>
                </a:solidFill>
                <a:latin typeface="Helvetica" pitchFamily="2" charset="0"/>
              </a:rPr>
              <a:t> in te brengen in een vlucht, en de overige vliegtijd te gebruiken voor het beoefenen van wat eerder is geleerd. </a:t>
            </a:r>
          </a:p>
          <a:p>
            <a:pPr marL="342900" indent="-342900">
              <a:buClr>
                <a:srgbClr val="FF0000"/>
              </a:buClr>
              <a:buFont typeface="Wingdings" pitchFamily="2" charset="2"/>
              <a:buChar char="Ø"/>
            </a:pPr>
            <a:r>
              <a:rPr lang="nl-NL" sz="2400" dirty="0">
                <a:solidFill>
                  <a:srgbClr val="000000"/>
                </a:solidFill>
                <a:latin typeface="Helvetica" pitchFamily="2" charset="0"/>
              </a:rPr>
              <a:t>De leerling </a:t>
            </a:r>
            <a:r>
              <a:rPr lang="nl-NL" sz="2400" dirty="0">
                <a:solidFill>
                  <a:srgbClr val="FF0000"/>
                </a:solidFill>
                <a:latin typeface="Helvetica" pitchFamily="2" charset="0"/>
              </a:rPr>
              <a:t>leert het meeste van “zelf proberen</a:t>
            </a:r>
            <a:r>
              <a:rPr lang="nl-NL" sz="2400" dirty="0">
                <a:solidFill>
                  <a:srgbClr val="000000"/>
                </a:solidFill>
                <a:latin typeface="Helvetica" pitchFamily="2" charset="0"/>
              </a:rPr>
              <a:t>”, inclusief het maken van fouten.</a:t>
            </a:r>
            <a:endParaRPr lang="nl-NL" sz="2400" dirty="0"/>
          </a:p>
        </p:txBody>
      </p:sp>
      <p:sp>
        <p:nvSpPr>
          <p:cNvPr id="5" name="Tekstvak 4">
            <a:extLst>
              <a:ext uri="{FF2B5EF4-FFF2-40B4-BE49-F238E27FC236}">
                <a16:creationId xmlns:a16="http://schemas.microsoft.com/office/drawing/2014/main" id="{676053DB-32F1-E0C3-E6FC-97CA6B70A8D1}"/>
              </a:ext>
            </a:extLst>
          </p:cNvPr>
          <p:cNvSpPr txBox="1"/>
          <p:nvPr/>
        </p:nvSpPr>
        <p:spPr>
          <a:xfrm>
            <a:off x="2213385" y="20565"/>
            <a:ext cx="4821513" cy="584775"/>
          </a:xfrm>
          <a:prstGeom prst="rect">
            <a:avLst/>
          </a:prstGeom>
          <a:noFill/>
        </p:spPr>
        <p:txBody>
          <a:bodyPr wrap="none" rtlCol="0">
            <a:spAutoFit/>
          </a:bodyPr>
          <a:lstStyle/>
          <a:p>
            <a:r>
              <a:rPr lang="nl-NL" sz="3200" dirty="0">
                <a:solidFill>
                  <a:schemeClr val="bg1"/>
                </a:solidFill>
              </a:rPr>
              <a:t>INSTRUCTIE ZWEEFVLIEGEN</a:t>
            </a:r>
          </a:p>
        </p:txBody>
      </p:sp>
      <p:pic>
        <p:nvPicPr>
          <p:cNvPr id="8" name="Afbeelding 7" descr="Afbeelding met buitenshuis, zweefvliegtuig, vliegtuig, hemel&#10;&#10;Door AI gegenereerde inhoud is mogelijk onjuist.">
            <a:extLst>
              <a:ext uri="{FF2B5EF4-FFF2-40B4-BE49-F238E27FC236}">
                <a16:creationId xmlns:a16="http://schemas.microsoft.com/office/drawing/2014/main" id="{364291A9-B642-89C3-D2B9-613BE1FF5565}"/>
              </a:ext>
            </a:extLst>
          </p:cNvPr>
          <p:cNvPicPr>
            <a:picLocks noChangeAspect="1"/>
          </p:cNvPicPr>
          <p:nvPr/>
        </p:nvPicPr>
        <p:blipFill>
          <a:blip r:embed="rId4">
            <a:extLst>
              <a:ext uri="{28A0092B-C50C-407E-A947-70E740481C1C}">
                <a14:useLocalDpi xmlns:a14="http://schemas.microsoft.com/office/drawing/2010/main" val="0"/>
              </a:ext>
            </a:extLst>
          </a:blip>
          <a:srcRect t="20038" b="35472"/>
          <a:stretch>
            <a:fillRect/>
          </a:stretch>
        </p:blipFill>
        <p:spPr>
          <a:xfrm>
            <a:off x="179512" y="765276"/>
            <a:ext cx="7678746" cy="2227993"/>
          </a:xfrm>
          <a:prstGeom prst="rect">
            <a:avLst/>
          </a:prstGeom>
        </p:spPr>
      </p:pic>
      <p:graphicFrame>
        <p:nvGraphicFramePr>
          <p:cNvPr id="9" name="Tabel 8">
            <a:extLst>
              <a:ext uri="{FF2B5EF4-FFF2-40B4-BE49-F238E27FC236}">
                <a16:creationId xmlns:a16="http://schemas.microsoft.com/office/drawing/2014/main" id="{8B88C42C-48BF-5999-DBC5-81C9CBE42BDF}"/>
              </a:ext>
            </a:extLst>
          </p:cNvPr>
          <p:cNvGraphicFramePr>
            <a:graphicFrameLocks noGrp="1"/>
          </p:cNvGraphicFramePr>
          <p:nvPr>
            <p:extLst>
              <p:ext uri="{D42A27DB-BD31-4B8C-83A1-F6EECF244321}">
                <p14:modId xmlns:p14="http://schemas.microsoft.com/office/powerpoint/2010/main" val="2620914441"/>
              </p:ext>
            </p:extLst>
          </p:nvPr>
        </p:nvGraphicFramePr>
        <p:xfrm>
          <a:off x="6126158" y="763674"/>
          <a:ext cx="2975817" cy="370840"/>
        </p:xfrm>
        <a:graphic>
          <a:graphicData uri="http://schemas.openxmlformats.org/drawingml/2006/table">
            <a:tbl>
              <a:tblPr firstRow="1" bandRow="1">
                <a:tableStyleId>{5C22544A-7EE6-4342-B048-85BDC9FD1C3A}</a:tableStyleId>
              </a:tblPr>
              <a:tblGrid>
                <a:gridCol w="2975817">
                  <a:extLst>
                    <a:ext uri="{9D8B030D-6E8A-4147-A177-3AD203B41FA5}">
                      <a16:colId xmlns:a16="http://schemas.microsoft.com/office/drawing/2014/main" val="3988586750"/>
                    </a:ext>
                  </a:extLst>
                </a:gridCol>
              </a:tblGrid>
              <a:tr h="370840">
                <a:tc>
                  <a:txBody>
                    <a:bodyPr/>
                    <a:lstStyle/>
                    <a:p>
                      <a:r>
                        <a:rPr lang="nl-NL" dirty="0"/>
                        <a:t>Citaat Instructeurs Handboek</a:t>
                      </a:r>
                    </a:p>
                  </a:txBody>
                  <a:tcPr/>
                </a:tc>
                <a:extLst>
                  <a:ext uri="{0D108BD9-81ED-4DB2-BD59-A6C34878D82A}">
                    <a16:rowId xmlns:a16="http://schemas.microsoft.com/office/drawing/2014/main" val="1813758281"/>
                  </a:ext>
                </a:extLst>
              </a:tr>
            </a:tbl>
          </a:graphicData>
        </a:graphic>
      </p:graphicFrame>
    </p:spTree>
    <p:extLst>
      <p:ext uri="{BB962C8B-B14F-4D97-AF65-F5344CB8AC3E}">
        <p14:creationId xmlns:p14="http://schemas.microsoft.com/office/powerpoint/2010/main" val="25635389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3" name="Tekstvak 2">
            <a:extLst>
              <a:ext uri="{FF2B5EF4-FFF2-40B4-BE49-F238E27FC236}">
                <a16:creationId xmlns:a16="http://schemas.microsoft.com/office/drawing/2014/main" id="{11F53A81-A8E3-F149-8515-C54C6EB15C0D}"/>
              </a:ext>
            </a:extLst>
          </p:cNvPr>
          <p:cNvSpPr txBox="1"/>
          <p:nvPr/>
        </p:nvSpPr>
        <p:spPr>
          <a:xfrm>
            <a:off x="3056304" y="700088"/>
            <a:ext cx="5974546" cy="3046988"/>
          </a:xfrm>
          <a:prstGeom prst="rect">
            <a:avLst/>
          </a:prstGeom>
          <a:noFill/>
        </p:spPr>
        <p:txBody>
          <a:bodyPr wrap="square" rtlCol="0">
            <a:spAutoFit/>
          </a:bodyPr>
          <a:lstStyle/>
          <a:p>
            <a:pPr>
              <a:buClr>
                <a:srgbClr val="FF0000"/>
              </a:buClr>
            </a:pPr>
            <a:r>
              <a:rPr lang="nl-NL" sz="2400" dirty="0">
                <a:solidFill>
                  <a:srgbClr val="FF0000"/>
                </a:solidFill>
              </a:rPr>
              <a:t>6. </a:t>
            </a:r>
            <a:r>
              <a:rPr lang="nl-NL" sz="2400" dirty="0"/>
              <a:t>Een positieve band opbouwen</a:t>
            </a:r>
          </a:p>
          <a:p>
            <a:pPr>
              <a:buClr>
                <a:srgbClr val="FF0000"/>
              </a:buClr>
            </a:pPr>
            <a:endParaRPr lang="nl-NL" sz="2400" dirty="0"/>
          </a:p>
          <a:p>
            <a:pPr marL="342900" indent="-342900">
              <a:buClr>
                <a:srgbClr val="FF0000"/>
              </a:buClr>
              <a:buFont typeface="Wingdings" pitchFamily="2" charset="2"/>
              <a:buChar char="Ø"/>
            </a:pPr>
            <a:r>
              <a:rPr lang="nl-NL" sz="2400" dirty="0"/>
              <a:t>Een instructeur die laat merken dat hij geniet van zweefvliegen en instructie geven, bouwt een band op met z'n leerling.</a:t>
            </a:r>
          </a:p>
          <a:p>
            <a:pPr>
              <a:buClr>
                <a:srgbClr val="FF0000"/>
              </a:buClr>
            </a:pPr>
            <a:endParaRPr lang="nl-NL" sz="2400" dirty="0"/>
          </a:p>
          <a:p>
            <a:pPr marL="342900" indent="-342900">
              <a:buClr>
                <a:srgbClr val="FF0000"/>
              </a:buClr>
              <a:buFont typeface="Wingdings" pitchFamily="2" charset="2"/>
              <a:buChar char="Ø"/>
            </a:pPr>
            <a:r>
              <a:rPr lang="nl-NL" sz="2400" dirty="0"/>
              <a:t>Een positieve band is de bodem voor een goede les. </a:t>
            </a:r>
          </a:p>
        </p:txBody>
      </p:sp>
      <p:pic>
        <p:nvPicPr>
          <p:cNvPr id="11" name="Afbeelding 10">
            <a:extLst>
              <a:ext uri="{FF2B5EF4-FFF2-40B4-BE49-F238E27FC236}">
                <a16:creationId xmlns:a16="http://schemas.microsoft.com/office/drawing/2014/main" id="{5D570044-8BC2-364A-974B-78B29522F6AD}"/>
              </a:ext>
            </a:extLst>
          </p:cNvPr>
          <p:cNvPicPr>
            <a:picLocks noChangeAspect="1"/>
          </p:cNvPicPr>
          <p:nvPr/>
        </p:nvPicPr>
        <p:blipFill>
          <a:blip r:embed="rId4"/>
          <a:stretch>
            <a:fillRect/>
          </a:stretch>
        </p:blipFill>
        <p:spPr>
          <a:xfrm>
            <a:off x="43889" y="732079"/>
            <a:ext cx="3007847" cy="6015693"/>
          </a:xfrm>
          <a:prstGeom prst="rect">
            <a:avLst/>
          </a:prstGeom>
        </p:spPr>
      </p:pic>
      <p:sp>
        <p:nvSpPr>
          <p:cNvPr id="4" name="Tekstvak 3">
            <a:extLst>
              <a:ext uri="{FF2B5EF4-FFF2-40B4-BE49-F238E27FC236}">
                <a16:creationId xmlns:a16="http://schemas.microsoft.com/office/drawing/2014/main" id="{5417799D-6B74-C935-FA9F-CB967C3DFBBD}"/>
              </a:ext>
            </a:extLst>
          </p:cNvPr>
          <p:cNvSpPr txBox="1"/>
          <p:nvPr/>
        </p:nvSpPr>
        <p:spPr>
          <a:xfrm>
            <a:off x="2213385" y="20565"/>
            <a:ext cx="4821513" cy="584775"/>
          </a:xfrm>
          <a:prstGeom prst="rect">
            <a:avLst/>
          </a:prstGeom>
          <a:noFill/>
        </p:spPr>
        <p:txBody>
          <a:bodyPr wrap="none" rtlCol="0">
            <a:spAutoFit/>
          </a:bodyPr>
          <a:lstStyle/>
          <a:p>
            <a:r>
              <a:rPr lang="nl-NL" sz="3200" dirty="0">
                <a:solidFill>
                  <a:schemeClr val="bg1"/>
                </a:solidFill>
              </a:rPr>
              <a:t>INSTRUCTIE ZWEEFVLIEGEN</a:t>
            </a:r>
          </a:p>
        </p:txBody>
      </p:sp>
    </p:spTree>
    <p:extLst>
      <p:ext uri="{BB962C8B-B14F-4D97-AF65-F5344CB8AC3E}">
        <p14:creationId xmlns:p14="http://schemas.microsoft.com/office/powerpoint/2010/main" val="4083828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3" name="Tekstvak 2">
            <a:extLst>
              <a:ext uri="{FF2B5EF4-FFF2-40B4-BE49-F238E27FC236}">
                <a16:creationId xmlns:a16="http://schemas.microsoft.com/office/drawing/2014/main" id="{11F53A81-A8E3-F149-8515-C54C6EB15C0D}"/>
              </a:ext>
            </a:extLst>
          </p:cNvPr>
          <p:cNvSpPr txBox="1"/>
          <p:nvPr/>
        </p:nvSpPr>
        <p:spPr>
          <a:xfrm>
            <a:off x="4585080" y="787735"/>
            <a:ext cx="4723268" cy="3785652"/>
          </a:xfrm>
          <a:prstGeom prst="rect">
            <a:avLst/>
          </a:prstGeom>
          <a:noFill/>
        </p:spPr>
        <p:txBody>
          <a:bodyPr wrap="square" rtlCol="0">
            <a:spAutoFit/>
          </a:bodyPr>
          <a:lstStyle/>
          <a:p>
            <a:pPr marL="457200" indent="-457200">
              <a:buClr>
                <a:srgbClr val="FF0000"/>
              </a:buClr>
              <a:buFont typeface="+mj-lt"/>
              <a:buAutoNum type="arabicParenR"/>
            </a:pPr>
            <a:r>
              <a:rPr lang="nl-NL" sz="2400" dirty="0"/>
              <a:t>De leraar / instructeur als gastheer</a:t>
            </a:r>
          </a:p>
          <a:p>
            <a:pPr marL="457200" indent="-457200">
              <a:buClr>
                <a:srgbClr val="FF0000"/>
              </a:buClr>
              <a:buFont typeface="+mj-lt"/>
              <a:buAutoNum type="arabicParenR"/>
            </a:pPr>
            <a:r>
              <a:rPr lang="nl-NL" sz="2400" dirty="0"/>
              <a:t>De leraar / instructeur als presentator</a:t>
            </a:r>
          </a:p>
          <a:p>
            <a:pPr marL="457200" indent="-457200">
              <a:buClr>
                <a:srgbClr val="FF0000"/>
              </a:buClr>
              <a:buFont typeface="+mj-lt"/>
              <a:buAutoNum type="arabicParenR"/>
            </a:pPr>
            <a:r>
              <a:rPr lang="nl-NL" sz="2400" dirty="0"/>
              <a:t>De leraar / instructeur als didacticus</a:t>
            </a:r>
          </a:p>
          <a:p>
            <a:pPr marL="457200" indent="-457200">
              <a:buClr>
                <a:srgbClr val="FF0000"/>
              </a:buClr>
              <a:buFont typeface="+mj-lt"/>
              <a:buAutoNum type="arabicParenR"/>
            </a:pPr>
            <a:r>
              <a:rPr lang="nl-NL" sz="2400" dirty="0"/>
              <a:t>De leraar / instructeur als pedagoog</a:t>
            </a:r>
          </a:p>
          <a:p>
            <a:pPr marL="457200" indent="-457200">
              <a:buClr>
                <a:srgbClr val="FF0000"/>
              </a:buClr>
              <a:buFont typeface="+mj-lt"/>
              <a:buAutoNum type="arabicParenR"/>
            </a:pPr>
            <a:r>
              <a:rPr lang="nl-NL" sz="2400" dirty="0"/>
              <a:t>De leraar / instructeur als afsluiter </a:t>
            </a:r>
          </a:p>
        </p:txBody>
      </p:sp>
      <p:pic>
        <p:nvPicPr>
          <p:cNvPr id="2" name="Afbeelding 1">
            <a:extLst>
              <a:ext uri="{FF2B5EF4-FFF2-40B4-BE49-F238E27FC236}">
                <a16:creationId xmlns:a16="http://schemas.microsoft.com/office/drawing/2014/main" id="{DB5CD7A8-4D5C-EA4F-85D4-FC71F05C87BE}"/>
              </a:ext>
            </a:extLst>
          </p:cNvPr>
          <p:cNvPicPr>
            <a:picLocks noChangeAspect="1"/>
          </p:cNvPicPr>
          <p:nvPr/>
        </p:nvPicPr>
        <p:blipFill>
          <a:blip r:embed="rId4"/>
          <a:stretch>
            <a:fillRect/>
          </a:stretch>
        </p:blipFill>
        <p:spPr>
          <a:xfrm>
            <a:off x="18908" y="756732"/>
            <a:ext cx="4579892" cy="6101268"/>
          </a:xfrm>
          <a:prstGeom prst="rect">
            <a:avLst/>
          </a:prstGeom>
        </p:spPr>
      </p:pic>
      <p:pic>
        <p:nvPicPr>
          <p:cNvPr id="4" name="Afbeelding 3">
            <a:extLst>
              <a:ext uri="{FF2B5EF4-FFF2-40B4-BE49-F238E27FC236}">
                <a16:creationId xmlns:a16="http://schemas.microsoft.com/office/drawing/2014/main" id="{8862196F-9BB8-D541-B9FF-8C39AD97671F}"/>
              </a:ext>
            </a:extLst>
          </p:cNvPr>
          <p:cNvPicPr>
            <a:picLocks noChangeAspect="1"/>
          </p:cNvPicPr>
          <p:nvPr/>
        </p:nvPicPr>
        <p:blipFill>
          <a:blip r:embed="rId5"/>
          <a:stretch>
            <a:fillRect/>
          </a:stretch>
        </p:blipFill>
        <p:spPr>
          <a:xfrm>
            <a:off x="4682470" y="4509457"/>
            <a:ext cx="4290080" cy="2302870"/>
          </a:xfrm>
          <a:prstGeom prst="rect">
            <a:avLst/>
          </a:prstGeom>
        </p:spPr>
      </p:pic>
      <p:sp>
        <p:nvSpPr>
          <p:cNvPr id="6" name="Tekstvak 5">
            <a:extLst>
              <a:ext uri="{FF2B5EF4-FFF2-40B4-BE49-F238E27FC236}">
                <a16:creationId xmlns:a16="http://schemas.microsoft.com/office/drawing/2014/main" id="{1DFE7CEA-C032-F845-5CB4-649A4D4D5889}"/>
              </a:ext>
            </a:extLst>
          </p:cNvPr>
          <p:cNvSpPr txBox="1"/>
          <p:nvPr/>
        </p:nvSpPr>
        <p:spPr>
          <a:xfrm>
            <a:off x="2213385" y="20565"/>
            <a:ext cx="4821513" cy="584775"/>
          </a:xfrm>
          <a:prstGeom prst="rect">
            <a:avLst/>
          </a:prstGeom>
          <a:noFill/>
        </p:spPr>
        <p:txBody>
          <a:bodyPr wrap="none" rtlCol="0">
            <a:spAutoFit/>
          </a:bodyPr>
          <a:lstStyle/>
          <a:p>
            <a:r>
              <a:rPr lang="nl-NL" sz="3200" dirty="0">
                <a:solidFill>
                  <a:schemeClr val="bg1"/>
                </a:solidFill>
              </a:rPr>
              <a:t>INSTRUCTIE ZWEEFVLIEGEN</a:t>
            </a:r>
          </a:p>
        </p:txBody>
      </p:sp>
    </p:spTree>
    <p:extLst>
      <p:ext uri="{BB962C8B-B14F-4D97-AF65-F5344CB8AC3E}">
        <p14:creationId xmlns:p14="http://schemas.microsoft.com/office/powerpoint/2010/main" val="1397021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505295-6369-0DB5-E46E-EABAB890E7A0}"/>
            </a:ext>
          </a:extLst>
        </p:cNvPr>
        <p:cNvGrpSpPr/>
        <p:nvPr/>
      </p:nvGrpSpPr>
      <p:grpSpPr>
        <a:xfrm>
          <a:off x="0" y="0"/>
          <a:ext cx="0" cy="0"/>
          <a:chOff x="0" y="0"/>
          <a:chExt cx="0" cy="0"/>
        </a:xfrm>
      </p:grpSpPr>
      <p:sp>
        <p:nvSpPr>
          <p:cNvPr id="25602" name="Line 2">
            <a:extLst>
              <a:ext uri="{FF2B5EF4-FFF2-40B4-BE49-F238E27FC236}">
                <a16:creationId xmlns:a16="http://schemas.microsoft.com/office/drawing/2014/main" id="{E424948F-F848-7706-DEA7-BF27A74B1E35}"/>
              </a:ext>
            </a:extLst>
          </p:cNvPr>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a:extLst>
              <a:ext uri="{FF2B5EF4-FFF2-40B4-BE49-F238E27FC236}">
                <a16:creationId xmlns:a16="http://schemas.microsoft.com/office/drawing/2014/main" id="{11F599A2-E797-8778-C835-BE2966466346}"/>
              </a:ext>
            </a:extLst>
          </p:cNvPr>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a:extLst>
              <a:ext uri="{FF2B5EF4-FFF2-40B4-BE49-F238E27FC236}">
                <a16:creationId xmlns:a16="http://schemas.microsoft.com/office/drawing/2014/main" id="{1C274710-92CA-4A5B-6C99-FC9F0BEEF868}"/>
              </a:ext>
            </a:extLst>
          </p:cNvPr>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a:extLst>
              <a:ext uri="{FF2B5EF4-FFF2-40B4-BE49-F238E27FC236}">
                <a16:creationId xmlns:a16="http://schemas.microsoft.com/office/drawing/2014/main" id="{40ECFD28-7E24-38AC-1E9A-45EF1BF6CAA0}"/>
              </a:ext>
            </a:extLst>
          </p:cNvPr>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a:extLst>
              <a:ext uri="{FF2B5EF4-FFF2-40B4-BE49-F238E27FC236}">
                <a16:creationId xmlns:a16="http://schemas.microsoft.com/office/drawing/2014/main" id="{AB6E4A65-D8F0-A054-362B-67DCC83CF11B}"/>
              </a:ext>
            </a:extLst>
          </p:cNvPr>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a:extLst>
              <a:ext uri="{FF2B5EF4-FFF2-40B4-BE49-F238E27FC236}">
                <a16:creationId xmlns:a16="http://schemas.microsoft.com/office/drawing/2014/main" id="{48D3040F-1D10-1A55-136E-AD3DEA42A9D7}"/>
              </a:ext>
            </a:extLst>
          </p:cNvPr>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a:extLst>
              <a:ext uri="{FF2B5EF4-FFF2-40B4-BE49-F238E27FC236}">
                <a16:creationId xmlns:a16="http://schemas.microsoft.com/office/drawing/2014/main" id="{64E24D2C-7108-A31F-3F7D-9BD448FF0A0F}"/>
              </a:ext>
            </a:extLst>
          </p:cNvPr>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3" name="Tekstvak 2">
            <a:extLst>
              <a:ext uri="{FF2B5EF4-FFF2-40B4-BE49-F238E27FC236}">
                <a16:creationId xmlns:a16="http://schemas.microsoft.com/office/drawing/2014/main" id="{A39A7983-9DCF-4341-64A3-FCD43ADCFB7C}"/>
              </a:ext>
            </a:extLst>
          </p:cNvPr>
          <p:cNvSpPr txBox="1"/>
          <p:nvPr/>
        </p:nvSpPr>
        <p:spPr>
          <a:xfrm>
            <a:off x="3640646" y="684213"/>
            <a:ext cx="5456428" cy="6555641"/>
          </a:xfrm>
          <a:prstGeom prst="rect">
            <a:avLst/>
          </a:prstGeom>
          <a:noFill/>
        </p:spPr>
        <p:txBody>
          <a:bodyPr wrap="square" rtlCol="0">
            <a:spAutoFit/>
          </a:bodyPr>
          <a:lstStyle/>
          <a:p>
            <a:pPr marL="457200" lvl="0" indent="-457200">
              <a:buClr>
                <a:srgbClr val="FF0000"/>
              </a:buClr>
              <a:buFont typeface="+mj-lt"/>
              <a:buAutoNum type="arabicParenR"/>
            </a:pPr>
            <a:r>
              <a:rPr lang="nl-NL" sz="2200" b="1" dirty="0"/>
              <a:t>De</a:t>
            </a:r>
            <a:r>
              <a:rPr lang="nl-NL" sz="2200" dirty="0"/>
              <a:t> </a:t>
            </a:r>
            <a:r>
              <a:rPr lang="nl-NL" sz="2200" b="1" dirty="0"/>
              <a:t>gastheer </a:t>
            </a:r>
            <a:r>
              <a:rPr lang="nl-NL" sz="2200" dirty="0"/>
              <a:t>verwelkomt de zweefvliegers bij binnenkomst; maakt bewust contact met ze;  praatje; goede sfeer;  het is een fijne hobby en dat moet te merken zijn.</a:t>
            </a:r>
          </a:p>
          <a:p>
            <a:pPr marL="457200" lvl="0" indent="-457200">
              <a:buClr>
                <a:srgbClr val="FF0000"/>
              </a:buClr>
              <a:buFont typeface="+mj-lt"/>
              <a:buAutoNum type="arabicParenR"/>
            </a:pPr>
            <a:r>
              <a:rPr lang="nl-NL" sz="2200" dirty="0"/>
              <a:t> </a:t>
            </a:r>
            <a:r>
              <a:rPr lang="nl-NL" sz="2200" b="1" dirty="0"/>
              <a:t>De presentator </a:t>
            </a:r>
            <a:r>
              <a:rPr lang="nl-NL" sz="2200" dirty="0"/>
              <a:t>vangt de aandacht; goed voorbereid; oogcontact </a:t>
            </a:r>
          </a:p>
          <a:p>
            <a:pPr marL="457200" lvl="0" indent="-457200">
              <a:buClr>
                <a:srgbClr val="FF0000"/>
              </a:buClr>
              <a:buFont typeface="+mj-lt"/>
              <a:buAutoNum type="arabicParenR"/>
            </a:pPr>
            <a:r>
              <a:rPr lang="nl-NL" sz="2200" b="1" dirty="0"/>
              <a:t>De didacticus </a:t>
            </a:r>
            <a:r>
              <a:rPr lang="nl-NL" sz="2200" dirty="0"/>
              <a:t>geeft instructie; motiveert</a:t>
            </a:r>
          </a:p>
          <a:p>
            <a:pPr marL="457200" lvl="0" indent="-457200">
              <a:buClr>
                <a:srgbClr val="FF0000"/>
              </a:buClr>
              <a:buFont typeface="+mj-lt"/>
              <a:buAutoNum type="arabicParenR"/>
            </a:pPr>
            <a:r>
              <a:rPr lang="nl-NL" sz="2200" b="1" dirty="0"/>
              <a:t>De pedagoog </a:t>
            </a:r>
            <a:r>
              <a:rPr lang="nl-NL" sz="2200" dirty="0"/>
              <a:t>zorgt voor een veilig klimaat; geeft feedback; corrigeert positief</a:t>
            </a:r>
          </a:p>
          <a:p>
            <a:pPr marL="457200" lvl="0" indent="-457200">
              <a:buClr>
                <a:srgbClr val="FF0000"/>
              </a:buClr>
              <a:buFont typeface="+mj-lt"/>
              <a:buAutoNum type="arabicParenR"/>
            </a:pPr>
            <a:r>
              <a:rPr lang="nl-NL" sz="2200" b="1" dirty="0"/>
              <a:t>De afsluiter </a:t>
            </a:r>
            <a:r>
              <a:rPr lang="nl-NL" sz="2200" dirty="0"/>
              <a:t>evalueert de les; vat samen; wat is nog onduidelijk?</a:t>
            </a:r>
          </a:p>
          <a:p>
            <a:pPr marL="457200" lvl="0" indent="-457200">
              <a:buClr>
                <a:srgbClr val="FF0000"/>
              </a:buClr>
              <a:buFont typeface="+mj-lt"/>
              <a:buAutoNum type="arabicParenR"/>
            </a:pPr>
            <a:r>
              <a:rPr lang="nl-NL" sz="2200" b="1" dirty="0"/>
              <a:t>De coach </a:t>
            </a:r>
            <a:r>
              <a:rPr lang="nl-NL" sz="2200" dirty="0"/>
              <a:t>volgt het leerproces via zweefapp en persoonlijk contact. Coacht bij de theorie-opleiding / niet alleen maar wat laten aanmodderen maar de voortgang volgen /met hem/haar bespreken</a:t>
            </a:r>
            <a:r>
              <a:rPr lang="nl-NL" sz="2200"/>
              <a:t>/ motiveren / </a:t>
            </a:r>
            <a:endParaRPr lang="nl-NL" sz="2200" dirty="0"/>
          </a:p>
          <a:p>
            <a:pPr>
              <a:buClr>
                <a:srgbClr val="FF0000"/>
              </a:buClr>
            </a:pPr>
            <a:endParaRPr lang="nl-NL" sz="2400" dirty="0"/>
          </a:p>
        </p:txBody>
      </p:sp>
      <p:sp>
        <p:nvSpPr>
          <p:cNvPr id="6" name="Tekstvak 5">
            <a:extLst>
              <a:ext uri="{FF2B5EF4-FFF2-40B4-BE49-F238E27FC236}">
                <a16:creationId xmlns:a16="http://schemas.microsoft.com/office/drawing/2014/main" id="{6D69F42B-F9EA-D7B9-A101-C511442A8A1A}"/>
              </a:ext>
            </a:extLst>
          </p:cNvPr>
          <p:cNvSpPr txBox="1"/>
          <p:nvPr/>
        </p:nvSpPr>
        <p:spPr>
          <a:xfrm>
            <a:off x="2213385" y="20565"/>
            <a:ext cx="4821513" cy="584775"/>
          </a:xfrm>
          <a:prstGeom prst="rect">
            <a:avLst/>
          </a:prstGeom>
          <a:noFill/>
        </p:spPr>
        <p:txBody>
          <a:bodyPr wrap="none" rtlCol="0">
            <a:spAutoFit/>
          </a:bodyPr>
          <a:lstStyle/>
          <a:p>
            <a:r>
              <a:rPr lang="nl-NL" sz="3200" dirty="0">
                <a:solidFill>
                  <a:schemeClr val="bg1"/>
                </a:solidFill>
              </a:rPr>
              <a:t>INSTRUCTIE ZWEEFVLIEGEN</a:t>
            </a:r>
          </a:p>
        </p:txBody>
      </p:sp>
      <p:pic>
        <p:nvPicPr>
          <p:cNvPr id="7" name="Afbeelding 6" descr="Afbeelding met tekst, Rubik's kubus, Mechanische puzzel, puzzel&#10;&#10;Door AI gegenereerde inhoud is mogelijk onjuist.">
            <a:extLst>
              <a:ext uri="{FF2B5EF4-FFF2-40B4-BE49-F238E27FC236}">
                <a16:creationId xmlns:a16="http://schemas.microsoft.com/office/drawing/2014/main" id="{4924A267-9257-83A7-354B-C8F0B519D1E1}"/>
              </a:ext>
            </a:extLst>
          </p:cNvPr>
          <p:cNvPicPr>
            <a:picLocks noChangeAspect="1"/>
          </p:cNvPicPr>
          <p:nvPr/>
        </p:nvPicPr>
        <p:blipFill>
          <a:blip r:embed="rId4">
            <a:extLst>
              <a:ext uri="{28A0092B-C50C-407E-A947-70E740481C1C}">
                <a14:useLocalDpi xmlns:a14="http://schemas.microsoft.com/office/drawing/2010/main" val="0"/>
              </a:ext>
            </a:extLst>
          </a:blip>
          <a:srcRect r="5328"/>
          <a:stretch>
            <a:fillRect/>
          </a:stretch>
        </p:blipFill>
        <p:spPr>
          <a:xfrm>
            <a:off x="46926" y="778961"/>
            <a:ext cx="3606720" cy="4990804"/>
          </a:xfrm>
          <a:prstGeom prst="rect">
            <a:avLst/>
          </a:prstGeom>
        </p:spPr>
      </p:pic>
    </p:spTree>
    <p:extLst>
      <p:ext uri="{BB962C8B-B14F-4D97-AF65-F5344CB8AC3E}">
        <p14:creationId xmlns:p14="http://schemas.microsoft.com/office/powerpoint/2010/main" val="399288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3" name="Tekstvak 2">
            <a:extLst>
              <a:ext uri="{FF2B5EF4-FFF2-40B4-BE49-F238E27FC236}">
                <a16:creationId xmlns:a16="http://schemas.microsoft.com/office/drawing/2014/main" id="{11F53A81-A8E3-F149-8515-C54C6EB15C0D}"/>
              </a:ext>
            </a:extLst>
          </p:cNvPr>
          <p:cNvSpPr txBox="1"/>
          <p:nvPr/>
        </p:nvSpPr>
        <p:spPr>
          <a:xfrm>
            <a:off x="388284" y="5758288"/>
            <a:ext cx="8072148" cy="830997"/>
          </a:xfrm>
          <a:prstGeom prst="rect">
            <a:avLst/>
          </a:prstGeom>
          <a:solidFill>
            <a:schemeClr val="accent1"/>
          </a:solidFill>
        </p:spPr>
        <p:txBody>
          <a:bodyPr wrap="square" rtlCol="0">
            <a:spAutoFit/>
          </a:bodyPr>
          <a:lstStyle/>
          <a:p>
            <a:pPr>
              <a:buClr>
                <a:srgbClr val="FF0000"/>
              </a:buClr>
            </a:pPr>
            <a:r>
              <a:rPr lang="nl-NL" sz="2400" dirty="0">
                <a:solidFill>
                  <a:schemeClr val="bg1"/>
                </a:solidFill>
              </a:rPr>
              <a:t>DE TIEN VAKBEKWAAMHEDEN (COMPETENTIES) VOLGENS EASA</a:t>
            </a:r>
          </a:p>
          <a:p>
            <a:pPr marL="342900" indent="-342900">
              <a:buClr>
                <a:srgbClr val="FF0000"/>
              </a:buClr>
              <a:buFont typeface="Wingdings" pitchFamily="2" charset="2"/>
              <a:buChar char="Ø"/>
            </a:pPr>
            <a:r>
              <a:rPr lang="nl-NL" sz="2400" dirty="0"/>
              <a:t>Welke competenties moet een instructeur ontwikkelen?</a:t>
            </a:r>
          </a:p>
        </p:txBody>
      </p:sp>
      <p:pic>
        <p:nvPicPr>
          <p:cNvPr id="2" name="Afbeelding 1">
            <a:extLst>
              <a:ext uri="{FF2B5EF4-FFF2-40B4-BE49-F238E27FC236}">
                <a16:creationId xmlns:a16="http://schemas.microsoft.com/office/drawing/2014/main" id="{8ECC1CC4-8AFE-F143-BB5C-E40B3C59F5C3}"/>
              </a:ext>
            </a:extLst>
          </p:cNvPr>
          <p:cNvPicPr>
            <a:picLocks noChangeAspect="1"/>
          </p:cNvPicPr>
          <p:nvPr/>
        </p:nvPicPr>
        <p:blipFill>
          <a:blip r:embed="rId4"/>
          <a:stretch>
            <a:fillRect/>
          </a:stretch>
        </p:blipFill>
        <p:spPr>
          <a:xfrm>
            <a:off x="827584" y="756731"/>
            <a:ext cx="7395086" cy="4930057"/>
          </a:xfrm>
          <a:prstGeom prst="rect">
            <a:avLst/>
          </a:prstGeom>
        </p:spPr>
      </p:pic>
      <p:sp>
        <p:nvSpPr>
          <p:cNvPr id="5" name="Tekstvak 4">
            <a:extLst>
              <a:ext uri="{FF2B5EF4-FFF2-40B4-BE49-F238E27FC236}">
                <a16:creationId xmlns:a16="http://schemas.microsoft.com/office/drawing/2014/main" id="{AE31B73D-D6D2-9FB1-EA81-E792A13E9C47}"/>
              </a:ext>
            </a:extLst>
          </p:cNvPr>
          <p:cNvSpPr txBox="1"/>
          <p:nvPr/>
        </p:nvSpPr>
        <p:spPr>
          <a:xfrm>
            <a:off x="2213385" y="20565"/>
            <a:ext cx="4821513" cy="584775"/>
          </a:xfrm>
          <a:prstGeom prst="rect">
            <a:avLst/>
          </a:prstGeom>
          <a:noFill/>
        </p:spPr>
        <p:txBody>
          <a:bodyPr wrap="none" rtlCol="0">
            <a:spAutoFit/>
          </a:bodyPr>
          <a:lstStyle/>
          <a:p>
            <a:r>
              <a:rPr lang="nl-NL" sz="3200" dirty="0">
                <a:solidFill>
                  <a:schemeClr val="bg1"/>
                </a:solidFill>
              </a:rPr>
              <a:t>INSTRUCTIE ZWEEFVLIEGEN</a:t>
            </a:r>
          </a:p>
        </p:txBody>
      </p:sp>
    </p:spTree>
    <p:extLst>
      <p:ext uri="{BB962C8B-B14F-4D97-AF65-F5344CB8AC3E}">
        <p14:creationId xmlns:p14="http://schemas.microsoft.com/office/powerpoint/2010/main" val="1901640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3" name="Tekstvak 2">
            <a:extLst>
              <a:ext uri="{FF2B5EF4-FFF2-40B4-BE49-F238E27FC236}">
                <a16:creationId xmlns:a16="http://schemas.microsoft.com/office/drawing/2014/main" id="{11F53A81-A8E3-F149-8515-C54C6EB15C0D}"/>
              </a:ext>
            </a:extLst>
          </p:cNvPr>
          <p:cNvSpPr txBox="1"/>
          <p:nvPr/>
        </p:nvSpPr>
        <p:spPr>
          <a:xfrm>
            <a:off x="3172018" y="2409857"/>
            <a:ext cx="6096807" cy="4154984"/>
          </a:xfrm>
          <a:prstGeom prst="rect">
            <a:avLst/>
          </a:prstGeom>
          <a:noFill/>
        </p:spPr>
        <p:txBody>
          <a:bodyPr wrap="square" rtlCol="0">
            <a:spAutoFit/>
          </a:bodyPr>
          <a:lstStyle/>
          <a:p>
            <a:pPr marL="457200" indent="-457200">
              <a:buClr>
                <a:srgbClr val="FF0000"/>
              </a:buClr>
              <a:buFont typeface="+mj-lt"/>
              <a:buAutoNum type="arabicPeriod"/>
            </a:pPr>
            <a:r>
              <a:rPr lang="nl-NL" sz="2400" dirty="0">
                <a:solidFill>
                  <a:srgbClr val="FF0000"/>
                </a:solidFill>
              </a:rPr>
              <a:t>Taakverdeling</a:t>
            </a:r>
            <a:r>
              <a:rPr lang="nl-NL" sz="2400" dirty="0"/>
              <a:t>: DDI / lierist / startleider </a:t>
            </a:r>
          </a:p>
          <a:p>
            <a:pPr marL="457200" indent="-457200">
              <a:buClr>
                <a:srgbClr val="FF0000"/>
              </a:buClr>
              <a:buFont typeface="+mj-lt"/>
              <a:buAutoNum type="arabicPeriod"/>
            </a:pPr>
            <a:r>
              <a:rPr lang="nl-NL" sz="2400" dirty="0">
                <a:solidFill>
                  <a:srgbClr val="FF0000"/>
                </a:solidFill>
              </a:rPr>
              <a:t>Weersverwachting</a:t>
            </a:r>
          </a:p>
          <a:p>
            <a:pPr marL="457200" indent="-457200">
              <a:buClr>
                <a:srgbClr val="FF0000"/>
              </a:buClr>
              <a:buFont typeface="+mj-lt"/>
              <a:buAutoNum type="arabicPeriod"/>
            </a:pPr>
            <a:r>
              <a:rPr lang="nl-NL" sz="2400" dirty="0">
                <a:solidFill>
                  <a:srgbClr val="FF0000"/>
                </a:solidFill>
              </a:rPr>
              <a:t>Waar</a:t>
            </a:r>
            <a:r>
              <a:rPr lang="nl-NL" sz="2400" dirty="0"/>
              <a:t> het vliegbedrijf </a:t>
            </a:r>
            <a:r>
              <a:rPr lang="nl-NL" sz="2400" dirty="0">
                <a:solidFill>
                  <a:srgbClr val="FF0000"/>
                </a:solidFill>
              </a:rPr>
              <a:t>opstellen</a:t>
            </a:r>
          </a:p>
          <a:p>
            <a:pPr marL="457200" indent="-457200">
              <a:buClr>
                <a:srgbClr val="FF0000"/>
              </a:buClr>
              <a:buFont typeface="+mj-lt"/>
              <a:buAutoNum type="arabicPeriod"/>
            </a:pPr>
            <a:r>
              <a:rPr lang="nl-NL" sz="2400" dirty="0">
                <a:solidFill>
                  <a:srgbClr val="FF0000"/>
                </a:solidFill>
              </a:rPr>
              <a:t>Wat nemen we mee </a:t>
            </a:r>
            <a:r>
              <a:rPr lang="nl-NL" sz="2400" dirty="0"/>
              <a:t>/ veldtelefoon / porto /</a:t>
            </a:r>
          </a:p>
          <a:p>
            <a:pPr marL="457200" indent="-457200">
              <a:buClr>
                <a:srgbClr val="FF0000"/>
              </a:buClr>
              <a:buFont typeface="+mj-lt"/>
              <a:buAutoNum type="arabicPeriod"/>
            </a:pPr>
            <a:r>
              <a:rPr lang="nl-NL" sz="2400" dirty="0">
                <a:solidFill>
                  <a:srgbClr val="FF0000"/>
                </a:solidFill>
              </a:rPr>
              <a:t>Circuit</a:t>
            </a:r>
            <a:r>
              <a:rPr lang="nl-NL" sz="2400" dirty="0"/>
              <a:t>, kabelbreuk / hoogte verkort circuit / waar kun je rechtuit landen </a:t>
            </a:r>
          </a:p>
          <a:p>
            <a:pPr marL="457200" indent="-457200">
              <a:buClr>
                <a:srgbClr val="FF0000"/>
              </a:buClr>
              <a:buFont typeface="+mj-lt"/>
              <a:buAutoNum type="arabicPeriod"/>
            </a:pPr>
            <a:r>
              <a:rPr lang="nl-NL" sz="2400" dirty="0">
                <a:solidFill>
                  <a:srgbClr val="FF0000"/>
                </a:solidFill>
              </a:rPr>
              <a:t>Landingssnelheid</a:t>
            </a:r>
            <a:r>
              <a:rPr lang="nl-NL" sz="2400" dirty="0"/>
              <a:t> /circuitsnelheid / crosswind / windgradiënt / turbulentie</a:t>
            </a:r>
          </a:p>
          <a:p>
            <a:pPr marL="457200" indent="-457200">
              <a:buClr>
                <a:srgbClr val="FF0000"/>
              </a:buClr>
              <a:buFont typeface="+mj-lt"/>
              <a:buAutoNum type="arabicPeriod"/>
            </a:pPr>
            <a:r>
              <a:rPr lang="nl-NL" sz="2400" dirty="0" err="1">
                <a:solidFill>
                  <a:srgbClr val="FF0000"/>
                </a:solidFill>
              </a:rPr>
              <a:t>Notams</a:t>
            </a:r>
            <a:r>
              <a:rPr lang="nl-NL" sz="2400" dirty="0">
                <a:solidFill>
                  <a:srgbClr val="FF0000"/>
                </a:solidFill>
              </a:rPr>
              <a:t> </a:t>
            </a:r>
            <a:r>
              <a:rPr lang="nl-NL" sz="2400" dirty="0"/>
              <a:t>/ frequentie</a:t>
            </a:r>
          </a:p>
          <a:p>
            <a:pPr marL="457200" indent="-457200">
              <a:buClr>
                <a:srgbClr val="FF0000"/>
              </a:buClr>
              <a:buFont typeface="+mj-lt"/>
              <a:buAutoNum type="arabicPeriod"/>
            </a:pPr>
            <a:r>
              <a:rPr lang="nl-NL" sz="2400" dirty="0">
                <a:solidFill>
                  <a:srgbClr val="FF0000"/>
                </a:solidFill>
              </a:rPr>
              <a:t>Veiligheidsonderwerp</a:t>
            </a:r>
          </a:p>
          <a:p>
            <a:pPr marL="457200" indent="-457200">
              <a:buClr>
                <a:srgbClr val="FF0000"/>
              </a:buClr>
              <a:buFont typeface="+mj-lt"/>
              <a:buAutoNum type="arabicPeriod"/>
            </a:pPr>
            <a:r>
              <a:rPr lang="nl-NL" sz="2400" dirty="0">
                <a:solidFill>
                  <a:srgbClr val="FF0000"/>
                </a:solidFill>
              </a:rPr>
              <a:t>Solisten briefing</a:t>
            </a:r>
          </a:p>
        </p:txBody>
      </p:sp>
      <p:sp>
        <p:nvSpPr>
          <p:cNvPr id="2" name="Tekstvak 1">
            <a:extLst>
              <a:ext uri="{FF2B5EF4-FFF2-40B4-BE49-F238E27FC236}">
                <a16:creationId xmlns:a16="http://schemas.microsoft.com/office/drawing/2014/main" id="{7B957E08-C4CA-AF48-BB53-6AC33EBF37F0}"/>
              </a:ext>
            </a:extLst>
          </p:cNvPr>
          <p:cNvSpPr txBox="1"/>
          <p:nvPr/>
        </p:nvSpPr>
        <p:spPr>
          <a:xfrm>
            <a:off x="3203849" y="756573"/>
            <a:ext cx="5904655" cy="800219"/>
          </a:xfrm>
          <a:prstGeom prst="rect">
            <a:avLst/>
          </a:prstGeom>
          <a:noFill/>
        </p:spPr>
        <p:txBody>
          <a:bodyPr wrap="square" rtlCol="0">
            <a:spAutoFit/>
          </a:bodyPr>
          <a:lstStyle/>
          <a:p>
            <a:r>
              <a:rPr lang="nl-NL" sz="2300" b="1" dirty="0">
                <a:solidFill>
                  <a:schemeClr val="bg1"/>
                </a:solidFill>
              </a:rPr>
              <a:t>1. HET VOORBEREIDEN VAN VOOR DE INSTRUCTIE BENODIGDE MIDDELEN</a:t>
            </a:r>
            <a:endParaRPr lang="nl-NL" sz="2300" dirty="0">
              <a:solidFill>
                <a:schemeClr val="bg1"/>
              </a:solidFill>
            </a:endParaRPr>
          </a:p>
        </p:txBody>
      </p:sp>
      <p:pic>
        <p:nvPicPr>
          <p:cNvPr id="5" name="Afbeelding 4">
            <a:extLst>
              <a:ext uri="{FF2B5EF4-FFF2-40B4-BE49-F238E27FC236}">
                <a16:creationId xmlns:a16="http://schemas.microsoft.com/office/drawing/2014/main" id="{1EAB5EEC-7532-9C46-B56C-EBE83A2B10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2593" y="764704"/>
            <a:ext cx="2989247" cy="5978493"/>
          </a:xfrm>
          <a:prstGeom prst="rect">
            <a:avLst/>
          </a:prstGeom>
        </p:spPr>
      </p:pic>
      <p:sp>
        <p:nvSpPr>
          <p:cNvPr id="6" name="Tekstvak 5">
            <a:extLst>
              <a:ext uri="{FF2B5EF4-FFF2-40B4-BE49-F238E27FC236}">
                <a16:creationId xmlns:a16="http://schemas.microsoft.com/office/drawing/2014/main" id="{2285A398-416B-760D-AF76-04BDC271DEE3}"/>
              </a:ext>
            </a:extLst>
          </p:cNvPr>
          <p:cNvSpPr txBox="1"/>
          <p:nvPr/>
        </p:nvSpPr>
        <p:spPr>
          <a:xfrm>
            <a:off x="2213385" y="20565"/>
            <a:ext cx="4821513" cy="584775"/>
          </a:xfrm>
          <a:prstGeom prst="rect">
            <a:avLst/>
          </a:prstGeom>
          <a:noFill/>
        </p:spPr>
        <p:txBody>
          <a:bodyPr wrap="none" rtlCol="0">
            <a:spAutoFit/>
          </a:bodyPr>
          <a:lstStyle/>
          <a:p>
            <a:r>
              <a:rPr lang="nl-NL" sz="3200" dirty="0">
                <a:solidFill>
                  <a:schemeClr val="bg1"/>
                </a:solidFill>
              </a:rPr>
              <a:t>INSTRUCTIE ZWEEFVLIEGEN</a:t>
            </a:r>
          </a:p>
        </p:txBody>
      </p:sp>
      <p:sp>
        <p:nvSpPr>
          <p:cNvPr id="7" name="Tekstvak 6">
            <a:extLst>
              <a:ext uri="{FF2B5EF4-FFF2-40B4-BE49-F238E27FC236}">
                <a16:creationId xmlns:a16="http://schemas.microsoft.com/office/drawing/2014/main" id="{C719D401-2D49-6EAF-FEED-EB1CF72E867E}"/>
              </a:ext>
            </a:extLst>
          </p:cNvPr>
          <p:cNvSpPr txBox="1"/>
          <p:nvPr/>
        </p:nvSpPr>
        <p:spPr>
          <a:xfrm>
            <a:off x="3275856" y="1578035"/>
            <a:ext cx="5725551" cy="830997"/>
          </a:xfrm>
          <a:prstGeom prst="rect">
            <a:avLst/>
          </a:prstGeom>
          <a:noFill/>
        </p:spPr>
        <p:txBody>
          <a:bodyPr wrap="square" rtlCol="0">
            <a:spAutoFit/>
          </a:bodyPr>
          <a:lstStyle/>
          <a:p>
            <a:r>
              <a:rPr lang="nl-NL" sz="2400" dirty="0"/>
              <a:t>Vaste </a:t>
            </a:r>
            <a:r>
              <a:rPr lang="nl-NL" sz="2400" dirty="0">
                <a:solidFill>
                  <a:srgbClr val="FF0000"/>
                </a:solidFill>
              </a:rPr>
              <a:t>volgorde ochtendbriefing </a:t>
            </a:r>
            <a:r>
              <a:rPr lang="nl-NL" sz="2400" dirty="0"/>
              <a:t>met de volgende punten:</a:t>
            </a:r>
          </a:p>
        </p:txBody>
      </p:sp>
    </p:spTree>
    <p:extLst>
      <p:ext uri="{BB962C8B-B14F-4D97-AF65-F5344CB8AC3E}">
        <p14:creationId xmlns:p14="http://schemas.microsoft.com/office/powerpoint/2010/main" val="2931254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3" name="Tekstvak 2">
            <a:extLst>
              <a:ext uri="{FF2B5EF4-FFF2-40B4-BE49-F238E27FC236}">
                <a16:creationId xmlns:a16="http://schemas.microsoft.com/office/drawing/2014/main" id="{11F53A81-A8E3-F149-8515-C54C6EB15C0D}"/>
              </a:ext>
            </a:extLst>
          </p:cNvPr>
          <p:cNvSpPr txBox="1"/>
          <p:nvPr/>
        </p:nvSpPr>
        <p:spPr>
          <a:xfrm>
            <a:off x="467544" y="1081181"/>
            <a:ext cx="8833111" cy="5632311"/>
          </a:xfrm>
          <a:prstGeom prst="rect">
            <a:avLst/>
          </a:prstGeom>
          <a:noFill/>
        </p:spPr>
        <p:txBody>
          <a:bodyPr wrap="square" rtlCol="0">
            <a:spAutoFit/>
          </a:bodyPr>
          <a:lstStyle/>
          <a:p>
            <a:pPr>
              <a:buClr>
                <a:srgbClr val="FF0000"/>
              </a:buClr>
            </a:pPr>
            <a:r>
              <a:rPr lang="nl-NL" sz="2400" dirty="0"/>
              <a:t>Een prettige, aangename, leerzame en goed geleide briefing zet de juiste toon voor de dag.  </a:t>
            </a:r>
          </a:p>
          <a:p>
            <a:pPr marL="342900" indent="-342900">
              <a:buClr>
                <a:srgbClr val="FF0000"/>
              </a:buClr>
              <a:buFont typeface="Wingdings" pitchFamily="2" charset="2"/>
              <a:buChar char="Ø"/>
            </a:pPr>
            <a:r>
              <a:rPr lang="nl-NL" sz="2400" dirty="0">
                <a:solidFill>
                  <a:srgbClr val="FF0000"/>
                </a:solidFill>
              </a:rPr>
              <a:t>Goed voorbereid</a:t>
            </a:r>
            <a:r>
              <a:rPr lang="nl-NL" sz="2400" dirty="0"/>
              <a:t>, alles staat klaar voor de briefing.</a:t>
            </a:r>
          </a:p>
          <a:p>
            <a:pPr marL="342900" indent="-342900">
              <a:buClr>
                <a:srgbClr val="FF0000"/>
              </a:buClr>
              <a:buFont typeface="Wingdings" pitchFamily="2" charset="2"/>
              <a:buChar char="Ø"/>
            </a:pPr>
            <a:r>
              <a:rPr lang="nl-NL" sz="2400" dirty="0"/>
              <a:t>Bij de deur staan (</a:t>
            </a:r>
            <a:r>
              <a:rPr lang="nl-NL" sz="2400" dirty="0">
                <a:solidFill>
                  <a:srgbClr val="FF0000"/>
                </a:solidFill>
              </a:rPr>
              <a:t>rol van de gastheer</a:t>
            </a:r>
            <a:r>
              <a:rPr lang="nl-NL" sz="2400" dirty="0"/>
              <a:t>)</a:t>
            </a:r>
          </a:p>
          <a:p>
            <a:pPr marL="342900" indent="-342900">
              <a:buClr>
                <a:srgbClr val="FF0000"/>
              </a:buClr>
              <a:buFont typeface="Wingdings" pitchFamily="2" charset="2"/>
              <a:buChar char="Ø"/>
            </a:pPr>
            <a:r>
              <a:rPr lang="nl-NL" sz="2400" dirty="0"/>
              <a:t>Spreek leden even aan (</a:t>
            </a:r>
            <a:r>
              <a:rPr lang="nl-NL" sz="2400" dirty="0">
                <a:solidFill>
                  <a:srgbClr val="FF0000"/>
                </a:solidFill>
              </a:rPr>
              <a:t>toon interesse</a:t>
            </a:r>
            <a:r>
              <a:rPr lang="nl-NL" sz="2400" dirty="0"/>
              <a:t>)</a:t>
            </a:r>
          </a:p>
          <a:p>
            <a:pPr marL="342900" indent="-342900">
              <a:buClr>
                <a:srgbClr val="FF0000"/>
              </a:buClr>
              <a:buFont typeface="Wingdings" pitchFamily="2" charset="2"/>
              <a:buChar char="Ø"/>
            </a:pPr>
            <a:r>
              <a:rPr lang="nl-NL" sz="2400" dirty="0">
                <a:solidFill>
                  <a:srgbClr val="FF0000"/>
                </a:solidFill>
              </a:rPr>
              <a:t>Leer de namen</a:t>
            </a:r>
            <a:r>
              <a:rPr lang="nl-NL" sz="2400" dirty="0"/>
              <a:t>, </a:t>
            </a:r>
            <a:r>
              <a:rPr lang="nl-NL" sz="2400" i="1" dirty="0"/>
              <a:t>'Hé jij daar met dat blauwe T-shirt</a:t>
            </a:r>
            <a:r>
              <a:rPr lang="nl-NL" sz="2400" dirty="0"/>
              <a:t>', dat is funest voor een goede relatie.</a:t>
            </a:r>
          </a:p>
          <a:p>
            <a:pPr marL="342900" indent="-342900">
              <a:buClr>
                <a:srgbClr val="FF0000"/>
              </a:buClr>
              <a:buFont typeface="Wingdings" pitchFamily="2" charset="2"/>
              <a:buChar char="Ø"/>
            </a:pPr>
            <a:r>
              <a:rPr lang="nl-NL" sz="2400" dirty="0"/>
              <a:t>Heet iedereen welkom</a:t>
            </a:r>
          </a:p>
          <a:p>
            <a:pPr marL="342900" indent="-342900">
              <a:buClr>
                <a:srgbClr val="FF0000"/>
              </a:buClr>
              <a:buFont typeface="Wingdings" pitchFamily="2" charset="2"/>
              <a:buChar char="Ø"/>
            </a:pPr>
            <a:r>
              <a:rPr lang="nl-NL" sz="2400" dirty="0"/>
              <a:t>Zeg iets positiefs: ‘</a:t>
            </a:r>
            <a:r>
              <a:rPr lang="nl-NL" sz="2400" i="1" dirty="0"/>
              <a:t>Fijn dat jullie gekomen zijn</a:t>
            </a:r>
            <a:r>
              <a:rPr lang="nl-NL" sz="2400" dirty="0"/>
              <a:t>. </a:t>
            </a:r>
            <a:r>
              <a:rPr lang="nl-NL" sz="2400" i="1" dirty="0"/>
              <a:t>We gaan er een mooie vliegdag van maken’.</a:t>
            </a:r>
          </a:p>
          <a:p>
            <a:pPr marL="342900" indent="-342900">
              <a:buClr>
                <a:srgbClr val="FF0000"/>
              </a:buClr>
              <a:buFont typeface="Wingdings" pitchFamily="2" charset="2"/>
              <a:buChar char="Ø"/>
            </a:pPr>
            <a:r>
              <a:rPr lang="nl-NL" sz="2400" dirty="0"/>
              <a:t>Sta stevig en duidelijk zichtbaar voor de groep</a:t>
            </a:r>
          </a:p>
          <a:p>
            <a:pPr marL="342900" indent="-342900">
              <a:buClr>
                <a:srgbClr val="FF0000"/>
              </a:buClr>
              <a:buFont typeface="Wingdings" pitchFamily="2" charset="2"/>
              <a:buChar char="Ø"/>
            </a:pPr>
            <a:r>
              <a:rPr lang="nl-NL" sz="2400" dirty="0">
                <a:solidFill>
                  <a:srgbClr val="FF0000"/>
                </a:solidFill>
              </a:rPr>
              <a:t>Corrigeer storende opmerkingen </a:t>
            </a:r>
            <a:r>
              <a:rPr lang="nl-NL" sz="2400" dirty="0"/>
              <a:t>of storend gedrag (als het kan met een grapje, nooit sarcastisch)</a:t>
            </a:r>
          </a:p>
          <a:p>
            <a:pPr marL="342900" indent="-342900">
              <a:buClr>
                <a:srgbClr val="FF0000"/>
              </a:buClr>
              <a:buFont typeface="Wingdings" pitchFamily="2" charset="2"/>
              <a:buChar char="Ø"/>
            </a:pPr>
            <a:r>
              <a:rPr lang="nl-NL" sz="2400" dirty="0"/>
              <a:t>Kijk de aanwezigen aan</a:t>
            </a:r>
          </a:p>
          <a:p>
            <a:pPr marL="342900" indent="-342900">
              <a:buClr>
                <a:srgbClr val="FF0000"/>
              </a:buClr>
              <a:buFont typeface="Wingdings" pitchFamily="2" charset="2"/>
              <a:buChar char="Ø"/>
            </a:pPr>
            <a:r>
              <a:rPr lang="nl-NL" sz="2400" dirty="0"/>
              <a:t>Gebruik de beamer, het bord. </a:t>
            </a:r>
            <a:r>
              <a:rPr lang="nl-NL" sz="2400" dirty="0">
                <a:solidFill>
                  <a:srgbClr val="FF0000"/>
                </a:solidFill>
              </a:rPr>
              <a:t>Hulpmiddelen trekken de aandacht</a:t>
            </a:r>
            <a:r>
              <a:rPr lang="nl-NL" sz="2400" dirty="0"/>
              <a:t>. </a:t>
            </a:r>
          </a:p>
        </p:txBody>
      </p:sp>
      <p:sp>
        <p:nvSpPr>
          <p:cNvPr id="2" name="Tekstvak 1">
            <a:extLst>
              <a:ext uri="{FF2B5EF4-FFF2-40B4-BE49-F238E27FC236}">
                <a16:creationId xmlns:a16="http://schemas.microsoft.com/office/drawing/2014/main" id="{7B957E08-C4CA-AF48-BB53-6AC33EBF37F0}"/>
              </a:ext>
            </a:extLst>
          </p:cNvPr>
          <p:cNvSpPr txBox="1"/>
          <p:nvPr/>
        </p:nvSpPr>
        <p:spPr>
          <a:xfrm>
            <a:off x="467544" y="666488"/>
            <a:ext cx="7176927" cy="461665"/>
          </a:xfrm>
          <a:prstGeom prst="rect">
            <a:avLst/>
          </a:prstGeom>
          <a:noFill/>
        </p:spPr>
        <p:txBody>
          <a:bodyPr wrap="square" rtlCol="0">
            <a:spAutoFit/>
          </a:bodyPr>
          <a:lstStyle/>
          <a:p>
            <a:r>
              <a:rPr lang="nl-NL" sz="2400" b="1" dirty="0">
                <a:solidFill>
                  <a:schemeClr val="bg1"/>
                </a:solidFill>
              </a:rPr>
              <a:t>2. HET CREËREN VAN EEN BEVORDERLIJK LEERKLIMAAT</a:t>
            </a:r>
            <a:endParaRPr lang="nl-NL" sz="2300" dirty="0">
              <a:solidFill>
                <a:schemeClr val="bg1"/>
              </a:solidFill>
            </a:endParaRPr>
          </a:p>
        </p:txBody>
      </p:sp>
      <p:sp>
        <p:nvSpPr>
          <p:cNvPr id="5" name="Tekstvak 4">
            <a:extLst>
              <a:ext uri="{FF2B5EF4-FFF2-40B4-BE49-F238E27FC236}">
                <a16:creationId xmlns:a16="http://schemas.microsoft.com/office/drawing/2014/main" id="{72B2E3AA-3258-7C59-750D-6D348361B00A}"/>
              </a:ext>
            </a:extLst>
          </p:cNvPr>
          <p:cNvSpPr txBox="1"/>
          <p:nvPr/>
        </p:nvSpPr>
        <p:spPr>
          <a:xfrm>
            <a:off x="2213385" y="20565"/>
            <a:ext cx="4821513" cy="584775"/>
          </a:xfrm>
          <a:prstGeom prst="rect">
            <a:avLst/>
          </a:prstGeom>
          <a:noFill/>
        </p:spPr>
        <p:txBody>
          <a:bodyPr wrap="none" rtlCol="0">
            <a:spAutoFit/>
          </a:bodyPr>
          <a:lstStyle/>
          <a:p>
            <a:r>
              <a:rPr lang="nl-NL" sz="3200" dirty="0">
                <a:solidFill>
                  <a:schemeClr val="bg1"/>
                </a:solidFill>
              </a:rPr>
              <a:t>INSTRUCTIE ZWEEFVLIEGEN</a:t>
            </a:r>
          </a:p>
        </p:txBody>
      </p:sp>
    </p:spTree>
    <p:extLst>
      <p:ext uri="{BB962C8B-B14F-4D97-AF65-F5344CB8AC3E}">
        <p14:creationId xmlns:p14="http://schemas.microsoft.com/office/powerpoint/2010/main" val="70312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3" name="Tekstvak 2">
            <a:extLst>
              <a:ext uri="{FF2B5EF4-FFF2-40B4-BE49-F238E27FC236}">
                <a16:creationId xmlns:a16="http://schemas.microsoft.com/office/drawing/2014/main" id="{11F53A81-A8E3-F149-8515-C54C6EB15C0D}"/>
              </a:ext>
            </a:extLst>
          </p:cNvPr>
          <p:cNvSpPr txBox="1"/>
          <p:nvPr/>
        </p:nvSpPr>
        <p:spPr>
          <a:xfrm>
            <a:off x="3206750" y="973931"/>
            <a:ext cx="6048439" cy="5262979"/>
          </a:xfrm>
          <a:prstGeom prst="rect">
            <a:avLst/>
          </a:prstGeom>
          <a:noFill/>
        </p:spPr>
        <p:txBody>
          <a:bodyPr wrap="square" rtlCol="0">
            <a:spAutoFit/>
          </a:bodyPr>
          <a:lstStyle/>
          <a:p>
            <a:pPr>
              <a:buClr>
                <a:srgbClr val="FF0000"/>
              </a:buClr>
            </a:pPr>
            <a:r>
              <a:rPr lang="nl-NL" sz="2400" dirty="0"/>
              <a:t>De instructeur als theoriedocent:</a:t>
            </a:r>
          </a:p>
          <a:p>
            <a:pPr marL="342900" indent="-342900">
              <a:buClr>
                <a:srgbClr val="FF0000"/>
              </a:buClr>
              <a:buFont typeface="Wingdings" pitchFamily="2" charset="2"/>
              <a:buChar char="Ø"/>
            </a:pPr>
            <a:r>
              <a:rPr lang="nl-NL" sz="2400" dirty="0"/>
              <a:t>Neemt een centrale plaats in voor de groep</a:t>
            </a:r>
          </a:p>
          <a:p>
            <a:pPr marL="342900" indent="-342900">
              <a:buClr>
                <a:srgbClr val="FF0000"/>
              </a:buClr>
              <a:buFont typeface="Wingdings" pitchFamily="2" charset="2"/>
              <a:buChar char="Ø"/>
            </a:pPr>
            <a:r>
              <a:rPr lang="nl-NL" sz="2400" dirty="0"/>
              <a:t>Neemt de leiding </a:t>
            </a:r>
          </a:p>
          <a:p>
            <a:pPr marL="342900" indent="-342900">
              <a:buClr>
                <a:srgbClr val="FF0000"/>
              </a:buClr>
              <a:buFont typeface="Wingdings" pitchFamily="2" charset="2"/>
              <a:buChar char="Ø"/>
            </a:pPr>
            <a:r>
              <a:rPr lang="nl-NL" sz="2400" dirty="0"/>
              <a:t>Start met een pakkende zin /foto / filmpje</a:t>
            </a:r>
          </a:p>
          <a:p>
            <a:pPr marL="342900" indent="-342900">
              <a:buClr>
                <a:srgbClr val="FF0000"/>
              </a:buClr>
              <a:buFont typeface="Wingdings" pitchFamily="2" charset="2"/>
              <a:buChar char="Ø"/>
            </a:pPr>
            <a:r>
              <a:rPr lang="nl-NL" sz="2400" dirty="0"/>
              <a:t>Houdt oogcontact</a:t>
            </a:r>
          </a:p>
          <a:p>
            <a:pPr marL="342900" indent="-342900">
              <a:buClr>
                <a:srgbClr val="FF0000"/>
              </a:buClr>
              <a:buFont typeface="Wingdings" pitchFamily="2" charset="2"/>
              <a:buChar char="Ø"/>
            </a:pPr>
            <a:r>
              <a:rPr lang="nl-NL" sz="2400" dirty="0"/>
              <a:t>Ziet alle aanwezigen</a:t>
            </a:r>
          </a:p>
          <a:p>
            <a:pPr marL="342900" indent="-342900">
              <a:buClr>
                <a:srgbClr val="FF0000"/>
              </a:buClr>
              <a:buFont typeface="Wingdings" pitchFamily="2" charset="2"/>
              <a:buChar char="Ø"/>
            </a:pPr>
            <a:r>
              <a:rPr lang="nl-NL" sz="2400" dirty="0"/>
              <a:t>Zegt waar de les over gaat en wat het </a:t>
            </a:r>
            <a:r>
              <a:rPr lang="nl-NL" sz="2400" dirty="0" err="1"/>
              <a:t>lesdoel</a:t>
            </a:r>
            <a:r>
              <a:rPr lang="nl-NL" sz="2400" dirty="0"/>
              <a:t> is</a:t>
            </a:r>
          </a:p>
          <a:p>
            <a:pPr marL="342900" indent="-342900">
              <a:buClr>
                <a:srgbClr val="FF0000"/>
              </a:buClr>
              <a:buFont typeface="Wingdings" pitchFamily="2" charset="2"/>
              <a:buChar char="Ø"/>
            </a:pPr>
            <a:r>
              <a:rPr lang="nl-NL" sz="2400" dirty="0"/>
              <a:t>Spreekt luid en duidelijk</a:t>
            </a:r>
          </a:p>
          <a:p>
            <a:pPr marL="342900" indent="-342900">
              <a:buClr>
                <a:srgbClr val="FF0000"/>
              </a:buClr>
              <a:buFont typeface="Wingdings" pitchFamily="2" charset="2"/>
              <a:buChar char="Ø"/>
            </a:pPr>
            <a:r>
              <a:rPr lang="nl-NL" sz="2400" dirty="0"/>
              <a:t>Maakt duidelijke gebaren</a:t>
            </a:r>
          </a:p>
          <a:p>
            <a:pPr marL="342900" indent="-342900">
              <a:buClr>
                <a:srgbClr val="FF0000"/>
              </a:buClr>
              <a:buFont typeface="Wingdings" pitchFamily="2" charset="2"/>
              <a:buChar char="Ø"/>
            </a:pPr>
            <a:r>
              <a:rPr lang="nl-NL" sz="2400" dirty="0"/>
              <a:t>Laat leerlingen herhalen wat ze moeten doen</a:t>
            </a:r>
          </a:p>
          <a:p>
            <a:pPr marL="342900" indent="-342900">
              <a:buClr>
                <a:srgbClr val="FF0000"/>
              </a:buClr>
              <a:buFont typeface="Wingdings" pitchFamily="2" charset="2"/>
              <a:buChar char="Ø"/>
            </a:pPr>
            <a:r>
              <a:rPr lang="nl-NL" sz="2400" dirty="0"/>
              <a:t>Moedigt aan</a:t>
            </a:r>
          </a:p>
          <a:p>
            <a:pPr marL="342900" indent="-342900">
              <a:buClr>
                <a:srgbClr val="FF0000"/>
              </a:buClr>
              <a:buFont typeface="Wingdings" pitchFamily="2" charset="2"/>
              <a:buChar char="Ø"/>
            </a:pPr>
            <a:r>
              <a:rPr lang="nl-NL" sz="2400" dirty="0"/>
              <a:t>Corrigeert</a:t>
            </a:r>
          </a:p>
        </p:txBody>
      </p:sp>
      <p:sp>
        <p:nvSpPr>
          <p:cNvPr id="2" name="Tekstvak 1">
            <a:extLst>
              <a:ext uri="{FF2B5EF4-FFF2-40B4-BE49-F238E27FC236}">
                <a16:creationId xmlns:a16="http://schemas.microsoft.com/office/drawing/2014/main" id="{7B957E08-C4CA-AF48-BB53-6AC33EBF37F0}"/>
              </a:ext>
            </a:extLst>
          </p:cNvPr>
          <p:cNvSpPr txBox="1"/>
          <p:nvPr/>
        </p:nvSpPr>
        <p:spPr>
          <a:xfrm>
            <a:off x="3206750" y="642590"/>
            <a:ext cx="5258247" cy="461665"/>
          </a:xfrm>
          <a:prstGeom prst="rect">
            <a:avLst/>
          </a:prstGeom>
          <a:noFill/>
        </p:spPr>
        <p:txBody>
          <a:bodyPr wrap="square" rtlCol="0">
            <a:spAutoFit/>
          </a:bodyPr>
          <a:lstStyle/>
          <a:p>
            <a:r>
              <a:rPr lang="nl-NL" sz="2400" b="1" dirty="0">
                <a:solidFill>
                  <a:schemeClr val="bg1"/>
                </a:solidFill>
              </a:rPr>
              <a:t>3. HET OVERDRAGEN VAN KENNIS</a:t>
            </a:r>
            <a:endParaRPr lang="nl-NL" sz="2400" dirty="0">
              <a:solidFill>
                <a:schemeClr val="bg1"/>
              </a:solidFill>
            </a:endParaRPr>
          </a:p>
        </p:txBody>
      </p:sp>
      <p:sp>
        <p:nvSpPr>
          <p:cNvPr id="6" name="Tekstvak 5">
            <a:extLst>
              <a:ext uri="{FF2B5EF4-FFF2-40B4-BE49-F238E27FC236}">
                <a16:creationId xmlns:a16="http://schemas.microsoft.com/office/drawing/2014/main" id="{27823461-76DB-D5B9-DAF6-BAF6108E35B1}"/>
              </a:ext>
            </a:extLst>
          </p:cNvPr>
          <p:cNvSpPr txBox="1"/>
          <p:nvPr/>
        </p:nvSpPr>
        <p:spPr>
          <a:xfrm>
            <a:off x="2213385" y="20565"/>
            <a:ext cx="4821513" cy="584775"/>
          </a:xfrm>
          <a:prstGeom prst="rect">
            <a:avLst/>
          </a:prstGeom>
          <a:noFill/>
        </p:spPr>
        <p:txBody>
          <a:bodyPr wrap="none" rtlCol="0">
            <a:spAutoFit/>
          </a:bodyPr>
          <a:lstStyle/>
          <a:p>
            <a:r>
              <a:rPr lang="nl-NL" sz="3200" dirty="0">
                <a:solidFill>
                  <a:schemeClr val="bg1"/>
                </a:solidFill>
              </a:rPr>
              <a:t>INSTRUCTIE ZWEEFVLIEGEN</a:t>
            </a:r>
          </a:p>
        </p:txBody>
      </p:sp>
      <p:pic>
        <p:nvPicPr>
          <p:cNvPr id="7" name="Afbeelding 6" descr="Afbeelding met gras, buitenshuis, persoon, vlak&#10;&#10;Door AI gegenereerde inhoud is mogelijk onjuist.">
            <a:extLst>
              <a:ext uri="{FF2B5EF4-FFF2-40B4-BE49-F238E27FC236}">
                <a16:creationId xmlns:a16="http://schemas.microsoft.com/office/drawing/2014/main" id="{17B32E43-AF3D-91AB-7615-274C352F6958}"/>
              </a:ext>
            </a:extLst>
          </p:cNvPr>
          <p:cNvPicPr>
            <a:picLocks noChangeAspect="1"/>
          </p:cNvPicPr>
          <p:nvPr/>
        </p:nvPicPr>
        <p:blipFill>
          <a:blip r:embed="rId4">
            <a:extLst>
              <a:ext uri="{28A0092B-C50C-407E-A947-70E740481C1C}">
                <a14:useLocalDpi xmlns:a14="http://schemas.microsoft.com/office/drawing/2010/main" val="0"/>
              </a:ext>
            </a:extLst>
          </a:blip>
          <a:srcRect t="16990" b="10473"/>
          <a:stretch>
            <a:fillRect/>
          </a:stretch>
        </p:blipFill>
        <p:spPr>
          <a:xfrm rot="5400000">
            <a:off x="-1413903" y="2295283"/>
            <a:ext cx="6079039" cy="2952327"/>
          </a:xfrm>
          <a:prstGeom prst="rect">
            <a:avLst/>
          </a:prstGeom>
        </p:spPr>
      </p:pic>
    </p:spTree>
    <p:extLst>
      <p:ext uri="{BB962C8B-B14F-4D97-AF65-F5344CB8AC3E}">
        <p14:creationId xmlns:p14="http://schemas.microsoft.com/office/powerpoint/2010/main" val="3574058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3" name="Tekstvak 2">
            <a:extLst>
              <a:ext uri="{FF2B5EF4-FFF2-40B4-BE49-F238E27FC236}">
                <a16:creationId xmlns:a16="http://schemas.microsoft.com/office/drawing/2014/main" id="{11F53A81-A8E3-F149-8515-C54C6EB15C0D}"/>
              </a:ext>
            </a:extLst>
          </p:cNvPr>
          <p:cNvSpPr txBox="1"/>
          <p:nvPr/>
        </p:nvSpPr>
        <p:spPr>
          <a:xfrm>
            <a:off x="2627312" y="620688"/>
            <a:ext cx="6553199" cy="6001643"/>
          </a:xfrm>
          <a:prstGeom prst="rect">
            <a:avLst/>
          </a:prstGeom>
          <a:noFill/>
        </p:spPr>
        <p:txBody>
          <a:bodyPr wrap="square" rtlCol="0">
            <a:spAutoFit/>
          </a:bodyPr>
          <a:lstStyle/>
          <a:p>
            <a:pPr>
              <a:buClr>
                <a:srgbClr val="FF0000"/>
              </a:buClr>
            </a:pPr>
            <a:r>
              <a:rPr lang="nl-NL" sz="2400" b="1" dirty="0">
                <a:solidFill>
                  <a:schemeClr val="bg1"/>
                </a:solidFill>
              </a:rPr>
              <a:t>Een zweefvliegles bestaat uit drie delen:</a:t>
            </a:r>
          </a:p>
          <a:p>
            <a:pPr>
              <a:buClr>
                <a:srgbClr val="FF0000"/>
              </a:buClr>
            </a:pPr>
            <a:r>
              <a:rPr lang="nl-NL" sz="2400" dirty="0">
                <a:solidFill>
                  <a:srgbClr val="FF0000"/>
                </a:solidFill>
              </a:rPr>
              <a:t>1). </a:t>
            </a:r>
            <a:r>
              <a:rPr lang="nl-NL" sz="2400" b="1" dirty="0"/>
              <a:t>De briefing voor de vlucht</a:t>
            </a:r>
          </a:p>
          <a:p>
            <a:pPr marL="342900" indent="-342900">
              <a:buClr>
                <a:srgbClr val="FF0000"/>
              </a:buClr>
              <a:buFont typeface="Wingdings" pitchFamily="2" charset="2"/>
              <a:buChar char="Ø"/>
            </a:pPr>
            <a:r>
              <a:rPr lang="nl-NL" sz="2400" dirty="0"/>
              <a:t>Wacht tot de DBO-er goed zit en zijn riemen vastgemaakt heeft en zorg voor een korte briefing.</a:t>
            </a:r>
          </a:p>
          <a:p>
            <a:pPr marL="342900" indent="-342900">
              <a:buClr>
                <a:srgbClr val="FF0000"/>
              </a:buClr>
              <a:buFont typeface="Wingdings" pitchFamily="2" charset="2"/>
              <a:buChar char="Ø"/>
            </a:pPr>
            <a:r>
              <a:rPr lang="nl-NL" sz="2400" dirty="0"/>
              <a:t>Leg uit waar de oefening over gaat en waar de leerling zich op moet concentreren. Gebruik bij de uitleg je handen om de beweging van het vliegtuig na te doen.</a:t>
            </a:r>
          </a:p>
          <a:p>
            <a:pPr marL="342900" indent="-342900">
              <a:buClr>
                <a:srgbClr val="FF0000"/>
              </a:buClr>
              <a:buFont typeface="Wingdings" pitchFamily="2" charset="2"/>
              <a:buChar char="Ø"/>
            </a:pPr>
            <a:r>
              <a:rPr lang="nl-NL" sz="2400" dirty="0"/>
              <a:t>Zeg duidelijk wat er van de leerling verwacht wordt; </a:t>
            </a:r>
            <a:r>
              <a:rPr lang="nl-NL" sz="2400" i="1" dirty="0"/>
              <a:t>'Jij doet de cockpitcheck en de start. Na de BOKS vlieg je naar het oefengebied. Dan demonstreer ik de oefening en ga jij hem na doen. Jij vliegt het circuit en ik doe de landing’.</a:t>
            </a:r>
          </a:p>
          <a:p>
            <a:pPr marL="342900" indent="-342900">
              <a:buClr>
                <a:srgbClr val="FF0000"/>
              </a:buClr>
              <a:buFont typeface="Wingdings" pitchFamily="2" charset="2"/>
              <a:buChar char="Ø"/>
            </a:pPr>
            <a:r>
              <a:rPr lang="nl-NL" sz="2400" dirty="0"/>
              <a:t>Vraag of hij het begrepen heeft of nog iets te vragen heeft. </a:t>
            </a:r>
          </a:p>
        </p:txBody>
      </p:sp>
      <p:sp>
        <p:nvSpPr>
          <p:cNvPr id="4" name="Tekstvak 3">
            <a:extLst>
              <a:ext uri="{FF2B5EF4-FFF2-40B4-BE49-F238E27FC236}">
                <a16:creationId xmlns:a16="http://schemas.microsoft.com/office/drawing/2014/main" id="{EDA8868C-E2A5-8196-7844-A128497E4FAA}"/>
              </a:ext>
            </a:extLst>
          </p:cNvPr>
          <p:cNvSpPr txBox="1"/>
          <p:nvPr/>
        </p:nvSpPr>
        <p:spPr>
          <a:xfrm>
            <a:off x="2213385" y="20565"/>
            <a:ext cx="4821513" cy="584775"/>
          </a:xfrm>
          <a:prstGeom prst="rect">
            <a:avLst/>
          </a:prstGeom>
          <a:noFill/>
        </p:spPr>
        <p:txBody>
          <a:bodyPr wrap="none" rtlCol="0">
            <a:spAutoFit/>
          </a:bodyPr>
          <a:lstStyle/>
          <a:p>
            <a:r>
              <a:rPr lang="nl-NL" sz="3200" dirty="0">
                <a:solidFill>
                  <a:schemeClr val="bg1"/>
                </a:solidFill>
              </a:rPr>
              <a:t>INSTRUCTIE ZWEEFVLIEGEN</a:t>
            </a:r>
          </a:p>
        </p:txBody>
      </p:sp>
      <p:pic>
        <p:nvPicPr>
          <p:cNvPr id="5" name="Afbeelding 4" descr="Afbeelding met persoon, buitenshuis, voertuig, spiegel&#10;&#10;Door AI gegenereerde inhoud is mogelijk onjuist.">
            <a:extLst>
              <a:ext uri="{FF2B5EF4-FFF2-40B4-BE49-F238E27FC236}">
                <a16:creationId xmlns:a16="http://schemas.microsoft.com/office/drawing/2014/main" id="{70ACB3BD-EDFF-B10C-4ACE-D4955BB542E8}"/>
              </a:ext>
            </a:extLst>
          </p:cNvPr>
          <p:cNvPicPr>
            <a:picLocks noChangeAspect="1"/>
          </p:cNvPicPr>
          <p:nvPr/>
        </p:nvPicPr>
        <p:blipFill>
          <a:blip r:embed="rId4">
            <a:extLst>
              <a:ext uri="{28A0092B-C50C-407E-A947-70E740481C1C}">
                <a14:useLocalDpi xmlns:a14="http://schemas.microsoft.com/office/drawing/2010/main" val="0"/>
              </a:ext>
            </a:extLst>
          </a:blip>
          <a:srcRect l="7253" r="24833"/>
          <a:stretch>
            <a:fillRect/>
          </a:stretch>
        </p:blipFill>
        <p:spPr>
          <a:xfrm>
            <a:off x="36510" y="798713"/>
            <a:ext cx="2644491" cy="5191917"/>
          </a:xfrm>
          <a:prstGeom prst="rect">
            <a:avLst/>
          </a:prstGeom>
        </p:spPr>
      </p:pic>
    </p:spTree>
    <p:extLst>
      <p:ext uri="{BB962C8B-B14F-4D97-AF65-F5344CB8AC3E}">
        <p14:creationId xmlns:p14="http://schemas.microsoft.com/office/powerpoint/2010/main" val="3057067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84213"/>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3"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4" cstate="print"/>
          <a:srcRect/>
          <a:stretch>
            <a:fillRect/>
          </a:stretch>
        </p:blipFill>
        <p:spPr bwMode="auto">
          <a:xfrm>
            <a:off x="8286750" y="11088"/>
            <a:ext cx="685800" cy="609600"/>
          </a:xfrm>
          <a:prstGeom prst="rect">
            <a:avLst/>
          </a:prstGeom>
          <a:noFill/>
          <a:ln w="9525">
            <a:noFill/>
            <a:miter lim="800000"/>
            <a:headEnd/>
            <a:tailEnd/>
          </a:ln>
        </p:spPr>
      </p:pic>
      <p:sp>
        <p:nvSpPr>
          <p:cNvPr id="3" name="Tekstvak 2">
            <a:extLst>
              <a:ext uri="{FF2B5EF4-FFF2-40B4-BE49-F238E27FC236}">
                <a16:creationId xmlns:a16="http://schemas.microsoft.com/office/drawing/2014/main" id="{11F53A81-A8E3-F149-8515-C54C6EB15C0D}"/>
              </a:ext>
            </a:extLst>
          </p:cNvPr>
          <p:cNvSpPr txBox="1"/>
          <p:nvPr/>
        </p:nvSpPr>
        <p:spPr>
          <a:xfrm>
            <a:off x="2051720" y="739725"/>
            <a:ext cx="7056784" cy="6001643"/>
          </a:xfrm>
          <a:prstGeom prst="rect">
            <a:avLst/>
          </a:prstGeom>
          <a:noFill/>
        </p:spPr>
        <p:txBody>
          <a:bodyPr wrap="square" rtlCol="0">
            <a:spAutoFit/>
          </a:bodyPr>
          <a:lstStyle/>
          <a:p>
            <a:pPr>
              <a:buClr>
                <a:srgbClr val="FF0000"/>
              </a:buClr>
            </a:pPr>
            <a:r>
              <a:rPr lang="nl-NL" sz="2400" dirty="0">
                <a:solidFill>
                  <a:srgbClr val="FF0000"/>
                </a:solidFill>
              </a:rPr>
              <a:t>2). </a:t>
            </a:r>
            <a:r>
              <a:rPr lang="nl-NL" sz="2400" b="1" dirty="0"/>
              <a:t>De vliegdemonstratie</a:t>
            </a:r>
          </a:p>
          <a:p>
            <a:pPr marL="342900" indent="-342900">
              <a:buClr>
                <a:srgbClr val="FF0000"/>
              </a:buClr>
              <a:buFont typeface="Wingdings" pitchFamily="2" charset="2"/>
              <a:buChar char="Ø"/>
            </a:pPr>
            <a:r>
              <a:rPr lang="nl-NL" sz="2400" dirty="0"/>
              <a:t>Neem de besturing over en vertel wat je gaat doen.</a:t>
            </a:r>
          </a:p>
          <a:p>
            <a:pPr marL="342900" indent="-342900">
              <a:buClr>
                <a:srgbClr val="FF0000"/>
              </a:buClr>
              <a:buFont typeface="Wingdings" pitchFamily="2" charset="2"/>
              <a:buChar char="Ø"/>
            </a:pPr>
            <a:r>
              <a:rPr lang="nl-NL" sz="2400" dirty="0"/>
              <a:t>Voer je de vliegdemonstratie uit en vertel precies wat je doet en daarna geef je de besturing weer aan de leerling. </a:t>
            </a:r>
            <a:r>
              <a:rPr lang="nl-NL" sz="2400" i="1" dirty="0"/>
              <a:t>'Jij hebt hem</a:t>
            </a:r>
            <a:r>
              <a:rPr lang="nl-NL" sz="2400" dirty="0"/>
              <a:t>'. Nu kan de leerling de oefening zelf doen. </a:t>
            </a:r>
          </a:p>
          <a:p>
            <a:pPr marL="342900" indent="-342900">
              <a:buClr>
                <a:srgbClr val="FF0000"/>
              </a:buClr>
              <a:buFont typeface="Wingdings" pitchFamily="2" charset="2"/>
              <a:buChar char="Ø"/>
            </a:pPr>
            <a:r>
              <a:rPr lang="nl-NL" sz="2400" dirty="0"/>
              <a:t>Zorg ervoor dat het altijd duidelijk is wie er vliegt. </a:t>
            </a:r>
            <a:r>
              <a:rPr lang="nl-NL" sz="2400" i="1" dirty="0">
                <a:solidFill>
                  <a:srgbClr val="FF0000"/>
                </a:solidFill>
              </a:rPr>
              <a:t>'Jij hebt hem</a:t>
            </a:r>
            <a:r>
              <a:rPr lang="nl-NL" sz="2400" dirty="0">
                <a:solidFill>
                  <a:srgbClr val="FF0000"/>
                </a:solidFill>
              </a:rPr>
              <a:t>!</a:t>
            </a:r>
            <a:r>
              <a:rPr lang="nl-NL" sz="2400" dirty="0"/>
              <a:t>' of </a:t>
            </a:r>
            <a:r>
              <a:rPr lang="nl-NL" sz="2400" i="1" dirty="0">
                <a:solidFill>
                  <a:srgbClr val="FF0000"/>
                </a:solidFill>
              </a:rPr>
              <a:t>'Ik heb hem</a:t>
            </a:r>
            <a:r>
              <a:rPr lang="nl-NL" sz="2400" dirty="0">
                <a:solidFill>
                  <a:srgbClr val="FF0000"/>
                </a:solidFill>
              </a:rPr>
              <a:t>!’.</a:t>
            </a:r>
          </a:p>
          <a:p>
            <a:pPr marL="342900" indent="-342900">
              <a:buClr>
                <a:srgbClr val="FF0000"/>
              </a:buClr>
              <a:buFont typeface="Wingdings" pitchFamily="2" charset="2"/>
              <a:buChar char="Ø"/>
            </a:pPr>
            <a:r>
              <a:rPr lang="nl-NL" sz="2400" dirty="0"/>
              <a:t>Gaat de oefening niet helemaal goed gaat, analyseer dan hoe dat komt en geef tips om het opnieuw te proberen. Doe het eventueel nog een keer voor.</a:t>
            </a:r>
          </a:p>
          <a:p>
            <a:pPr marL="342900" indent="-342900">
              <a:buClr>
                <a:srgbClr val="FF0000"/>
              </a:buClr>
              <a:buFont typeface="Wingdings" pitchFamily="2" charset="2"/>
              <a:buChar char="Ø"/>
            </a:pPr>
            <a:r>
              <a:rPr lang="nl-NL" sz="2400" dirty="0"/>
              <a:t>Als de leerling vliegt dan houdt de instructeur de hand bij de stick en de voeten van de pedalen en hij </a:t>
            </a:r>
            <a:r>
              <a:rPr lang="nl-NL" sz="2400" dirty="0">
                <a:solidFill>
                  <a:srgbClr val="FF0000"/>
                </a:solidFill>
              </a:rPr>
              <a:t>voelt niet mee</a:t>
            </a:r>
            <a:r>
              <a:rPr lang="nl-NL" sz="2400" dirty="0"/>
              <a:t>. </a:t>
            </a:r>
          </a:p>
          <a:p>
            <a:pPr marL="342900" indent="-342900">
              <a:buClr>
                <a:srgbClr val="FF0000"/>
              </a:buClr>
              <a:buFont typeface="Wingdings" pitchFamily="2" charset="2"/>
              <a:buChar char="Ø"/>
            </a:pPr>
            <a:r>
              <a:rPr lang="nl-NL" sz="2400" dirty="0"/>
              <a:t>Wanneer je meestuurt dan leert de leerling minder. Bouwt minder zelfvertrouwen op. </a:t>
            </a:r>
          </a:p>
        </p:txBody>
      </p:sp>
      <p:pic>
        <p:nvPicPr>
          <p:cNvPr id="5" name="Afbeelding 4">
            <a:extLst>
              <a:ext uri="{FF2B5EF4-FFF2-40B4-BE49-F238E27FC236}">
                <a16:creationId xmlns:a16="http://schemas.microsoft.com/office/drawing/2014/main" id="{04FBCF89-8A0A-584F-B1CF-80E070B1492E}"/>
              </a:ext>
            </a:extLst>
          </p:cNvPr>
          <p:cNvPicPr>
            <a:picLocks noChangeAspect="1"/>
          </p:cNvPicPr>
          <p:nvPr/>
        </p:nvPicPr>
        <p:blipFill rotWithShape="1">
          <a:blip r:embed="rId5">
            <a:extLst>
              <a:ext uri="{28A0092B-C50C-407E-A947-70E740481C1C}">
                <a14:useLocalDpi xmlns:a14="http://schemas.microsoft.com/office/drawing/2010/main" val="0"/>
              </a:ext>
            </a:extLst>
          </a:blip>
          <a:srcRect l="28417"/>
          <a:stretch/>
        </p:blipFill>
        <p:spPr>
          <a:xfrm>
            <a:off x="35496" y="745461"/>
            <a:ext cx="2088232" cy="5834477"/>
          </a:xfrm>
          <a:prstGeom prst="rect">
            <a:avLst/>
          </a:prstGeom>
        </p:spPr>
      </p:pic>
      <p:sp>
        <p:nvSpPr>
          <p:cNvPr id="4" name="Tekstvak 3">
            <a:extLst>
              <a:ext uri="{FF2B5EF4-FFF2-40B4-BE49-F238E27FC236}">
                <a16:creationId xmlns:a16="http://schemas.microsoft.com/office/drawing/2014/main" id="{E6075CCE-E23B-1378-3508-7B9F85CDC4F9}"/>
              </a:ext>
            </a:extLst>
          </p:cNvPr>
          <p:cNvSpPr txBox="1"/>
          <p:nvPr/>
        </p:nvSpPr>
        <p:spPr>
          <a:xfrm>
            <a:off x="2213385" y="20565"/>
            <a:ext cx="4821513" cy="584775"/>
          </a:xfrm>
          <a:prstGeom prst="rect">
            <a:avLst/>
          </a:prstGeom>
          <a:noFill/>
        </p:spPr>
        <p:txBody>
          <a:bodyPr wrap="none" rtlCol="0">
            <a:spAutoFit/>
          </a:bodyPr>
          <a:lstStyle/>
          <a:p>
            <a:r>
              <a:rPr lang="nl-NL" sz="3200" dirty="0">
                <a:solidFill>
                  <a:schemeClr val="bg1"/>
                </a:solidFill>
              </a:rPr>
              <a:t>INSTRUCTIE ZWEEFVLIEGEN</a:t>
            </a:r>
          </a:p>
        </p:txBody>
      </p:sp>
    </p:spTree>
    <p:extLst>
      <p:ext uri="{BB962C8B-B14F-4D97-AF65-F5344CB8AC3E}">
        <p14:creationId xmlns:p14="http://schemas.microsoft.com/office/powerpoint/2010/main" val="3718315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A884F3-9BE7-49AE-56B5-D4FA42A93835}"/>
            </a:ext>
          </a:extLst>
        </p:cNvPr>
        <p:cNvGrpSpPr/>
        <p:nvPr/>
      </p:nvGrpSpPr>
      <p:grpSpPr>
        <a:xfrm>
          <a:off x="0" y="0"/>
          <a:ext cx="0" cy="0"/>
          <a:chOff x="0" y="0"/>
          <a:chExt cx="0" cy="0"/>
        </a:xfrm>
      </p:grpSpPr>
      <p:sp>
        <p:nvSpPr>
          <p:cNvPr id="25602" name="Line 2">
            <a:extLst>
              <a:ext uri="{FF2B5EF4-FFF2-40B4-BE49-F238E27FC236}">
                <a16:creationId xmlns:a16="http://schemas.microsoft.com/office/drawing/2014/main" id="{7AAE1229-B750-29DD-96D0-C2B4BD7EE874}"/>
              </a:ext>
            </a:extLst>
          </p:cNvPr>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a:extLst>
              <a:ext uri="{FF2B5EF4-FFF2-40B4-BE49-F238E27FC236}">
                <a16:creationId xmlns:a16="http://schemas.microsoft.com/office/drawing/2014/main" id="{06ACD1DB-6009-3820-1C0B-C4D8F85139DA}"/>
              </a:ext>
            </a:extLst>
          </p:cNvPr>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a:extLst>
              <a:ext uri="{FF2B5EF4-FFF2-40B4-BE49-F238E27FC236}">
                <a16:creationId xmlns:a16="http://schemas.microsoft.com/office/drawing/2014/main" id="{D50347A0-E70E-D13B-BD16-97B5D2DF0EF5}"/>
              </a:ext>
            </a:extLst>
          </p:cNvPr>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a:extLst>
              <a:ext uri="{FF2B5EF4-FFF2-40B4-BE49-F238E27FC236}">
                <a16:creationId xmlns:a16="http://schemas.microsoft.com/office/drawing/2014/main" id="{4BB80DB7-0423-31C7-2FBE-9D65AF58FF51}"/>
              </a:ext>
            </a:extLst>
          </p:cNvPr>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a:extLst>
              <a:ext uri="{FF2B5EF4-FFF2-40B4-BE49-F238E27FC236}">
                <a16:creationId xmlns:a16="http://schemas.microsoft.com/office/drawing/2014/main" id="{57B0A937-D73C-A094-1868-AD74D383D984}"/>
              </a:ext>
            </a:extLst>
          </p:cNvPr>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a:extLst>
              <a:ext uri="{FF2B5EF4-FFF2-40B4-BE49-F238E27FC236}">
                <a16:creationId xmlns:a16="http://schemas.microsoft.com/office/drawing/2014/main" id="{57D431F0-5057-FF17-EF63-704877A97CD7}"/>
              </a:ext>
            </a:extLst>
          </p:cNvPr>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sp>
        <p:nvSpPr>
          <p:cNvPr id="2" name="Tekstvak 1">
            <a:extLst>
              <a:ext uri="{FF2B5EF4-FFF2-40B4-BE49-F238E27FC236}">
                <a16:creationId xmlns:a16="http://schemas.microsoft.com/office/drawing/2014/main" id="{4A8151D9-8799-69D7-A460-E2424B0CC082}"/>
              </a:ext>
            </a:extLst>
          </p:cNvPr>
          <p:cNvSpPr txBox="1"/>
          <p:nvPr/>
        </p:nvSpPr>
        <p:spPr>
          <a:xfrm>
            <a:off x="35496" y="721101"/>
            <a:ext cx="9073008" cy="6232475"/>
          </a:xfrm>
          <a:prstGeom prst="rect">
            <a:avLst/>
          </a:prstGeom>
          <a:noFill/>
        </p:spPr>
        <p:txBody>
          <a:bodyPr wrap="square" rtlCol="0">
            <a:spAutoFit/>
          </a:bodyPr>
          <a:lstStyle/>
          <a:p>
            <a:pPr marL="457200" indent="-457200">
              <a:buClr>
                <a:srgbClr val="FF0000"/>
              </a:buClr>
              <a:buFont typeface="+mj-lt"/>
              <a:buAutoNum type="arabicPeriod"/>
            </a:pPr>
            <a:r>
              <a:rPr lang="nl-NL" sz="2100" dirty="0">
                <a:effectLst/>
                <a:latin typeface="Verdana" panose="020B0604030504040204" pitchFamily="34" charset="0"/>
                <a:ea typeface="Times New Roman" panose="02020603050405020304" pitchFamily="18" charset="0"/>
              </a:rPr>
              <a:t>Bron: Zweven en laten zweven. </a:t>
            </a:r>
            <a:r>
              <a:rPr lang="nl-NL" sz="2100" dirty="0">
                <a:solidFill>
                  <a:srgbClr val="000088"/>
                </a:solidFill>
                <a:effectLst/>
                <a:latin typeface="Verdana" panose="020B0604030504040204" pitchFamily="34" charset="0"/>
                <a:ea typeface="Times New Roman" panose="02020603050405020304" pitchFamily="18" charset="0"/>
              </a:rPr>
              <a:t>`</a:t>
            </a:r>
            <a:r>
              <a:rPr lang="nl-NL" sz="2100" i="1" dirty="0">
                <a:solidFill>
                  <a:srgbClr val="000088"/>
                </a:solidFill>
                <a:effectLst/>
                <a:latin typeface="Verdana" panose="020B0604030504040204" pitchFamily="34" charset="0"/>
                <a:ea typeface="Times New Roman" panose="02020603050405020304" pitchFamily="18" charset="0"/>
              </a:rPr>
              <a:t>Het verrukkelijke </a:t>
            </a:r>
            <a:r>
              <a:rPr lang="nl-NL" sz="2100" i="1" dirty="0">
                <a:solidFill>
                  <a:srgbClr val="FF0000"/>
                </a:solidFill>
                <a:effectLst/>
                <a:latin typeface="Verdana" panose="020B0604030504040204" pitchFamily="34" charset="0"/>
                <a:ea typeface="Times New Roman" panose="02020603050405020304" pitchFamily="18" charset="0"/>
              </a:rPr>
              <a:t>geritsel van de staartslof in het gras</a:t>
            </a:r>
            <a:r>
              <a:rPr lang="nl-NL" sz="2100" i="1" dirty="0">
                <a:solidFill>
                  <a:srgbClr val="000088"/>
                </a:solidFill>
                <a:effectLst/>
                <a:latin typeface="Verdana" panose="020B0604030504040204" pitchFamily="34" charset="0"/>
                <a:ea typeface="Times New Roman" panose="02020603050405020304" pitchFamily="18" charset="0"/>
              </a:rPr>
              <a:t>... dat moet je horen, </a:t>
            </a:r>
            <a:r>
              <a:rPr lang="nl-NL" sz="2100" i="1" dirty="0">
                <a:solidFill>
                  <a:schemeClr val="tx2">
                    <a:lumMod val="50000"/>
                  </a:schemeClr>
                </a:solidFill>
                <a:effectLst/>
                <a:latin typeface="Verdana" panose="020B0604030504040204" pitchFamily="34" charset="0"/>
                <a:ea typeface="Times New Roman" panose="02020603050405020304" pitchFamily="18" charset="0"/>
              </a:rPr>
              <a:t>dan land je voorbeeldig</a:t>
            </a:r>
            <a:r>
              <a:rPr lang="nl-NL" sz="2100" dirty="0">
                <a:solidFill>
                  <a:srgbClr val="000088"/>
                </a:solidFill>
                <a:effectLst/>
                <a:latin typeface="Verdana" panose="020B0604030504040204" pitchFamily="34" charset="0"/>
                <a:ea typeface="Times New Roman" panose="02020603050405020304" pitchFamily="18" charset="0"/>
              </a:rPr>
              <a:t>,' zegt instructeur Bruno Zijp. </a:t>
            </a:r>
          </a:p>
          <a:p>
            <a:pPr marL="457200" indent="-457200">
              <a:buClr>
                <a:srgbClr val="FF0000"/>
              </a:buClr>
              <a:buFont typeface="+mj-lt"/>
              <a:buAutoNum type="arabicPeriod"/>
            </a:pPr>
            <a:r>
              <a:rPr lang="nl-NL" sz="2100" dirty="0">
                <a:solidFill>
                  <a:srgbClr val="000088"/>
                </a:solidFill>
                <a:effectLst/>
                <a:latin typeface="Verdana" panose="020B0604030504040204" pitchFamily="34" charset="0"/>
                <a:ea typeface="Times New Roman" panose="02020603050405020304" pitchFamily="18" charset="0"/>
              </a:rPr>
              <a:t>Hij geeft zijn leerlingen altijd ruim voor de vlucht opdracht </a:t>
            </a:r>
            <a:r>
              <a:rPr lang="nl-NL" sz="2100" dirty="0">
                <a:solidFill>
                  <a:srgbClr val="FF0000"/>
                </a:solidFill>
                <a:effectLst/>
                <a:latin typeface="Verdana" panose="020B0604030504040204" pitchFamily="34" charset="0"/>
                <a:ea typeface="Times New Roman" panose="02020603050405020304" pitchFamily="18" charset="0"/>
              </a:rPr>
              <a:t>om plaats te nemen in het toestel</a:t>
            </a:r>
            <a:r>
              <a:rPr lang="nl-NL" sz="2100" dirty="0">
                <a:solidFill>
                  <a:srgbClr val="000088"/>
                </a:solidFill>
                <a:effectLst/>
                <a:latin typeface="Verdana" panose="020B0604030504040204" pitchFamily="34" charset="0"/>
                <a:ea typeface="Times New Roman" panose="02020603050405020304" pitchFamily="18" charset="0"/>
              </a:rPr>
              <a:t>. `Maar waarom, we zijn toch nog lang niet aan de beurt?' wordt er weleens gevraagd. `</a:t>
            </a:r>
            <a:r>
              <a:rPr lang="nl-NL" sz="2100" i="1" dirty="0">
                <a:solidFill>
                  <a:srgbClr val="000088"/>
                </a:solidFill>
                <a:effectLst/>
                <a:latin typeface="Verdana" panose="020B0604030504040204" pitchFamily="34" charset="0"/>
                <a:ea typeface="Times New Roman" panose="02020603050405020304" pitchFamily="18" charset="0"/>
              </a:rPr>
              <a:t>Ze hebben dan nog niet door</a:t>
            </a:r>
            <a:r>
              <a:rPr lang="nl-NL" sz="2100" dirty="0">
                <a:solidFill>
                  <a:srgbClr val="000088"/>
                </a:solidFill>
                <a:effectLst/>
                <a:latin typeface="Verdana" panose="020B0604030504040204" pitchFamily="34" charset="0"/>
                <a:ea typeface="Times New Roman" panose="02020603050405020304" pitchFamily="18" charset="0"/>
              </a:rPr>
              <a:t>,' aldus Bruno, `</a:t>
            </a:r>
            <a:r>
              <a:rPr lang="nl-NL" sz="2100" i="1" dirty="0">
                <a:solidFill>
                  <a:srgbClr val="000088"/>
                </a:solidFill>
                <a:effectLst/>
                <a:latin typeface="Verdana" panose="020B0604030504040204" pitchFamily="34" charset="0"/>
                <a:ea typeface="Times New Roman" panose="02020603050405020304" pitchFamily="18" charset="0"/>
              </a:rPr>
              <a:t>dat je in de tijd dat je zit te wachten langzaamaan begint te </a:t>
            </a:r>
            <a:r>
              <a:rPr lang="nl-NL" sz="2100" i="1" dirty="0">
                <a:solidFill>
                  <a:srgbClr val="FF0000"/>
                </a:solidFill>
                <a:effectLst/>
                <a:latin typeface="Verdana" panose="020B0604030504040204" pitchFamily="34" charset="0"/>
                <a:ea typeface="Times New Roman" panose="02020603050405020304" pitchFamily="18" charset="0"/>
              </a:rPr>
              <a:t>vergroeien met de kist</a:t>
            </a:r>
            <a:r>
              <a:rPr lang="nl-NL" sz="2100" i="1" dirty="0">
                <a:solidFill>
                  <a:srgbClr val="000088"/>
                </a:solidFill>
                <a:effectLst/>
                <a:latin typeface="Verdana" panose="020B0604030504040204" pitchFamily="34" charset="0"/>
                <a:ea typeface="Times New Roman" panose="02020603050405020304" pitchFamily="18" charset="0"/>
              </a:rPr>
              <a:t> om je heen. Je moet een geheel zien te vormen met het vliegtuig, alle palletjes en besturingsorganen moeten je intuïtief bekend worden en hoe langer je in het toestel zit, hoe meer vlieguren dat scheelt in je opleiding</a:t>
            </a:r>
            <a:r>
              <a:rPr lang="nl-NL" sz="2100" dirty="0">
                <a:solidFill>
                  <a:srgbClr val="000088"/>
                </a:solidFill>
                <a:effectLst/>
                <a:latin typeface="Verdana" panose="020B0604030504040204" pitchFamily="34" charset="0"/>
                <a:ea typeface="Times New Roman" panose="02020603050405020304" pitchFamily="18" charset="0"/>
              </a:rPr>
              <a:t>.’</a:t>
            </a:r>
          </a:p>
          <a:p>
            <a:pPr marL="457200" indent="-457200">
              <a:buClr>
                <a:srgbClr val="FF0000"/>
              </a:buClr>
              <a:buFont typeface="+mj-lt"/>
              <a:buAutoNum type="arabicPeriod"/>
            </a:pPr>
            <a:r>
              <a:rPr lang="nl-NL" sz="2100" dirty="0">
                <a:solidFill>
                  <a:srgbClr val="000088"/>
                </a:solidFill>
                <a:effectLst/>
                <a:latin typeface="Verdana" panose="020B0604030504040204" pitchFamily="34" charset="0"/>
                <a:ea typeface="Times New Roman" panose="02020603050405020304" pitchFamily="18" charset="0"/>
              </a:rPr>
              <a:t>Bruno drukt me om dezelfde reden op het hart, thuis na een dag vliegen rustig in een stoel te gaan zitten, met gesloten ogen. `</a:t>
            </a:r>
            <a:r>
              <a:rPr lang="nl-NL" sz="2100" i="1" dirty="0">
                <a:solidFill>
                  <a:srgbClr val="000088"/>
                </a:solidFill>
                <a:effectLst/>
                <a:latin typeface="Verdana" panose="020B0604030504040204" pitchFamily="34" charset="0"/>
                <a:ea typeface="Times New Roman" panose="02020603050405020304" pitchFamily="18" charset="0"/>
              </a:rPr>
              <a:t>Dan </a:t>
            </a:r>
            <a:r>
              <a:rPr lang="nl-NL" sz="2100" i="1" dirty="0">
                <a:solidFill>
                  <a:srgbClr val="FF0000"/>
                </a:solidFill>
                <a:effectLst/>
                <a:latin typeface="Verdana" panose="020B0604030504040204" pitchFamily="34" charset="0"/>
                <a:ea typeface="Times New Roman" panose="02020603050405020304" pitchFamily="18" charset="0"/>
              </a:rPr>
              <a:t>draai je de film maar eens terug </a:t>
            </a:r>
            <a:r>
              <a:rPr lang="nl-NL" sz="2100" i="1" dirty="0">
                <a:solidFill>
                  <a:srgbClr val="000088"/>
                </a:solidFill>
                <a:effectLst/>
                <a:latin typeface="Verdana" panose="020B0604030504040204" pitchFamily="34" charset="0"/>
                <a:ea typeface="Times New Roman" panose="02020603050405020304" pitchFamily="18" charset="0"/>
              </a:rPr>
              <a:t>en doe je alles opnieuw. Start, bochten, landen en telkens denk je eraan waar de wind vandaan komt, wat je bij het landen doet met stick, voeten, kleppen en wat het effect is van dat alles bij elkaar.'</a:t>
            </a:r>
            <a:endParaRPr lang="nl-NL" sz="2100" i="1" dirty="0">
              <a:effectLst/>
              <a:latin typeface="Times New Roman" panose="02020603050405020304" pitchFamily="18" charset="0"/>
              <a:ea typeface="Times New Roman" panose="02020603050405020304" pitchFamily="18" charset="0"/>
            </a:endParaRPr>
          </a:p>
        </p:txBody>
      </p:sp>
      <p:sp>
        <p:nvSpPr>
          <p:cNvPr id="3" name="Tekstvak 2">
            <a:extLst>
              <a:ext uri="{FF2B5EF4-FFF2-40B4-BE49-F238E27FC236}">
                <a16:creationId xmlns:a16="http://schemas.microsoft.com/office/drawing/2014/main" id="{7EE0D2E8-953C-F5B3-626D-B6DD83D8AF1D}"/>
              </a:ext>
            </a:extLst>
          </p:cNvPr>
          <p:cNvSpPr txBox="1"/>
          <p:nvPr/>
        </p:nvSpPr>
        <p:spPr>
          <a:xfrm>
            <a:off x="2213385" y="20565"/>
            <a:ext cx="4821513" cy="584775"/>
          </a:xfrm>
          <a:prstGeom prst="rect">
            <a:avLst/>
          </a:prstGeom>
          <a:noFill/>
        </p:spPr>
        <p:txBody>
          <a:bodyPr wrap="none" rtlCol="0">
            <a:spAutoFit/>
          </a:bodyPr>
          <a:lstStyle/>
          <a:p>
            <a:r>
              <a:rPr lang="nl-NL" sz="3200" dirty="0">
                <a:solidFill>
                  <a:schemeClr val="bg1"/>
                </a:solidFill>
              </a:rPr>
              <a:t>INSTRUCTIE ZWEEFVLIEGEN</a:t>
            </a:r>
          </a:p>
        </p:txBody>
      </p:sp>
      <p:pic>
        <p:nvPicPr>
          <p:cNvPr id="5" name="Picture 6">
            <a:extLst>
              <a:ext uri="{FF2B5EF4-FFF2-40B4-BE49-F238E27FC236}">
                <a16:creationId xmlns:a16="http://schemas.microsoft.com/office/drawing/2014/main" id="{A8818C2E-A083-49D5-1078-CE99D322CFB9}"/>
              </a:ext>
            </a:extLst>
          </p:cNvPr>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Tree>
    <p:extLst>
      <p:ext uri="{BB962C8B-B14F-4D97-AF65-F5344CB8AC3E}">
        <p14:creationId xmlns:p14="http://schemas.microsoft.com/office/powerpoint/2010/main" val="612496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3" name="Tekstvak 2">
            <a:extLst>
              <a:ext uri="{FF2B5EF4-FFF2-40B4-BE49-F238E27FC236}">
                <a16:creationId xmlns:a16="http://schemas.microsoft.com/office/drawing/2014/main" id="{11F53A81-A8E3-F149-8515-C54C6EB15C0D}"/>
              </a:ext>
            </a:extLst>
          </p:cNvPr>
          <p:cNvSpPr txBox="1"/>
          <p:nvPr/>
        </p:nvSpPr>
        <p:spPr>
          <a:xfrm>
            <a:off x="4355976" y="3190324"/>
            <a:ext cx="4875212" cy="3046988"/>
          </a:xfrm>
          <a:prstGeom prst="rect">
            <a:avLst/>
          </a:prstGeom>
          <a:noFill/>
        </p:spPr>
        <p:txBody>
          <a:bodyPr wrap="square" rtlCol="0">
            <a:spAutoFit/>
          </a:bodyPr>
          <a:lstStyle/>
          <a:p>
            <a:pPr>
              <a:buClr>
                <a:srgbClr val="FF0000"/>
              </a:buClr>
            </a:pPr>
            <a:r>
              <a:rPr lang="nl-NL" sz="2400" dirty="0">
                <a:solidFill>
                  <a:srgbClr val="FF0000"/>
                </a:solidFill>
              </a:rPr>
              <a:t>3). </a:t>
            </a:r>
            <a:r>
              <a:rPr lang="nl-NL" sz="2400" b="1" dirty="0"/>
              <a:t>De debriefing</a:t>
            </a:r>
          </a:p>
          <a:p>
            <a:pPr marL="342900" indent="-342900">
              <a:buClr>
                <a:srgbClr val="FF0000"/>
              </a:buClr>
              <a:buFont typeface="Wingdings" pitchFamily="2" charset="2"/>
              <a:buChar char="Ø"/>
            </a:pPr>
            <a:r>
              <a:rPr lang="nl-NL" sz="2400" dirty="0"/>
              <a:t>Begin met dat wat goed ging. </a:t>
            </a:r>
          </a:p>
          <a:p>
            <a:pPr marL="342900" indent="-342900">
              <a:buClr>
                <a:srgbClr val="FF0000"/>
              </a:buClr>
              <a:buFont typeface="Wingdings" pitchFamily="2" charset="2"/>
              <a:buChar char="Ø"/>
            </a:pPr>
            <a:r>
              <a:rPr lang="nl-NL" sz="2400" dirty="0"/>
              <a:t>Bespreek de vooruitgang. </a:t>
            </a:r>
          </a:p>
          <a:p>
            <a:pPr marL="342900" indent="-342900">
              <a:buClr>
                <a:srgbClr val="FF0000"/>
              </a:buClr>
              <a:buFont typeface="Wingdings" pitchFamily="2" charset="2"/>
              <a:buChar char="Ø"/>
            </a:pPr>
            <a:r>
              <a:rPr lang="nl-NL" sz="2400" dirty="0"/>
              <a:t>Herhaal de belangrijkste punten van de oefening. </a:t>
            </a:r>
          </a:p>
          <a:p>
            <a:pPr marL="342900" indent="-342900">
              <a:buClr>
                <a:srgbClr val="FF0000"/>
              </a:buClr>
              <a:buFont typeface="Wingdings" pitchFamily="2" charset="2"/>
              <a:buChar char="Ø"/>
            </a:pPr>
            <a:r>
              <a:rPr lang="nl-NL" sz="2400" dirty="0"/>
              <a:t>Geef aan waar de volgende vlucht aan gewerkt wordt en zet dat ook in het logboek. </a:t>
            </a:r>
          </a:p>
        </p:txBody>
      </p:sp>
      <p:pic>
        <p:nvPicPr>
          <p:cNvPr id="4" name="Afbeelding 3">
            <a:extLst>
              <a:ext uri="{FF2B5EF4-FFF2-40B4-BE49-F238E27FC236}">
                <a16:creationId xmlns:a16="http://schemas.microsoft.com/office/drawing/2014/main" id="{04E035D9-CF17-5843-99C8-DEFD71FF804E}"/>
              </a:ext>
            </a:extLst>
          </p:cNvPr>
          <p:cNvPicPr>
            <a:picLocks noChangeAspect="1"/>
          </p:cNvPicPr>
          <p:nvPr/>
        </p:nvPicPr>
        <p:blipFill>
          <a:blip r:embed="rId4"/>
          <a:stretch>
            <a:fillRect/>
          </a:stretch>
        </p:blipFill>
        <p:spPr>
          <a:xfrm>
            <a:off x="107504" y="3284984"/>
            <a:ext cx="4260268" cy="2751025"/>
          </a:xfrm>
          <a:prstGeom prst="rect">
            <a:avLst/>
          </a:prstGeom>
        </p:spPr>
      </p:pic>
      <p:pic>
        <p:nvPicPr>
          <p:cNvPr id="11" name="Afbeelding 10">
            <a:extLst>
              <a:ext uri="{FF2B5EF4-FFF2-40B4-BE49-F238E27FC236}">
                <a16:creationId xmlns:a16="http://schemas.microsoft.com/office/drawing/2014/main" id="{46A11B9A-31D9-0545-87C1-8760A24AB6A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2087" y="700912"/>
            <a:ext cx="8674100" cy="2324100"/>
          </a:xfrm>
          <a:prstGeom prst="rect">
            <a:avLst/>
          </a:prstGeom>
        </p:spPr>
      </p:pic>
      <p:sp>
        <p:nvSpPr>
          <p:cNvPr id="5" name="Tekstvak 4">
            <a:extLst>
              <a:ext uri="{FF2B5EF4-FFF2-40B4-BE49-F238E27FC236}">
                <a16:creationId xmlns:a16="http://schemas.microsoft.com/office/drawing/2014/main" id="{F2AB76CE-ADF7-A486-CA6E-61FAC87DEE47}"/>
              </a:ext>
            </a:extLst>
          </p:cNvPr>
          <p:cNvSpPr txBox="1"/>
          <p:nvPr/>
        </p:nvSpPr>
        <p:spPr>
          <a:xfrm>
            <a:off x="2213385" y="20565"/>
            <a:ext cx="4821513" cy="584775"/>
          </a:xfrm>
          <a:prstGeom prst="rect">
            <a:avLst/>
          </a:prstGeom>
          <a:noFill/>
        </p:spPr>
        <p:txBody>
          <a:bodyPr wrap="none" rtlCol="0">
            <a:spAutoFit/>
          </a:bodyPr>
          <a:lstStyle/>
          <a:p>
            <a:r>
              <a:rPr lang="nl-NL" sz="3200" dirty="0">
                <a:solidFill>
                  <a:schemeClr val="bg1"/>
                </a:solidFill>
              </a:rPr>
              <a:t>INSTRUCTIE ZWEEFVLIEGEN</a:t>
            </a:r>
          </a:p>
        </p:txBody>
      </p:sp>
    </p:spTree>
    <p:extLst>
      <p:ext uri="{BB962C8B-B14F-4D97-AF65-F5344CB8AC3E}">
        <p14:creationId xmlns:p14="http://schemas.microsoft.com/office/powerpoint/2010/main" val="2353931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E83C43-1404-7A5E-C627-75B76CE212FF}"/>
            </a:ext>
          </a:extLst>
        </p:cNvPr>
        <p:cNvGrpSpPr/>
        <p:nvPr/>
      </p:nvGrpSpPr>
      <p:grpSpPr>
        <a:xfrm>
          <a:off x="0" y="0"/>
          <a:ext cx="0" cy="0"/>
          <a:chOff x="0" y="0"/>
          <a:chExt cx="0" cy="0"/>
        </a:xfrm>
      </p:grpSpPr>
      <p:sp>
        <p:nvSpPr>
          <p:cNvPr id="25603" name="Rectangle 3">
            <a:extLst>
              <a:ext uri="{FF2B5EF4-FFF2-40B4-BE49-F238E27FC236}">
                <a16:creationId xmlns:a16="http://schemas.microsoft.com/office/drawing/2014/main" id="{7FC8E55B-2E48-C062-A071-EFB639231467}"/>
              </a:ext>
            </a:extLst>
          </p:cNvPr>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a:extLst>
              <a:ext uri="{FF2B5EF4-FFF2-40B4-BE49-F238E27FC236}">
                <a16:creationId xmlns:a16="http://schemas.microsoft.com/office/drawing/2014/main" id="{ADD1490E-F89E-7F7F-B520-62FE57F38186}"/>
              </a:ext>
            </a:extLst>
          </p:cNvPr>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a:extLst>
              <a:ext uri="{FF2B5EF4-FFF2-40B4-BE49-F238E27FC236}">
                <a16:creationId xmlns:a16="http://schemas.microsoft.com/office/drawing/2014/main" id="{63F2BAF2-10A9-FC89-E0B0-B657F4816BC0}"/>
              </a:ext>
            </a:extLst>
          </p:cNvPr>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a:extLst>
              <a:ext uri="{FF2B5EF4-FFF2-40B4-BE49-F238E27FC236}">
                <a16:creationId xmlns:a16="http://schemas.microsoft.com/office/drawing/2014/main" id="{E08CD0D7-FBF9-00AF-B453-D6C2B07C5785}"/>
              </a:ext>
            </a:extLst>
          </p:cNvPr>
          <p:cNvPicPr>
            <a:picLocks noChangeAspect="1" noChangeArrowheads="1"/>
          </p:cNvPicPr>
          <p:nvPr/>
        </p:nvPicPr>
        <p:blipFill>
          <a:blip r:embed="rId3"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a:extLst>
              <a:ext uri="{FF2B5EF4-FFF2-40B4-BE49-F238E27FC236}">
                <a16:creationId xmlns:a16="http://schemas.microsoft.com/office/drawing/2014/main" id="{2810AC86-C8DF-8F94-E92F-46DF5FD43B40}"/>
              </a:ext>
            </a:extLst>
          </p:cNvPr>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a:extLst>
              <a:ext uri="{FF2B5EF4-FFF2-40B4-BE49-F238E27FC236}">
                <a16:creationId xmlns:a16="http://schemas.microsoft.com/office/drawing/2014/main" id="{761234DE-5FAD-D1D9-1AA1-55B40682CD77}"/>
              </a:ext>
            </a:extLst>
          </p:cNvPr>
          <p:cNvPicPr>
            <a:picLocks noChangeArrowheads="1"/>
          </p:cNvPicPr>
          <p:nvPr/>
        </p:nvPicPr>
        <p:blipFill>
          <a:blip r:embed="rId4" cstate="print"/>
          <a:srcRect/>
          <a:stretch>
            <a:fillRect/>
          </a:stretch>
        </p:blipFill>
        <p:spPr bwMode="auto">
          <a:xfrm>
            <a:off x="8286750" y="11088"/>
            <a:ext cx="685800" cy="609600"/>
          </a:xfrm>
          <a:prstGeom prst="rect">
            <a:avLst/>
          </a:prstGeom>
          <a:noFill/>
          <a:ln w="9525">
            <a:noFill/>
            <a:miter lim="800000"/>
            <a:headEnd/>
            <a:tailEnd/>
          </a:ln>
        </p:spPr>
      </p:pic>
      <p:sp>
        <p:nvSpPr>
          <p:cNvPr id="3" name="Tekstvak 2">
            <a:extLst>
              <a:ext uri="{FF2B5EF4-FFF2-40B4-BE49-F238E27FC236}">
                <a16:creationId xmlns:a16="http://schemas.microsoft.com/office/drawing/2014/main" id="{55111F93-EBB7-9686-47F9-2714544E62DC}"/>
              </a:ext>
            </a:extLst>
          </p:cNvPr>
          <p:cNvSpPr txBox="1"/>
          <p:nvPr/>
        </p:nvSpPr>
        <p:spPr>
          <a:xfrm>
            <a:off x="179512" y="739725"/>
            <a:ext cx="8928992" cy="3046988"/>
          </a:xfrm>
          <a:prstGeom prst="rect">
            <a:avLst/>
          </a:prstGeom>
          <a:noFill/>
        </p:spPr>
        <p:txBody>
          <a:bodyPr wrap="square" rtlCol="0">
            <a:spAutoFit/>
          </a:bodyPr>
          <a:lstStyle/>
          <a:p>
            <a:pPr>
              <a:buClr>
                <a:srgbClr val="FF0000"/>
              </a:buClr>
            </a:pPr>
            <a:r>
              <a:rPr lang="nl-NL" sz="2400" dirty="0">
                <a:solidFill>
                  <a:schemeClr val="bg1"/>
                </a:solidFill>
                <a:latin typeface="Helvetica" pitchFamily="2" charset="0"/>
              </a:rPr>
              <a:t>Verantwoordelijkheid</a:t>
            </a:r>
            <a:r>
              <a:rPr lang="nl-NL" sz="2400" dirty="0">
                <a:solidFill>
                  <a:srgbClr val="000000"/>
                </a:solidFill>
                <a:latin typeface="Helvetica" pitchFamily="2" charset="0"/>
              </a:rPr>
              <a:t> (</a:t>
            </a:r>
            <a:r>
              <a:rPr lang="nl-NL" dirty="0"/>
              <a:t>Handboek zweefvlieginstructeur V 20170215)</a:t>
            </a:r>
            <a:endParaRPr lang="nl-NL" sz="2400" dirty="0">
              <a:solidFill>
                <a:srgbClr val="000000"/>
              </a:solidFill>
              <a:latin typeface="Helvetica" pitchFamily="2" charset="0"/>
            </a:endParaRPr>
          </a:p>
          <a:p>
            <a:pPr marL="457200" indent="-457200">
              <a:buClr>
                <a:srgbClr val="FF0000"/>
              </a:buClr>
              <a:buAutoNum type="arabicPeriod"/>
            </a:pPr>
            <a:r>
              <a:rPr lang="nl-NL" sz="2400" dirty="0">
                <a:solidFill>
                  <a:srgbClr val="000000"/>
                </a:solidFill>
                <a:latin typeface="Helvetica" pitchFamily="2" charset="0"/>
              </a:rPr>
              <a:t>Het is de taak van de instructeur de verantwoordelijkheid voor de uitvoering van de vlucht geleidelijk over te dragen aan de leerling, in een voor de betreffende leerling passend tempo.</a:t>
            </a:r>
          </a:p>
          <a:p>
            <a:pPr marL="457200" indent="-457200">
              <a:buClr>
                <a:srgbClr val="FF0000"/>
              </a:buClr>
              <a:buAutoNum type="arabicPeriod"/>
            </a:pPr>
            <a:r>
              <a:rPr lang="nl-NL" sz="2400" dirty="0">
                <a:solidFill>
                  <a:srgbClr val="000000"/>
                </a:solidFill>
                <a:latin typeface="Helvetica" pitchFamily="2" charset="0"/>
              </a:rPr>
              <a:t>2.</a:t>
            </a:r>
            <a:r>
              <a:rPr lang="nl-NL" sz="2400" dirty="0">
                <a:solidFill>
                  <a:srgbClr val="000000"/>
                </a:solidFill>
                <a:latin typeface="ArialMT"/>
              </a:rPr>
              <a:t> </a:t>
            </a:r>
            <a:r>
              <a:rPr lang="nl-NL" sz="2400" dirty="0">
                <a:solidFill>
                  <a:srgbClr val="000000"/>
                </a:solidFill>
                <a:latin typeface="Helvetica" pitchFamily="2" charset="0"/>
              </a:rPr>
              <a:t>Het moet voor de leerling altijd duidelijk zijn waarvoor hij verantwoordelijk is, dus welke onderdelen van de vlucht hij moet uitvoeren, welke beslissingen hij moet nemen etc.</a:t>
            </a:r>
          </a:p>
        </p:txBody>
      </p:sp>
      <p:sp>
        <p:nvSpPr>
          <p:cNvPr id="4" name="Tekstvak 3">
            <a:extLst>
              <a:ext uri="{FF2B5EF4-FFF2-40B4-BE49-F238E27FC236}">
                <a16:creationId xmlns:a16="http://schemas.microsoft.com/office/drawing/2014/main" id="{46174800-E3F1-518F-4378-C703FC57B3A3}"/>
              </a:ext>
            </a:extLst>
          </p:cNvPr>
          <p:cNvSpPr txBox="1"/>
          <p:nvPr/>
        </p:nvSpPr>
        <p:spPr>
          <a:xfrm>
            <a:off x="2213385" y="20565"/>
            <a:ext cx="4821513" cy="584775"/>
          </a:xfrm>
          <a:prstGeom prst="rect">
            <a:avLst/>
          </a:prstGeom>
          <a:noFill/>
        </p:spPr>
        <p:txBody>
          <a:bodyPr wrap="none" rtlCol="0">
            <a:spAutoFit/>
          </a:bodyPr>
          <a:lstStyle/>
          <a:p>
            <a:r>
              <a:rPr lang="nl-NL" sz="3200" dirty="0">
                <a:solidFill>
                  <a:schemeClr val="bg1"/>
                </a:solidFill>
              </a:rPr>
              <a:t>INSTRUCTIE ZWEEFVLIEGEN</a:t>
            </a:r>
          </a:p>
        </p:txBody>
      </p:sp>
      <p:pic>
        <p:nvPicPr>
          <p:cNvPr id="8" name="Afbeelding 7" descr="Afbeelding met vliegtuig, transport, buitenshuis, vlak&#10;&#10;Door AI gegenereerde inhoud is mogelijk onjuist.">
            <a:extLst>
              <a:ext uri="{FF2B5EF4-FFF2-40B4-BE49-F238E27FC236}">
                <a16:creationId xmlns:a16="http://schemas.microsoft.com/office/drawing/2014/main" id="{0A24A066-E204-B3D5-14CC-C813406B3594}"/>
              </a:ext>
            </a:extLst>
          </p:cNvPr>
          <p:cNvPicPr>
            <a:picLocks noChangeAspect="1"/>
          </p:cNvPicPr>
          <p:nvPr/>
        </p:nvPicPr>
        <p:blipFill>
          <a:blip r:embed="rId5">
            <a:extLst>
              <a:ext uri="{28A0092B-C50C-407E-A947-70E740481C1C}">
                <a14:useLocalDpi xmlns:a14="http://schemas.microsoft.com/office/drawing/2010/main" val="0"/>
              </a:ext>
            </a:extLst>
          </a:blip>
          <a:srcRect t="19817" b="38451"/>
          <a:stretch>
            <a:fillRect/>
          </a:stretch>
        </p:blipFill>
        <p:spPr>
          <a:xfrm>
            <a:off x="27874" y="3921097"/>
            <a:ext cx="9080630" cy="2944487"/>
          </a:xfrm>
          <a:prstGeom prst="rect">
            <a:avLst/>
          </a:prstGeom>
        </p:spPr>
      </p:pic>
      <p:sp>
        <p:nvSpPr>
          <p:cNvPr id="9" name="Line 2">
            <a:extLst>
              <a:ext uri="{FF2B5EF4-FFF2-40B4-BE49-F238E27FC236}">
                <a16:creationId xmlns:a16="http://schemas.microsoft.com/office/drawing/2014/main" id="{990D2DAE-EBA9-F86D-1463-BB563CA24299}"/>
              </a:ext>
            </a:extLst>
          </p:cNvPr>
          <p:cNvSpPr>
            <a:spLocks noChangeShapeType="1"/>
          </p:cNvSpPr>
          <p:nvPr/>
        </p:nvSpPr>
        <p:spPr bwMode="auto">
          <a:xfrm>
            <a:off x="0" y="684213"/>
            <a:ext cx="9144000" cy="0"/>
          </a:xfrm>
          <a:prstGeom prst="line">
            <a:avLst/>
          </a:prstGeom>
          <a:noFill/>
          <a:ln w="25400">
            <a:solidFill>
              <a:schemeClr val="bg1">
                <a:lumMod val="95000"/>
              </a:schemeClr>
            </a:solidFill>
            <a:round/>
            <a:headEnd/>
            <a:tailEnd/>
          </a:ln>
        </p:spPr>
        <p:txBody>
          <a:bodyPr/>
          <a:lstStyle/>
          <a:p>
            <a:endParaRPr lang="nl-NL"/>
          </a:p>
        </p:txBody>
      </p:sp>
    </p:spTree>
    <p:extLst>
      <p:ext uri="{BB962C8B-B14F-4D97-AF65-F5344CB8AC3E}">
        <p14:creationId xmlns:p14="http://schemas.microsoft.com/office/powerpoint/2010/main" val="10128393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3" name="Tekstvak 2">
            <a:extLst>
              <a:ext uri="{FF2B5EF4-FFF2-40B4-BE49-F238E27FC236}">
                <a16:creationId xmlns:a16="http://schemas.microsoft.com/office/drawing/2014/main" id="{11F53A81-A8E3-F149-8515-C54C6EB15C0D}"/>
              </a:ext>
            </a:extLst>
          </p:cNvPr>
          <p:cNvSpPr txBox="1"/>
          <p:nvPr/>
        </p:nvSpPr>
        <p:spPr>
          <a:xfrm>
            <a:off x="107505" y="1518235"/>
            <a:ext cx="9036495" cy="5262979"/>
          </a:xfrm>
          <a:prstGeom prst="rect">
            <a:avLst/>
          </a:prstGeom>
          <a:noFill/>
        </p:spPr>
        <p:txBody>
          <a:bodyPr wrap="square" rtlCol="0">
            <a:spAutoFit/>
          </a:bodyPr>
          <a:lstStyle/>
          <a:p>
            <a:pPr>
              <a:buClr>
                <a:srgbClr val="FF0000"/>
              </a:buClr>
            </a:pPr>
            <a:r>
              <a:rPr lang="nl-NL" sz="2400" dirty="0"/>
              <a:t>De instructeur heeft kennis van de procedures bij calamiteiten. Hij is herkenbaar aanwezig op het veld. Hij grijpt in bij problemen. Samen met de andere instructeurs zorgt hij voor:</a:t>
            </a:r>
          </a:p>
          <a:p>
            <a:pPr marL="342900" indent="-342900">
              <a:buClr>
                <a:srgbClr val="FF0000"/>
              </a:buClr>
              <a:buFont typeface="Wingdings" pitchFamily="2" charset="2"/>
              <a:buChar char="Ø"/>
            </a:pPr>
            <a:r>
              <a:rPr lang="nl-NL" sz="2400" dirty="0"/>
              <a:t>het ontwikkelen van </a:t>
            </a:r>
            <a:r>
              <a:rPr lang="nl-NL" sz="2400" dirty="0">
                <a:solidFill>
                  <a:srgbClr val="FF0000"/>
                </a:solidFill>
              </a:rPr>
              <a:t>goed vliegerschap</a:t>
            </a:r>
            <a:r>
              <a:rPr lang="nl-NL" sz="2400" dirty="0"/>
              <a:t>;</a:t>
            </a:r>
          </a:p>
          <a:p>
            <a:pPr marL="342900" indent="-342900">
              <a:buClr>
                <a:srgbClr val="FF0000"/>
              </a:buClr>
              <a:buFont typeface="Wingdings" pitchFamily="2" charset="2"/>
              <a:buChar char="Ø"/>
            </a:pPr>
            <a:r>
              <a:rPr lang="nl-NL" sz="2400" dirty="0"/>
              <a:t>het ontwikkelen van </a:t>
            </a:r>
            <a:r>
              <a:rPr lang="nl-NL" sz="2400" dirty="0">
                <a:solidFill>
                  <a:srgbClr val="FF0000"/>
                </a:solidFill>
              </a:rPr>
              <a:t>omgevingsbewustzijn</a:t>
            </a:r>
            <a:r>
              <a:rPr lang="nl-NL" sz="2400" dirty="0"/>
              <a:t>;</a:t>
            </a:r>
          </a:p>
          <a:p>
            <a:pPr marL="342900" indent="-342900">
              <a:buClr>
                <a:srgbClr val="FF0000"/>
              </a:buClr>
              <a:buFont typeface="Wingdings" pitchFamily="2" charset="2"/>
              <a:buChar char="Ø"/>
            </a:pPr>
            <a:r>
              <a:rPr lang="nl-NL" sz="2400" dirty="0"/>
              <a:t>het kennen en </a:t>
            </a:r>
            <a:r>
              <a:rPr lang="nl-NL" sz="2400" dirty="0">
                <a:solidFill>
                  <a:srgbClr val="FF0000"/>
                </a:solidFill>
              </a:rPr>
              <a:t>oefenen van noodprocedures</a:t>
            </a:r>
            <a:r>
              <a:rPr lang="nl-NL" sz="2400" dirty="0"/>
              <a:t>;</a:t>
            </a:r>
          </a:p>
          <a:p>
            <a:pPr marL="342900" indent="-342900">
              <a:buClr>
                <a:srgbClr val="FF0000"/>
              </a:buClr>
              <a:buFont typeface="Wingdings" pitchFamily="2" charset="2"/>
              <a:buChar char="Ø"/>
            </a:pPr>
            <a:r>
              <a:rPr lang="nl-NL" sz="2400" dirty="0"/>
              <a:t>hij moedigt </a:t>
            </a:r>
            <a:r>
              <a:rPr lang="nl-NL" sz="2400" dirty="0">
                <a:solidFill>
                  <a:srgbClr val="FF0000"/>
                </a:solidFill>
              </a:rPr>
              <a:t>gewenst gedrag </a:t>
            </a:r>
            <a:r>
              <a:rPr lang="nl-NL" sz="2400" dirty="0"/>
              <a:t>aan;</a:t>
            </a:r>
          </a:p>
          <a:p>
            <a:pPr marL="342900" indent="-342900">
              <a:buClr>
                <a:srgbClr val="FF0000"/>
              </a:buClr>
              <a:buFont typeface="Wingdings" pitchFamily="2" charset="2"/>
              <a:buChar char="Ø"/>
            </a:pPr>
            <a:r>
              <a:rPr lang="nl-NL" sz="2400" dirty="0"/>
              <a:t>hij formuleert en </a:t>
            </a:r>
            <a:r>
              <a:rPr lang="nl-NL" sz="2400" dirty="0">
                <a:solidFill>
                  <a:srgbClr val="FF0000"/>
                </a:solidFill>
              </a:rPr>
              <a:t>handhaaft de veiligheidsregels</a:t>
            </a:r>
            <a:r>
              <a:rPr lang="nl-NL" sz="2400" dirty="0"/>
              <a:t>;</a:t>
            </a:r>
          </a:p>
          <a:p>
            <a:pPr marL="342900" indent="-342900">
              <a:buClr>
                <a:srgbClr val="FF0000"/>
              </a:buClr>
              <a:buFont typeface="Wingdings" pitchFamily="2" charset="2"/>
              <a:buChar char="Ø"/>
            </a:pPr>
            <a:r>
              <a:rPr lang="nl-NL" sz="2400" dirty="0"/>
              <a:t>hij </a:t>
            </a:r>
            <a:r>
              <a:rPr lang="nl-NL" sz="2400" dirty="0">
                <a:solidFill>
                  <a:srgbClr val="FF0000"/>
                </a:solidFill>
              </a:rPr>
              <a:t>spreekt</a:t>
            </a:r>
            <a:r>
              <a:rPr lang="nl-NL" sz="2400" dirty="0"/>
              <a:t> leden direct </a:t>
            </a:r>
            <a:r>
              <a:rPr lang="nl-NL" sz="2400" dirty="0">
                <a:solidFill>
                  <a:srgbClr val="FF0000"/>
                </a:solidFill>
              </a:rPr>
              <a:t>aan op hun onveilig handelen of gedrag</a:t>
            </a:r>
            <a:r>
              <a:rPr lang="nl-NL" sz="2400" dirty="0"/>
              <a:t>;</a:t>
            </a:r>
          </a:p>
          <a:p>
            <a:pPr marL="342900" indent="-342900">
              <a:buClr>
                <a:srgbClr val="FF0000"/>
              </a:buClr>
              <a:buFont typeface="Wingdings" pitchFamily="2" charset="2"/>
              <a:buChar char="Ø"/>
            </a:pPr>
            <a:r>
              <a:rPr lang="nl-NL" sz="2400" dirty="0"/>
              <a:t>hij </a:t>
            </a:r>
            <a:r>
              <a:rPr lang="nl-NL" sz="2400" dirty="0">
                <a:solidFill>
                  <a:srgbClr val="FF0000"/>
                </a:solidFill>
              </a:rPr>
              <a:t>corrigeert</a:t>
            </a:r>
            <a:r>
              <a:rPr lang="nl-NL" sz="2400" dirty="0"/>
              <a:t> bij ongewenst of onveilig gedrag. </a:t>
            </a:r>
          </a:p>
          <a:p>
            <a:pPr marL="342900" indent="-342900">
              <a:buClr>
                <a:srgbClr val="FF0000"/>
              </a:buClr>
              <a:buFont typeface="Wingdings" pitchFamily="2" charset="2"/>
              <a:buChar char="Ø"/>
            </a:pPr>
            <a:r>
              <a:rPr lang="nl-NL" sz="2400" dirty="0"/>
              <a:t>Hij neemt iemand even apart, corrigeert het ongewenste of onveilige gedrag, maar </a:t>
            </a:r>
            <a:r>
              <a:rPr lang="nl-NL" sz="2400" dirty="0">
                <a:solidFill>
                  <a:srgbClr val="FF0000"/>
                </a:solidFill>
              </a:rPr>
              <a:t>niet de persoon</a:t>
            </a:r>
            <a:r>
              <a:rPr lang="nl-NL" sz="2400" dirty="0"/>
              <a:t>.</a:t>
            </a:r>
          </a:p>
          <a:p>
            <a:pPr marL="342900" indent="-342900">
              <a:buClr>
                <a:srgbClr val="FF0000"/>
              </a:buClr>
              <a:buFont typeface="Wingdings" pitchFamily="2" charset="2"/>
              <a:buChar char="Ø"/>
            </a:pPr>
            <a:r>
              <a:rPr lang="nl-NL" sz="2400" dirty="0"/>
              <a:t>hij leert de DBO-er om </a:t>
            </a:r>
            <a:r>
              <a:rPr lang="nl-NL" sz="2400" dirty="0">
                <a:solidFill>
                  <a:srgbClr val="FF0000"/>
                </a:solidFill>
              </a:rPr>
              <a:t>goed uit te kijken</a:t>
            </a:r>
            <a:r>
              <a:rPr lang="nl-NL" sz="2400" dirty="0"/>
              <a:t>, op een juiste wijze het luchtruim scannen.</a:t>
            </a:r>
          </a:p>
        </p:txBody>
      </p:sp>
      <p:sp>
        <p:nvSpPr>
          <p:cNvPr id="2" name="Tekstvak 1">
            <a:extLst>
              <a:ext uri="{FF2B5EF4-FFF2-40B4-BE49-F238E27FC236}">
                <a16:creationId xmlns:a16="http://schemas.microsoft.com/office/drawing/2014/main" id="{7B957E08-C4CA-AF48-BB53-6AC33EBF37F0}"/>
              </a:ext>
            </a:extLst>
          </p:cNvPr>
          <p:cNvSpPr txBox="1"/>
          <p:nvPr/>
        </p:nvSpPr>
        <p:spPr>
          <a:xfrm>
            <a:off x="107505" y="756573"/>
            <a:ext cx="9289032" cy="800219"/>
          </a:xfrm>
          <a:prstGeom prst="rect">
            <a:avLst/>
          </a:prstGeom>
          <a:noFill/>
        </p:spPr>
        <p:txBody>
          <a:bodyPr wrap="square" rtlCol="0">
            <a:spAutoFit/>
          </a:bodyPr>
          <a:lstStyle/>
          <a:p>
            <a:r>
              <a:rPr lang="nl-NL" sz="2300" b="1" dirty="0">
                <a:solidFill>
                  <a:schemeClr val="bg1"/>
                </a:solidFill>
              </a:rPr>
              <a:t>4. HET INTEGREREN VAN DREIGINGS- EN ONJUIST BEOORDELINGS-MANAGEMENT (THREAT AND ERROR MANAGEMENT — TEM) MET CRM</a:t>
            </a:r>
            <a:endParaRPr lang="nl-NL" sz="2300" dirty="0">
              <a:solidFill>
                <a:schemeClr val="bg1"/>
              </a:solidFill>
            </a:endParaRPr>
          </a:p>
        </p:txBody>
      </p:sp>
      <p:sp>
        <p:nvSpPr>
          <p:cNvPr id="5" name="Tekstvak 4">
            <a:extLst>
              <a:ext uri="{FF2B5EF4-FFF2-40B4-BE49-F238E27FC236}">
                <a16:creationId xmlns:a16="http://schemas.microsoft.com/office/drawing/2014/main" id="{D6F7E6E9-0A25-AC7D-D5DE-16E35E519AC2}"/>
              </a:ext>
            </a:extLst>
          </p:cNvPr>
          <p:cNvSpPr txBox="1"/>
          <p:nvPr/>
        </p:nvSpPr>
        <p:spPr>
          <a:xfrm>
            <a:off x="2213385" y="20565"/>
            <a:ext cx="4821513" cy="584775"/>
          </a:xfrm>
          <a:prstGeom prst="rect">
            <a:avLst/>
          </a:prstGeom>
          <a:noFill/>
        </p:spPr>
        <p:txBody>
          <a:bodyPr wrap="none" rtlCol="0">
            <a:spAutoFit/>
          </a:bodyPr>
          <a:lstStyle/>
          <a:p>
            <a:r>
              <a:rPr lang="nl-NL" sz="3200" dirty="0">
                <a:solidFill>
                  <a:schemeClr val="bg1"/>
                </a:solidFill>
              </a:rPr>
              <a:t>INSTRUCTIE ZWEEFVLIEGEN</a:t>
            </a:r>
          </a:p>
        </p:txBody>
      </p:sp>
    </p:spTree>
    <p:extLst>
      <p:ext uri="{BB962C8B-B14F-4D97-AF65-F5344CB8AC3E}">
        <p14:creationId xmlns:p14="http://schemas.microsoft.com/office/powerpoint/2010/main" val="545863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3" name="Tekstvak 2">
            <a:extLst>
              <a:ext uri="{FF2B5EF4-FFF2-40B4-BE49-F238E27FC236}">
                <a16:creationId xmlns:a16="http://schemas.microsoft.com/office/drawing/2014/main" id="{11F53A81-A8E3-F149-8515-C54C6EB15C0D}"/>
              </a:ext>
            </a:extLst>
          </p:cNvPr>
          <p:cNvSpPr txBox="1"/>
          <p:nvPr/>
        </p:nvSpPr>
        <p:spPr>
          <a:xfrm>
            <a:off x="3563888" y="1154445"/>
            <a:ext cx="5580112" cy="3416320"/>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Met </a:t>
            </a:r>
            <a:r>
              <a:rPr lang="nl-NL" sz="2400" dirty="0">
                <a:solidFill>
                  <a:srgbClr val="FF0000"/>
                </a:solidFill>
              </a:rPr>
              <a:t>afgeplakte instrumenten </a:t>
            </a:r>
            <a:r>
              <a:rPr lang="nl-NL" sz="2400" dirty="0"/>
              <a:t>laten vliegen </a:t>
            </a:r>
          </a:p>
          <a:p>
            <a:pPr marL="342900" indent="-342900">
              <a:buClr>
                <a:srgbClr val="FF0000"/>
              </a:buClr>
              <a:buFont typeface="Wingdings" pitchFamily="2" charset="2"/>
              <a:buChar char="Ø"/>
            </a:pPr>
            <a:r>
              <a:rPr lang="nl-NL" sz="2400" dirty="0"/>
              <a:t>Zet een leerling een bocht in zonder uit te kijken: </a:t>
            </a:r>
            <a:r>
              <a:rPr lang="nl-NL" sz="2400" dirty="0">
                <a:solidFill>
                  <a:srgbClr val="FF0000"/>
                </a:solidFill>
              </a:rPr>
              <a:t>bevries dan de stuurknuppel</a:t>
            </a:r>
            <a:r>
              <a:rPr lang="nl-NL" sz="2400" dirty="0"/>
              <a:t>! </a:t>
            </a:r>
          </a:p>
          <a:p>
            <a:pPr marL="342900" indent="-342900">
              <a:buClr>
                <a:srgbClr val="FF0000"/>
              </a:buClr>
              <a:buFont typeface="Wingdings" pitchFamily="2" charset="2"/>
              <a:buChar char="Ø"/>
            </a:pPr>
            <a:r>
              <a:rPr lang="nl-NL" sz="2400" dirty="0"/>
              <a:t>Laat de leerling de </a:t>
            </a:r>
            <a:r>
              <a:rPr lang="nl-NL" sz="2400" dirty="0">
                <a:solidFill>
                  <a:srgbClr val="FF0000"/>
                </a:solidFill>
              </a:rPr>
              <a:t>kisten noemen </a:t>
            </a:r>
            <a:r>
              <a:rPr lang="nl-NL" sz="2400" dirty="0"/>
              <a:t>die hij ziet. Twee zien meer dan één en tevens check je zo of de DBO-er wel goed uitkijkt. Dat noemen van de kisten kan volgens de grote wijzer van de klok</a:t>
            </a:r>
          </a:p>
        </p:txBody>
      </p:sp>
      <p:sp>
        <p:nvSpPr>
          <p:cNvPr id="2" name="Tekstvak 1">
            <a:extLst>
              <a:ext uri="{FF2B5EF4-FFF2-40B4-BE49-F238E27FC236}">
                <a16:creationId xmlns:a16="http://schemas.microsoft.com/office/drawing/2014/main" id="{7B957E08-C4CA-AF48-BB53-6AC33EBF37F0}"/>
              </a:ext>
            </a:extLst>
          </p:cNvPr>
          <p:cNvSpPr txBox="1"/>
          <p:nvPr/>
        </p:nvSpPr>
        <p:spPr>
          <a:xfrm>
            <a:off x="68995" y="765647"/>
            <a:ext cx="9396536" cy="461665"/>
          </a:xfrm>
          <a:prstGeom prst="rect">
            <a:avLst/>
          </a:prstGeom>
          <a:noFill/>
        </p:spPr>
        <p:txBody>
          <a:bodyPr wrap="square" rtlCol="0">
            <a:spAutoFit/>
          </a:bodyPr>
          <a:lstStyle/>
          <a:p>
            <a:r>
              <a:rPr lang="nl-NL" sz="2400" b="1" dirty="0">
                <a:solidFill>
                  <a:schemeClr val="bg1"/>
                </a:solidFill>
              </a:rPr>
              <a:t>Uitkijken is net zo noodzakelijk als het bewegen van de stuurknuppel</a:t>
            </a:r>
            <a:endParaRPr lang="nl-NL" sz="2400" dirty="0">
              <a:solidFill>
                <a:schemeClr val="bg1"/>
              </a:solidFill>
            </a:endParaRPr>
          </a:p>
        </p:txBody>
      </p:sp>
      <p:sp>
        <p:nvSpPr>
          <p:cNvPr id="5" name="Tekstvak 4">
            <a:extLst>
              <a:ext uri="{FF2B5EF4-FFF2-40B4-BE49-F238E27FC236}">
                <a16:creationId xmlns:a16="http://schemas.microsoft.com/office/drawing/2014/main" id="{02F970CD-65CE-7D49-8975-11AEFEA673BE}"/>
              </a:ext>
            </a:extLst>
          </p:cNvPr>
          <p:cNvSpPr txBox="1"/>
          <p:nvPr/>
        </p:nvSpPr>
        <p:spPr>
          <a:xfrm>
            <a:off x="224565" y="4686704"/>
            <a:ext cx="8721030" cy="1938992"/>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solidFill>
                  <a:srgbClr val="FF0000"/>
                </a:solidFill>
              </a:rPr>
              <a:t>CRM (Crew Resource Management) </a:t>
            </a:r>
            <a:r>
              <a:rPr lang="nl-NL" sz="2400" dirty="0"/>
              <a:t>gaat over de communicatie, leiderschap en besluitvorming in de cockpit. </a:t>
            </a:r>
          </a:p>
          <a:p>
            <a:pPr marL="342900" indent="-342900">
              <a:buClr>
                <a:srgbClr val="FF0000"/>
              </a:buClr>
              <a:buFont typeface="Wingdings" pitchFamily="2" charset="2"/>
              <a:buChar char="Ø"/>
            </a:pPr>
            <a:r>
              <a:rPr lang="nl-NL" sz="2400" dirty="0"/>
              <a:t>Bij een éénzitter speelt dat geen rol. </a:t>
            </a:r>
          </a:p>
          <a:p>
            <a:pPr marL="342900" indent="-342900">
              <a:buClr>
                <a:srgbClr val="FF0000"/>
              </a:buClr>
              <a:buFont typeface="Wingdings" pitchFamily="2" charset="2"/>
              <a:buChar char="Ø"/>
            </a:pPr>
            <a:r>
              <a:rPr lang="nl-NL" sz="2400" dirty="0"/>
              <a:t>Bij lesgeven in de tweezitter is de instructeur de gezagvoerder. Hij is verantwoordelijk en geeft duidelijk aan ik vlieg of 'Jij hebt hem'. </a:t>
            </a:r>
          </a:p>
        </p:txBody>
      </p:sp>
      <p:sp>
        <p:nvSpPr>
          <p:cNvPr id="7" name="Tekstvak 6">
            <a:extLst>
              <a:ext uri="{FF2B5EF4-FFF2-40B4-BE49-F238E27FC236}">
                <a16:creationId xmlns:a16="http://schemas.microsoft.com/office/drawing/2014/main" id="{E8DD50FE-C82E-C72D-05D0-3D607732F98A}"/>
              </a:ext>
            </a:extLst>
          </p:cNvPr>
          <p:cNvSpPr txBox="1"/>
          <p:nvPr/>
        </p:nvSpPr>
        <p:spPr>
          <a:xfrm>
            <a:off x="2213385" y="20565"/>
            <a:ext cx="4821513" cy="584775"/>
          </a:xfrm>
          <a:prstGeom prst="rect">
            <a:avLst/>
          </a:prstGeom>
          <a:noFill/>
        </p:spPr>
        <p:txBody>
          <a:bodyPr wrap="none" rtlCol="0">
            <a:spAutoFit/>
          </a:bodyPr>
          <a:lstStyle/>
          <a:p>
            <a:r>
              <a:rPr lang="nl-NL" sz="3200" dirty="0">
                <a:solidFill>
                  <a:schemeClr val="bg1"/>
                </a:solidFill>
              </a:rPr>
              <a:t>INSTRUCTIE ZWEEFVLIEGEN</a:t>
            </a:r>
          </a:p>
        </p:txBody>
      </p:sp>
      <p:pic>
        <p:nvPicPr>
          <p:cNvPr id="8" name="Afbeelding 7">
            <a:extLst>
              <a:ext uri="{FF2B5EF4-FFF2-40B4-BE49-F238E27FC236}">
                <a16:creationId xmlns:a16="http://schemas.microsoft.com/office/drawing/2014/main" id="{12DF3DA4-398F-360A-9723-AD2E4A6EBFB0}"/>
              </a:ext>
            </a:extLst>
          </p:cNvPr>
          <p:cNvPicPr>
            <a:picLocks noChangeAspect="1"/>
          </p:cNvPicPr>
          <p:nvPr/>
        </p:nvPicPr>
        <p:blipFill>
          <a:blip r:embed="rId4"/>
          <a:stretch>
            <a:fillRect/>
          </a:stretch>
        </p:blipFill>
        <p:spPr>
          <a:xfrm>
            <a:off x="81755" y="1224315"/>
            <a:ext cx="3486150" cy="3346450"/>
          </a:xfrm>
          <a:prstGeom prst="rect">
            <a:avLst/>
          </a:prstGeom>
        </p:spPr>
      </p:pic>
    </p:spTree>
    <p:extLst>
      <p:ext uri="{BB962C8B-B14F-4D97-AF65-F5344CB8AC3E}">
        <p14:creationId xmlns:p14="http://schemas.microsoft.com/office/powerpoint/2010/main" val="1750332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3" name="Tekstvak 2">
            <a:extLst>
              <a:ext uri="{FF2B5EF4-FFF2-40B4-BE49-F238E27FC236}">
                <a16:creationId xmlns:a16="http://schemas.microsoft.com/office/drawing/2014/main" id="{11F53A81-A8E3-F149-8515-C54C6EB15C0D}"/>
              </a:ext>
            </a:extLst>
          </p:cNvPr>
          <p:cNvSpPr txBox="1"/>
          <p:nvPr/>
        </p:nvSpPr>
        <p:spPr>
          <a:xfrm>
            <a:off x="2193801" y="1557989"/>
            <a:ext cx="6985695" cy="5262979"/>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Leerlingen die veel tijd beschikbaar hebben, maken veel starts en uren en komen het </a:t>
            </a:r>
            <a:r>
              <a:rPr lang="nl-NL" sz="2400" dirty="0">
                <a:solidFill>
                  <a:srgbClr val="FF0000"/>
                </a:solidFill>
              </a:rPr>
              <a:t>eerste jaar solo</a:t>
            </a:r>
            <a:r>
              <a:rPr lang="nl-NL" sz="2400" dirty="0"/>
              <a:t>. </a:t>
            </a:r>
          </a:p>
          <a:p>
            <a:pPr marL="342900" indent="-342900">
              <a:buClr>
                <a:srgbClr val="FF0000"/>
              </a:buClr>
              <a:buFont typeface="Wingdings" pitchFamily="2" charset="2"/>
              <a:buChar char="Ø"/>
            </a:pPr>
            <a:r>
              <a:rPr lang="nl-NL" sz="2400" dirty="0"/>
              <a:t>Gedurende het tweede jaar zijn ze solist. </a:t>
            </a:r>
          </a:p>
          <a:p>
            <a:pPr marL="342900" indent="-342900">
              <a:buClr>
                <a:srgbClr val="FF0000"/>
              </a:buClr>
              <a:buFont typeface="Wingdings" pitchFamily="2" charset="2"/>
              <a:buChar char="Ø"/>
            </a:pPr>
            <a:r>
              <a:rPr lang="nl-NL" sz="2400" dirty="0"/>
              <a:t>Leerlingen kunnen </a:t>
            </a:r>
            <a:r>
              <a:rPr lang="nl-NL" sz="2400" dirty="0">
                <a:solidFill>
                  <a:srgbClr val="FF0000"/>
                </a:solidFill>
              </a:rPr>
              <a:t>in 2 jaar hun SPL-brevet halen</a:t>
            </a:r>
            <a:r>
              <a:rPr lang="nl-NL" sz="2400" dirty="0"/>
              <a:t>. </a:t>
            </a:r>
          </a:p>
          <a:p>
            <a:pPr>
              <a:buClr>
                <a:srgbClr val="FF0000"/>
              </a:buClr>
            </a:pPr>
            <a:r>
              <a:rPr lang="nl-NL" sz="2400" dirty="0"/>
              <a:t>Echter……..</a:t>
            </a:r>
          </a:p>
          <a:p>
            <a:pPr marL="342900" indent="-342900">
              <a:buClr>
                <a:srgbClr val="FF0000"/>
              </a:buClr>
              <a:buFont typeface="Wingdings" pitchFamily="2" charset="2"/>
              <a:buChar char="Ø"/>
            </a:pPr>
            <a:r>
              <a:rPr lang="nl-NL" sz="2400" dirty="0"/>
              <a:t>Veel leerlingen hebben minder haast en doen er langer over (</a:t>
            </a:r>
            <a:r>
              <a:rPr lang="nl-NL" sz="2400" dirty="0">
                <a:solidFill>
                  <a:srgbClr val="FF0000"/>
                </a:solidFill>
              </a:rPr>
              <a:t>te lang </a:t>
            </a:r>
            <a:r>
              <a:rPr lang="nl-NL" sz="2400" dirty="0"/>
              <a:t>over) / niet alleen laten aanmodderen maar </a:t>
            </a:r>
            <a:r>
              <a:rPr lang="nl-NL" sz="2400" dirty="0">
                <a:solidFill>
                  <a:srgbClr val="FF0000"/>
                </a:solidFill>
              </a:rPr>
              <a:t>voortgang bespreken (15:1)</a:t>
            </a:r>
          </a:p>
          <a:p>
            <a:pPr marL="342900" indent="-342900">
              <a:buClr>
                <a:srgbClr val="FF0000"/>
              </a:buClr>
              <a:buFont typeface="Wingdings" pitchFamily="2" charset="2"/>
              <a:buChar char="Ø"/>
            </a:pPr>
            <a:r>
              <a:rPr lang="nl-NL" sz="2400" dirty="0"/>
              <a:t>De instructeur kan aan de hand van zweef app, logboek bekijken hoe ver en hoe snel de leerling vorderingen maakt</a:t>
            </a:r>
          </a:p>
          <a:p>
            <a:pPr marL="342900" indent="-342900">
              <a:buClr>
                <a:srgbClr val="FF0000"/>
              </a:buClr>
              <a:buFont typeface="Wingdings" pitchFamily="2" charset="2"/>
              <a:buChar char="Ø"/>
            </a:pPr>
            <a:r>
              <a:rPr lang="nl-NL" sz="2400" dirty="0"/>
              <a:t>Mogelijkheden </a:t>
            </a:r>
            <a:r>
              <a:rPr lang="nl-NL" sz="2400" dirty="0" err="1"/>
              <a:t>www.LMS-zweefvliegopleiding.nl</a:t>
            </a:r>
            <a:endParaRPr lang="nl-NL" sz="2400" dirty="0"/>
          </a:p>
          <a:p>
            <a:pPr marL="342900" indent="-342900">
              <a:buClr>
                <a:srgbClr val="FF0000"/>
              </a:buClr>
              <a:buFont typeface="Wingdings" pitchFamily="2" charset="2"/>
              <a:buChar char="Ø"/>
            </a:pPr>
            <a:r>
              <a:rPr lang="nl-NL" sz="2400" dirty="0"/>
              <a:t>De vorderingen van DBO-</a:t>
            </a:r>
            <a:r>
              <a:rPr lang="nl-NL" sz="2400" dirty="0" err="1"/>
              <a:t>ers</a:t>
            </a:r>
            <a:r>
              <a:rPr lang="nl-NL" sz="2400" dirty="0"/>
              <a:t> en </a:t>
            </a:r>
            <a:r>
              <a:rPr lang="nl-NL" sz="2400" dirty="0" err="1"/>
              <a:t>solistenbespreken</a:t>
            </a:r>
            <a:r>
              <a:rPr lang="nl-NL" sz="2400" dirty="0"/>
              <a:t> op de instructeurs-vergaderingen. </a:t>
            </a:r>
          </a:p>
        </p:txBody>
      </p:sp>
      <p:sp>
        <p:nvSpPr>
          <p:cNvPr id="2" name="Tekstvak 1">
            <a:extLst>
              <a:ext uri="{FF2B5EF4-FFF2-40B4-BE49-F238E27FC236}">
                <a16:creationId xmlns:a16="http://schemas.microsoft.com/office/drawing/2014/main" id="{7B957E08-C4CA-AF48-BB53-6AC33EBF37F0}"/>
              </a:ext>
            </a:extLst>
          </p:cNvPr>
          <p:cNvSpPr txBox="1"/>
          <p:nvPr/>
        </p:nvSpPr>
        <p:spPr>
          <a:xfrm>
            <a:off x="131379" y="692696"/>
            <a:ext cx="8977125" cy="830997"/>
          </a:xfrm>
          <a:prstGeom prst="rect">
            <a:avLst/>
          </a:prstGeom>
          <a:noFill/>
        </p:spPr>
        <p:txBody>
          <a:bodyPr wrap="square" rtlCol="0">
            <a:spAutoFit/>
          </a:bodyPr>
          <a:lstStyle/>
          <a:p>
            <a:r>
              <a:rPr lang="nl-NL" sz="2400" b="1" dirty="0">
                <a:solidFill>
                  <a:schemeClr val="bg1"/>
                </a:solidFill>
              </a:rPr>
              <a:t>5.HET INDELEN VAN TIJD (TIMEMANAGEMENT) OM DE OPLEIDINGSDOELSTELLINGEN TE BEREIKEN</a:t>
            </a:r>
          </a:p>
        </p:txBody>
      </p:sp>
      <p:pic>
        <p:nvPicPr>
          <p:cNvPr id="5" name="Afbeelding 4">
            <a:extLst>
              <a:ext uri="{FF2B5EF4-FFF2-40B4-BE49-F238E27FC236}">
                <a16:creationId xmlns:a16="http://schemas.microsoft.com/office/drawing/2014/main" id="{B2A99B7E-DBBA-D74D-8299-8D8CF5C7AAF3}"/>
              </a:ext>
            </a:extLst>
          </p:cNvPr>
          <p:cNvPicPr>
            <a:picLocks noChangeAspect="1"/>
          </p:cNvPicPr>
          <p:nvPr/>
        </p:nvPicPr>
        <p:blipFill rotWithShape="1">
          <a:blip r:embed="rId4">
            <a:extLst>
              <a:ext uri="{28A0092B-C50C-407E-A947-70E740481C1C}">
                <a14:useLocalDpi xmlns:a14="http://schemas.microsoft.com/office/drawing/2010/main" val="0"/>
              </a:ext>
            </a:extLst>
          </a:blip>
          <a:srcRect l="10277" r="5855"/>
          <a:stretch/>
        </p:blipFill>
        <p:spPr>
          <a:xfrm>
            <a:off x="107504" y="1557989"/>
            <a:ext cx="2086297" cy="4975199"/>
          </a:xfrm>
          <a:prstGeom prst="rect">
            <a:avLst/>
          </a:prstGeom>
        </p:spPr>
      </p:pic>
      <p:sp>
        <p:nvSpPr>
          <p:cNvPr id="6" name="Tekstvak 5">
            <a:extLst>
              <a:ext uri="{FF2B5EF4-FFF2-40B4-BE49-F238E27FC236}">
                <a16:creationId xmlns:a16="http://schemas.microsoft.com/office/drawing/2014/main" id="{49202DA3-7DF3-7EAB-6854-3E0157583CE8}"/>
              </a:ext>
            </a:extLst>
          </p:cNvPr>
          <p:cNvSpPr txBox="1"/>
          <p:nvPr/>
        </p:nvSpPr>
        <p:spPr>
          <a:xfrm>
            <a:off x="2213385" y="20565"/>
            <a:ext cx="4821513" cy="584775"/>
          </a:xfrm>
          <a:prstGeom prst="rect">
            <a:avLst/>
          </a:prstGeom>
          <a:noFill/>
        </p:spPr>
        <p:txBody>
          <a:bodyPr wrap="none" rtlCol="0">
            <a:spAutoFit/>
          </a:bodyPr>
          <a:lstStyle/>
          <a:p>
            <a:r>
              <a:rPr lang="nl-NL" sz="3200" dirty="0">
                <a:solidFill>
                  <a:schemeClr val="bg1"/>
                </a:solidFill>
              </a:rPr>
              <a:t>INSTRUCTIE ZWEEFVLIEGEN</a:t>
            </a:r>
          </a:p>
        </p:txBody>
      </p:sp>
    </p:spTree>
    <p:extLst>
      <p:ext uri="{BB962C8B-B14F-4D97-AF65-F5344CB8AC3E}">
        <p14:creationId xmlns:p14="http://schemas.microsoft.com/office/powerpoint/2010/main" val="2634979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3" name="Tekstvak 2">
            <a:extLst>
              <a:ext uri="{FF2B5EF4-FFF2-40B4-BE49-F238E27FC236}">
                <a16:creationId xmlns:a16="http://schemas.microsoft.com/office/drawing/2014/main" id="{11F53A81-A8E3-F149-8515-C54C6EB15C0D}"/>
              </a:ext>
            </a:extLst>
          </p:cNvPr>
          <p:cNvSpPr txBox="1"/>
          <p:nvPr/>
        </p:nvSpPr>
        <p:spPr>
          <a:xfrm>
            <a:off x="3059832" y="1136034"/>
            <a:ext cx="6192117" cy="4893647"/>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solidFill>
                  <a:srgbClr val="FF0000"/>
                </a:solidFill>
              </a:rPr>
              <a:t>Toon interesse </a:t>
            </a:r>
            <a:r>
              <a:rPr lang="nl-NL" sz="2400" dirty="0"/>
              <a:t>voor de DBO-er. Geef tijdig een briefing. Zorg voor een positief klimaat.</a:t>
            </a:r>
          </a:p>
          <a:p>
            <a:pPr>
              <a:buClr>
                <a:srgbClr val="FF0000"/>
              </a:buClr>
            </a:pPr>
            <a:endParaRPr lang="nl-NL" sz="2400" dirty="0"/>
          </a:p>
          <a:p>
            <a:pPr marL="342900" indent="-342900">
              <a:buClr>
                <a:srgbClr val="FF0000"/>
              </a:buClr>
              <a:buFont typeface="Wingdings" pitchFamily="2" charset="2"/>
              <a:buChar char="Ø"/>
            </a:pPr>
            <a:r>
              <a:rPr lang="nl-NL" sz="2400" dirty="0">
                <a:solidFill>
                  <a:srgbClr val="FF0000"/>
                </a:solidFill>
              </a:rPr>
              <a:t>Zorg voor cockpitrust</a:t>
            </a:r>
            <a:r>
              <a:rPr lang="nl-NL" sz="2400" dirty="0"/>
              <a:t>: Praat gedurende de vlucht niet meer dan nodig is en wees duidelijk. Zeg: </a:t>
            </a:r>
            <a:r>
              <a:rPr lang="nl-NL" sz="2400" i="1" dirty="0"/>
              <a:t>'Ik vlieg</a:t>
            </a:r>
            <a:r>
              <a:rPr lang="nl-NL" sz="2400" dirty="0"/>
              <a:t>' of </a:t>
            </a:r>
            <a:r>
              <a:rPr lang="nl-NL" sz="2400" i="1" dirty="0"/>
              <a:t>'Jij hebt hem’.</a:t>
            </a:r>
            <a:r>
              <a:rPr lang="nl-NL" sz="2400" dirty="0"/>
              <a:t> </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solidFill>
                  <a:srgbClr val="FF0000"/>
                </a:solidFill>
              </a:rPr>
              <a:t>Bespreek fouten niet tijdens de vlucht</a:t>
            </a:r>
            <a:r>
              <a:rPr lang="nl-NL" sz="2400" dirty="0"/>
              <a:t>, maar bij de debriefing. </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Houd de hand altijd vlak bij de stuurknuppel en op het circuit de andere hand iets achter de kleppen. Je kunt dan altijd direct ingrijpen.</a:t>
            </a:r>
          </a:p>
        </p:txBody>
      </p:sp>
      <p:sp>
        <p:nvSpPr>
          <p:cNvPr id="2" name="Tekstvak 1">
            <a:extLst>
              <a:ext uri="{FF2B5EF4-FFF2-40B4-BE49-F238E27FC236}">
                <a16:creationId xmlns:a16="http://schemas.microsoft.com/office/drawing/2014/main" id="{7B957E08-C4CA-AF48-BB53-6AC33EBF37F0}"/>
              </a:ext>
            </a:extLst>
          </p:cNvPr>
          <p:cNvSpPr txBox="1"/>
          <p:nvPr/>
        </p:nvSpPr>
        <p:spPr>
          <a:xfrm>
            <a:off x="3095082" y="674330"/>
            <a:ext cx="5904086" cy="461665"/>
          </a:xfrm>
          <a:prstGeom prst="rect">
            <a:avLst/>
          </a:prstGeom>
          <a:noFill/>
        </p:spPr>
        <p:txBody>
          <a:bodyPr wrap="square" rtlCol="0">
            <a:spAutoFit/>
          </a:bodyPr>
          <a:lstStyle/>
          <a:p>
            <a:pPr>
              <a:buClr>
                <a:srgbClr val="FF0000"/>
              </a:buClr>
            </a:pPr>
            <a:r>
              <a:rPr lang="nl-NL" sz="2400" b="1" dirty="0">
                <a:solidFill>
                  <a:schemeClr val="bg1"/>
                </a:solidFill>
              </a:rPr>
              <a:t>6. HET LEERPROCES BEVORDEREN</a:t>
            </a:r>
          </a:p>
        </p:txBody>
      </p:sp>
      <p:sp>
        <p:nvSpPr>
          <p:cNvPr id="5" name="Tekstvak 4">
            <a:extLst>
              <a:ext uri="{FF2B5EF4-FFF2-40B4-BE49-F238E27FC236}">
                <a16:creationId xmlns:a16="http://schemas.microsoft.com/office/drawing/2014/main" id="{53294606-8AC8-D93B-2E7F-7EA7A5911180}"/>
              </a:ext>
            </a:extLst>
          </p:cNvPr>
          <p:cNvSpPr txBox="1"/>
          <p:nvPr/>
        </p:nvSpPr>
        <p:spPr>
          <a:xfrm>
            <a:off x="2213385" y="20565"/>
            <a:ext cx="4821513" cy="584775"/>
          </a:xfrm>
          <a:prstGeom prst="rect">
            <a:avLst/>
          </a:prstGeom>
          <a:noFill/>
        </p:spPr>
        <p:txBody>
          <a:bodyPr wrap="none" rtlCol="0">
            <a:spAutoFit/>
          </a:bodyPr>
          <a:lstStyle/>
          <a:p>
            <a:r>
              <a:rPr lang="nl-NL" sz="3200" dirty="0">
                <a:solidFill>
                  <a:schemeClr val="bg1"/>
                </a:solidFill>
              </a:rPr>
              <a:t>INSTRUCTIE ZWEEFVLIEGEN</a:t>
            </a:r>
          </a:p>
        </p:txBody>
      </p:sp>
      <p:pic>
        <p:nvPicPr>
          <p:cNvPr id="6" name="Afbeelding 5" descr="Afbeelding met wolk, hemel, persoon, buitenshuis&#10;&#10;Door AI gegenereerde inhoud is mogelijk onjuist.">
            <a:extLst>
              <a:ext uri="{FF2B5EF4-FFF2-40B4-BE49-F238E27FC236}">
                <a16:creationId xmlns:a16="http://schemas.microsoft.com/office/drawing/2014/main" id="{11CAE873-A9F7-073C-DB82-8F223842A718}"/>
              </a:ext>
            </a:extLst>
          </p:cNvPr>
          <p:cNvPicPr>
            <a:picLocks noChangeAspect="1"/>
          </p:cNvPicPr>
          <p:nvPr/>
        </p:nvPicPr>
        <p:blipFill>
          <a:blip r:embed="rId4">
            <a:extLst>
              <a:ext uri="{28A0092B-C50C-407E-A947-70E740481C1C}">
                <a14:useLocalDpi xmlns:a14="http://schemas.microsoft.com/office/drawing/2010/main" val="0"/>
              </a:ext>
            </a:extLst>
          </a:blip>
          <a:srcRect l="31005" r="6961"/>
          <a:stretch>
            <a:fillRect/>
          </a:stretch>
        </p:blipFill>
        <p:spPr>
          <a:xfrm>
            <a:off x="24426" y="778961"/>
            <a:ext cx="3070655" cy="3712480"/>
          </a:xfrm>
          <a:prstGeom prst="rect">
            <a:avLst/>
          </a:prstGeom>
        </p:spPr>
      </p:pic>
    </p:spTree>
    <p:extLst>
      <p:ext uri="{BB962C8B-B14F-4D97-AF65-F5344CB8AC3E}">
        <p14:creationId xmlns:p14="http://schemas.microsoft.com/office/powerpoint/2010/main" val="3093321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3" name="Tekstvak 2">
            <a:extLst>
              <a:ext uri="{FF2B5EF4-FFF2-40B4-BE49-F238E27FC236}">
                <a16:creationId xmlns:a16="http://schemas.microsoft.com/office/drawing/2014/main" id="{11F53A81-A8E3-F149-8515-C54C6EB15C0D}"/>
              </a:ext>
            </a:extLst>
          </p:cNvPr>
          <p:cNvSpPr txBox="1"/>
          <p:nvPr/>
        </p:nvSpPr>
        <p:spPr>
          <a:xfrm>
            <a:off x="2409825" y="1552227"/>
            <a:ext cx="6562725" cy="5262979"/>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solidFill>
                  <a:srgbClr val="FF0000"/>
                </a:solidFill>
              </a:rPr>
              <a:t>Observeer de leerling </a:t>
            </a:r>
            <a:r>
              <a:rPr lang="nl-NL" sz="2400" dirty="0"/>
              <a:t>tijdens de vlucht. Maakt hij een gespannen indruk, zit hij recht op z'n stoel of haaks op de dwarshelling?  Is hij gevoelig voor negatieve G-krachten</a:t>
            </a:r>
          </a:p>
          <a:p>
            <a:pPr marL="342900" indent="-342900">
              <a:buClr>
                <a:srgbClr val="FF0000"/>
              </a:buClr>
              <a:buFont typeface="Wingdings" pitchFamily="2" charset="2"/>
              <a:buChar char="Ø"/>
            </a:pPr>
            <a:r>
              <a:rPr lang="nl-NL" sz="2400" dirty="0"/>
              <a:t>Debriefing (volgens de sandwich-methode) Feedback vragen</a:t>
            </a:r>
          </a:p>
          <a:p>
            <a:pPr marL="342900" indent="-342900">
              <a:buClr>
                <a:srgbClr val="FF0000"/>
              </a:buClr>
              <a:buFont typeface="Wingdings" pitchFamily="2" charset="2"/>
              <a:buChar char="Ø"/>
            </a:pPr>
            <a:r>
              <a:rPr lang="nl-NL" sz="2400" dirty="0">
                <a:solidFill>
                  <a:srgbClr val="FF0000"/>
                </a:solidFill>
              </a:rPr>
              <a:t>Logboek</a:t>
            </a:r>
            <a:r>
              <a:rPr lang="nl-NL" sz="2400" dirty="0"/>
              <a:t> (direct invullen, want na een paar vluchten met anderen weet je het niet meer)</a:t>
            </a:r>
          </a:p>
          <a:p>
            <a:pPr marL="342900" indent="-342900">
              <a:buClr>
                <a:srgbClr val="FF0000"/>
              </a:buClr>
              <a:buFont typeface="Wingdings" pitchFamily="2" charset="2"/>
              <a:buChar char="Ø"/>
            </a:pPr>
            <a:r>
              <a:rPr lang="nl-NL" sz="2400" dirty="0"/>
              <a:t>Progressiekaart (zweef app) bijhouden en  online leerlingvolgsysteem invullen.</a:t>
            </a:r>
          </a:p>
          <a:p>
            <a:pPr marL="342900" indent="-342900">
              <a:buClr>
                <a:srgbClr val="FF0000"/>
              </a:buClr>
              <a:buFont typeface="Wingdings" pitchFamily="2" charset="2"/>
              <a:buChar char="Ø"/>
            </a:pPr>
            <a:r>
              <a:rPr lang="nl-NL" sz="2400" dirty="0"/>
              <a:t>Instructieverslag van de vliegdag invullen voor de andere instructeurs. </a:t>
            </a:r>
          </a:p>
          <a:p>
            <a:pPr marL="342900" indent="-342900">
              <a:buClr>
                <a:srgbClr val="FF0000"/>
              </a:buClr>
              <a:buFont typeface="Wingdings" pitchFamily="2" charset="2"/>
              <a:buChar char="Ø"/>
            </a:pPr>
            <a:r>
              <a:rPr lang="nl-NL" sz="2400" dirty="0">
                <a:solidFill>
                  <a:srgbClr val="FF0000"/>
                </a:solidFill>
              </a:rPr>
              <a:t>Bouw zelfvertrouwen op </a:t>
            </a:r>
            <a:r>
              <a:rPr lang="nl-NL" sz="2400" dirty="0"/>
              <a:t>bij de leerling en geef positieve kritiek</a:t>
            </a:r>
          </a:p>
        </p:txBody>
      </p:sp>
      <p:sp>
        <p:nvSpPr>
          <p:cNvPr id="2" name="Tekstvak 1">
            <a:extLst>
              <a:ext uri="{FF2B5EF4-FFF2-40B4-BE49-F238E27FC236}">
                <a16:creationId xmlns:a16="http://schemas.microsoft.com/office/drawing/2014/main" id="{7B957E08-C4CA-AF48-BB53-6AC33EBF37F0}"/>
              </a:ext>
            </a:extLst>
          </p:cNvPr>
          <p:cNvSpPr txBox="1"/>
          <p:nvPr/>
        </p:nvSpPr>
        <p:spPr>
          <a:xfrm>
            <a:off x="2483767" y="756573"/>
            <a:ext cx="6912769" cy="800219"/>
          </a:xfrm>
          <a:prstGeom prst="rect">
            <a:avLst/>
          </a:prstGeom>
          <a:noFill/>
        </p:spPr>
        <p:txBody>
          <a:bodyPr wrap="square" rtlCol="0">
            <a:spAutoFit/>
          </a:bodyPr>
          <a:lstStyle/>
          <a:p>
            <a:r>
              <a:rPr lang="nl-NL" sz="2300" b="1" dirty="0">
                <a:solidFill>
                  <a:schemeClr val="bg1"/>
                </a:solidFill>
              </a:rPr>
              <a:t>7. HET BEOORDELEN VAN DE PRESTATIES VAN DE LEERLING</a:t>
            </a:r>
            <a:endParaRPr lang="nl-NL" sz="2300" dirty="0">
              <a:solidFill>
                <a:schemeClr val="bg1"/>
              </a:solidFill>
            </a:endParaRPr>
          </a:p>
        </p:txBody>
      </p:sp>
      <p:sp>
        <p:nvSpPr>
          <p:cNvPr id="5" name="Tekstvak 4">
            <a:extLst>
              <a:ext uri="{FF2B5EF4-FFF2-40B4-BE49-F238E27FC236}">
                <a16:creationId xmlns:a16="http://schemas.microsoft.com/office/drawing/2014/main" id="{30205065-BF62-D87C-6EF6-84A631069FE5}"/>
              </a:ext>
            </a:extLst>
          </p:cNvPr>
          <p:cNvSpPr txBox="1"/>
          <p:nvPr/>
        </p:nvSpPr>
        <p:spPr>
          <a:xfrm>
            <a:off x="2213385" y="20565"/>
            <a:ext cx="4821513" cy="584775"/>
          </a:xfrm>
          <a:prstGeom prst="rect">
            <a:avLst/>
          </a:prstGeom>
          <a:noFill/>
        </p:spPr>
        <p:txBody>
          <a:bodyPr wrap="none" rtlCol="0">
            <a:spAutoFit/>
          </a:bodyPr>
          <a:lstStyle/>
          <a:p>
            <a:r>
              <a:rPr lang="nl-NL" sz="3200" dirty="0">
                <a:solidFill>
                  <a:schemeClr val="bg1"/>
                </a:solidFill>
              </a:rPr>
              <a:t>INSTRUCTIE ZWEEFVLIEGEN</a:t>
            </a:r>
          </a:p>
        </p:txBody>
      </p:sp>
      <p:pic>
        <p:nvPicPr>
          <p:cNvPr id="6" name="Afbeelding 5" descr="Afbeelding met vliegtuig, buitenshuis, hemel, maan&#10;&#10;Door AI gegenereerde inhoud is mogelijk onjuist.">
            <a:extLst>
              <a:ext uri="{FF2B5EF4-FFF2-40B4-BE49-F238E27FC236}">
                <a16:creationId xmlns:a16="http://schemas.microsoft.com/office/drawing/2014/main" id="{BBC7A5D4-50EA-9445-F4BD-EAE250BFE851}"/>
              </a:ext>
            </a:extLst>
          </p:cNvPr>
          <p:cNvPicPr>
            <a:picLocks noChangeAspect="1"/>
          </p:cNvPicPr>
          <p:nvPr/>
        </p:nvPicPr>
        <p:blipFill>
          <a:blip r:embed="rId4">
            <a:extLst>
              <a:ext uri="{28A0092B-C50C-407E-A947-70E740481C1C}">
                <a14:useLocalDpi xmlns:a14="http://schemas.microsoft.com/office/drawing/2010/main" val="0"/>
              </a:ext>
            </a:extLst>
          </a:blip>
          <a:srcRect l="23632" t="178" r="20664" b="-178"/>
          <a:stretch>
            <a:fillRect/>
          </a:stretch>
        </p:blipFill>
        <p:spPr>
          <a:xfrm>
            <a:off x="0" y="719992"/>
            <a:ext cx="2376264" cy="6079039"/>
          </a:xfrm>
          <a:prstGeom prst="rect">
            <a:avLst/>
          </a:prstGeom>
        </p:spPr>
      </p:pic>
    </p:spTree>
    <p:extLst>
      <p:ext uri="{BB962C8B-B14F-4D97-AF65-F5344CB8AC3E}">
        <p14:creationId xmlns:p14="http://schemas.microsoft.com/office/powerpoint/2010/main" val="2655605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3" name="Tekstvak 2">
            <a:extLst>
              <a:ext uri="{FF2B5EF4-FFF2-40B4-BE49-F238E27FC236}">
                <a16:creationId xmlns:a16="http://schemas.microsoft.com/office/drawing/2014/main" id="{11F53A81-A8E3-F149-8515-C54C6EB15C0D}"/>
              </a:ext>
            </a:extLst>
          </p:cNvPr>
          <p:cNvSpPr txBox="1"/>
          <p:nvPr/>
        </p:nvSpPr>
        <p:spPr>
          <a:xfrm>
            <a:off x="4042408" y="1583933"/>
            <a:ext cx="5258247" cy="3785652"/>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Het herkennen van de gemaakte fouten / moest er ingegrepen worden</a:t>
            </a:r>
          </a:p>
          <a:p>
            <a:pPr marL="342900" indent="-342900">
              <a:buClr>
                <a:srgbClr val="FF0000"/>
              </a:buClr>
              <a:buFont typeface="Wingdings" pitchFamily="2" charset="2"/>
              <a:buChar char="Ø"/>
            </a:pPr>
            <a:r>
              <a:rPr lang="nl-NL" sz="2400" dirty="0"/>
              <a:t>Is het een snelle of een langzame leerling</a:t>
            </a:r>
          </a:p>
          <a:p>
            <a:pPr marL="342900" indent="-342900">
              <a:buClr>
                <a:srgbClr val="FF0000"/>
              </a:buClr>
              <a:buFont typeface="Wingdings" pitchFamily="2" charset="2"/>
              <a:buChar char="Ø"/>
            </a:pPr>
            <a:r>
              <a:rPr lang="nl-NL" sz="2400" dirty="0"/>
              <a:t>Beoordelen of de leerling solo kan vliegen.</a:t>
            </a:r>
          </a:p>
          <a:p>
            <a:pPr marL="342900" indent="-342900">
              <a:buClr>
                <a:srgbClr val="FF0000"/>
              </a:buClr>
              <a:buFont typeface="Wingdings" pitchFamily="2" charset="2"/>
              <a:buChar char="Ø"/>
            </a:pPr>
            <a:r>
              <a:rPr lang="nl-NL" sz="2400" dirty="0"/>
              <a:t>Beoordelen of de leerling ver genoeg gevorderd is om het praktijkexamen te doen</a:t>
            </a:r>
          </a:p>
          <a:p>
            <a:pPr marL="342900" indent="-342900">
              <a:buClr>
                <a:srgbClr val="FF0000"/>
              </a:buClr>
              <a:buFont typeface="Wingdings" pitchFamily="2" charset="2"/>
              <a:buChar char="Ø"/>
            </a:pPr>
            <a:r>
              <a:rPr lang="nl-NL" sz="2400" dirty="0"/>
              <a:t>Kan de leerling een overland maken</a:t>
            </a:r>
          </a:p>
        </p:txBody>
      </p:sp>
      <p:sp>
        <p:nvSpPr>
          <p:cNvPr id="2" name="Tekstvak 1">
            <a:extLst>
              <a:ext uri="{FF2B5EF4-FFF2-40B4-BE49-F238E27FC236}">
                <a16:creationId xmlns:a16="http://schemas.microsoft.com/office/drawing/2014/main" id="{7B957E08-C4CA-AF48-BB53-6AC33EBF37F0}"/>
              </a:ext>
            </a:extLst>
          </p:cNvPr>
          <p:cNvSpPr txBox="1"/>
          <p:nvPr/>
        </p:nvSpPr>
        <p:spPr>
          <a:xfrm>
            <a:off x="4138289" y="756573"/>
            <a:ext cx="5258247" cy="800219"/>
          </a:xfrm>
          <a:prstGeom prst="rect">
            <a:avLst/>
          </a:prstGeom>
          <a:noFill/>
        </p:spPr>
        <p:txBody>
          <a:bodyPr wrap="square" rtlCol="0">
            <a:spAutoFit/>
          </a:bodyPr>
          <a:lstStyle/>
          <a:p>
            <a:r>
              <a:rPr lang="nl-NL" sz="2300" b="1" dirty="0">
                <a:solidFill>
                  <a:schemeClr val="bg1"/>
                </a:solidFill>
              </a:rPr>
              <a:t>8. HET TOEZICHT HOUDEN OP EN BEOORDELEN VAN DE VORDERINGEN</a:t>
            </a:r>
            <a:endParaRPr lang="nl-NL" sz="2300" dirty="0">
              <a:solidFill>
                <a:schemeClr val="bg1"/>
              </a:solidFill>
            </a:endParaRPr>
          </a:p>
        </p:txBody>
      </p:sp>
      <p:pic>
        <p:nvPicPr>
          <p:cNvPr id="13" name="Afbeelding 12">
            <a:extLst>
              <a:ext uri="{FF2B5EF4-FFF2-40B4-BE49-F238E27FC236}">
                <a16:creationId xmlns:a16="http://schemas.microsoft.com/office/drawing/2014/main" id="{1F309B80-0E9F-B24F-B521-A14D7652F90D}"/>
              </a:ext>
            </a:extLst>
          </p:cNvPr>
          <p:cNvPicPr>
            <a:picLocks noChangeAspect="1"/>
          </p:cNvPicPr>
          <p:nvPr/>
        </p:nvPicPr>
        <p:blipFill>
          <a:blip r:embed="rId4"/>
          <a:stretch>
            <a:fillRect/>
          </a:stretch>
        </p:blipFill>
        <p:spPr>
          <a:xfrm>
            <a:off x="82251" y="770570"/>
            <a:ext cx="3816747" cy="2706189"/>
          </a:xfrm>
          <a:prstGeom prst="rect">
            <a:avLst/>
          </a:prstGeom>
        </p:spPr>
      </p:pic>
      <p:sp>
        <p:nvSpPr>
          <p:cNvPr id="5" name="Tekstvak 4">
            <a:extLst>
              <a:ext uri="{FF2B5EF4-FFF2-40B4-BE49-F238E27FC236}">
                <a16:creationId xmlns:a16="http://schemas.microsoft.com/office/drawing/2014/main" id="{459324D0-B810-2963-0185-1C212FCF9837}"/>
              </a:ext>
            </a:extLst>
          </p:cNvPr>
          <p:cNvSpPr txBox="1"/>
          <p:nvPr/>
        </p:nvSpPr>
        <p:spPr>
          <a:xfrm>
            <a:off x="2213385" y="20565"/>
            <a:ext cx="4821513" cy="584775"/>
          </a:xfrm>
          <a:prstGeom prst="rect">
            <a:avLst/>
          </a:prstGeom>
          <a:noFill/>
        </p:spPr>
        <p:txBody>
          <a:bodyPr wrap="none" rtlCol="0">
            <a:spAutoFit/>
          </a:bodyPr>
          <a:lstStyle/>
          <a:p>
            <a:r>
              <a:rPr lang="nl-NL" sz="3200" dirty="0">
                <a:solidFill>
                  <a:schemeClr val="bg1"/>
                </a:solidFill>
              </a:rPr>
              <a:t>INSTRUCTIE ZWEEFVLIEGEN</a:t>
            </a:r>
          </a:p>
        </p:txBody>
      </p:sp>
    </p:spTree>
    <p:extLst>
      <p:ext uri="{BB962C8B-B14F-4D97-AF65-F5344CB8AC3E}">
        <p14:creationId xmlns:p14="http://schemas.microsoft.com/office/powerpoint/2010/main" val="28309433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3" name="Tekstvak 2">
            <a:extLst>
              <a:ext uri="{FF2B5EF4-FFF2-40B4-BE49-F238E27FC236}">
                <a16:creationId xmlns:a16="http://schemas.microsoft.com/office/drawing/2014/main" id="{11F53A81-A8E3-F149-8515-C54C6EB15C0D}"/>
              </a:ext>
            </a:extLst>
          </p:cNvPr>
          <p:cNvSpPr txBox="1"/>
          <p:nvPr/>
        </p:nvSpPr>
        <p:spPr>
          <a:xfrm>
            <a:off x="3956394" y="1570657"/>
            <a:ext cx="5258247" cy="4893647"/>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De progressie van de leerling aan de hand van het SPL-trainingsprogramma beoordelen.</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De verschillende progressie-niveaus herkennen. </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De instructeur is in staat om de lesvluchten aan deze progressie niveaus aan te passen.</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Het moment van verbaal dan wel fysiek ingrijpen bepalen.</a:t>
            </a:r>
          </a:p>
        </p:txBody>
      </p:sp>
      <p:sp>
        <p:nvSpPr>
          <p:cNvPr id="2" name="Tekstvak 1">
            <a:extLst>
              <a:ext uri="{FF2B5EF4-FFF2-40B4-BE49-F238E27FC236}">
                <a16:creationId xmlns:a16="http://schemas.microsoft.com/office/drawing/2014/main" id="{7B957E08-C4CA-AF48-BB53-6AC33EBF37F0}"/>
              </a:ext>
            </a:extLst>
          </p:cNvPr>
          <p:cNvSpPr txBox="1"/>
          <p:nvPr/>
        </p:nvSpPr>
        <p:spPr>
          <a:xfrm>
            <a:off x="4138289" y="756573"/>
            <a:ext cx="5258247" cy="800219"/>
          </a:xfrm>
          <a:prstGeom prst="rect">
            <a:avLst/>
          </a:prstGeom>
          <a:noFill/>
        </p:spPr>
        <p:txBody>
          <a:bodyPr wrap="square" rtlCol="0">
            <a:spAutoFit/>
          </a:bodyPr>
          <a:lstStyle/>
          <a:p>
            <a:r>
              <a:rPr lang="nl-NL" sz="2300" b="1" dirty="0">
                <a:solidFill>
                  <a:schemeClr val="bg1"/>
                </a:solidFill>
              </a:rPr>
              <a:t>9.HET EVALUEREN VAN OPLEIDINGSSESSIES</a:t>
            </a:r>
            <a:endParaRPr lang="nl-NL" sz="2300" dirty="0">
              <a:solidFill>
                <a:schemeClr val="bg1"/>
              </a:solidFill>
            </a:endParaRPr>
          </a:p>
        </p:txBody>
      </p:sp>
      <p:sp>
        <p:nvSpPr>
          <p:cNvPr id="5" name="Tekstvak 4">
            <a:extLst>
              <a:ext uri="{FF2B5EF4-FFF2-40B4-BE49-F238E27FC236}">
                <a16:creationId xmlns:a16="http://schemas.microsoft.com/office/drawing/2014/main" id="{2A63F36B-CC02-603D-6F83-BD5118CF4BB0}"/>
              </a:ext>
            </a:extLst>
          </p:cNvPr>
          <p:cNvSpPr txBox="1"/>
          <p:nvPr/>
        </p:nvSpPr>
        <p:spPr>
          <a:xfrm>
            <a:off x="2213385" y="20565"/>
            <a:ext cx="4821513" cy="584775"/>
          </a:xfrm>
          <a:prstGeom prst="rect">
            <a:avLst/>
          </a:prstGeom>
          <a:noFill/>
        </p:spPr>
        <p:txBody>
          <a:bodyPr wrap="none" rtlCol="0">
            <a:spAutoFit/>
          </a:bodyPr>
          <a:lstStyle/>
          <a:p>
            <a:r>
              <a:rPr lang="nl-NL" sz="3200" dirty="0">
                <a:solidFill>
                  <a:schemeClr val="bg1"/>
                </a:solidFill>
              </a:rPr>
              <a:t>INSTRUCTIE ZWEEFVLIEGEN</a:t>
            </a:r>
          </a:p>
        </p:txBody>
      </p:sp>
      <p:pic>
        <p:nvPicPr>
          <p:cNvPr id="6" name="Afbeelding 5" descr="Afbeelding met tekst, schermopname, Webpagina, Website&#10;&#10;Door AI gegenereerde inhoud is mogelijk onjuist.">
            <a:extLst>
              <a:ext uri="{FF2B5EF4-FFF2-40B4-BE49-F238E27FC236}">
                <a16:creationId xmlns:a16="http://schemas.microsoft.com/office/drawing/2014/main" id="{3B331897-078C-E86C-2DC6-232121B76ED1}"/>
              </a:ext>
            </a:extLst>
          </p:cNvPr>
          <p:cNvPicPr>
            <a:picLocks noChangeAspect="1"/>
          </p:cNvPicPr>
          <p:nvPr/>
        </p:nvPicPr>
        <p:blipFill>
          <a:blip r:embed="rId4">
            <a:extLst>
              <a:ext uri="{28A0092B-C50C-407E-A947-70E740481C1C}">
                <a14:useLocalDpi xmlns:a14="http://schemas.microsoft.com/office/drawing/2010/main" val="0"/>
              </a:ext>
            </a:extLst>
          </a:blip>
          <a:srcRect b="10660"/>
          <a:stretch>
            <a:fillRect/>
          </a:stretch>
        </p:blipFill>
        <p:spPr>
          <a:xfrm>
            <a:off x="256184" y="719985"/>
            <a:ext cx="3153320" cy="6138015"/>
          </a:xfrm>
          <a:prstGeom prst="rect">
            <a:avLst/>
          </a:prstGeom>
        </p:spPr>
      </p:pic>
    </p:spTree>
    <p:extLst>
      <p:ext uri="{BB962C8B-B14F-4D97-AF65-F5344CB8AC3E}">
        <p14:creationId xmlns:p14="http://schemas.microsoft.com/office/powerpoint/2010/main" val="28568328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3" name="Tekstvak 2">
            <a:extLst>
              <a:ext uri="{FF2B5EF4-FFF2-40B4-BE49-F238E27FC236}">
                <a16:creationId xmlns:a16="http://schemas.microsoft.com/office/drawing/2014/main" id="{11F53A81-A8E3-F149-8515-C54C6EB15C0D}"/>
              </a:ext>
            </a:extLst>
          </p:cNvPr>
          <p:cNvSpPr txBox="1"/>
          <p:nvPr/>
        </p:nvSpPr>
        <p:spPr>
          <a:xfrm>
            <a:off x="4042408" y="1583933"/>
            <a:ext cx="5258247" cy="4524315"/>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Invullen logboek</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Bijhouden progressiekaart van de leerling</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Invullen leerlingvolgsysteem</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Dagrapport voor de andere instructeurs</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Bespreken vorderingen leerlingen op de instructeursvergaderingen</a:t>
            </a:r>
          </a:p>
        </p:txBody>
      </p:sp>
      <p:sp>
        <p:nvSpPr>
          <p:cNvPr id="2" name="Tekstvak 1">
            <a:extLst>
              <a:ext uri="{FF2B5EF4-FFF2-40B4-BE49-F238E27FC236}">
                <a16:creationId xmlns:a16="http://schemas.microsoft.com/office/drawing/2014/main" id="{7B957E08-C4CA-AF48-BB53-6AC33EBF37F0}"/>
              </a:ext>
            </a:extLst>
          </p:cNvPr>
          <p:cNvSpPr txBox="1"/>
          <p:nvPr/>
        </p:nvSpPr>
        <p:spPr>
          <a:xfrm>
            <a:off x="4138289" y="756573"/>
            <a:ext cx="5258247" cy="800219"/>
          </a:xfrm>
          <a:prstGeom prst="rect">
            <a:avLst/>
          </a:prstGeom>
          <a:noFill/>
        </p:spPr>
        <p:txBody>
          <a:bodyPr wrap="square" rtlCol="0">
            <a:spAutoFit/>
          </a:bodyPr>
          <a:lstStyle/>
          <a:p>
            <a:r>
              <a:rPr lang="nl-NL" sz="2300" b="1" dirty="0">
                <a:solidFill>
                  <a:schemeClr val="bg1"/>
                </a:solidFill>
              </a:rPr>
              <a:t>10.HET RAPPORTEREN VAN HET RESULTAAT</a:t>
            </a:r>
            <a:endParaRPr lang="nl-NL" sz="2300" dirty="0">
              <a:solidFill>
                <a:schemeClr val="bg1"/>
              </a:solidFill>
            </a:endParaRPr>
          </a:p>
        </p:txBody>
      </p:sp>
      <p:pic>
        <p:nvPicPr>
          <p:cNvPr id="12" name="Afbeelding 11">
            <a:extLst>
              <a:ext uri="{FF2B5EF4-FFF2-40B4-BE49-F238E27FC236}">
                <a16:creationId xmlns:a16="http://schemas.microsoft.com/office/drawing/2014/main" id="{1588E587-AD99-A24A-8884-C36AC844E727}"/>
              </a:ext>
            </a:extLst>
          </p:cNvPr>
          <p:cNvPicPr>
            <a:picLocks noChangeAspect="1"/>
          </p:cNvPicPr>
          <p:nvPr/>
        </p:nvPicPr>
        <p:blipFill>
          <a:blip r:embed="rId4"/>
          <a:stretch>
            <a:fillRect/>
          </a:stretch>
        </p:blipFill>
        <p:spPr>
          <a:xfrm>
            <a:off x="109739" y="836712"/>
            <a:ext cx="3958205" cy="2783938"/>
          </a:xfrm>
          <a:prstGeom prst="rect">
            <a:avLst/>
          </a:prstGeom>
        </p:spPr>
      </p:pic>
      <p:pic>
        <p:nvPicPr>
          <p:cNvPr id="4" name="Afbeelding 3">
            <a:extLst>
              <a:ext uri="{FF2B5EF4-FFF2-40B4-BE49-F238E27FC236}">
                <a16:creationId xmlns:a16="http://schemas.microsoft.com/office/drawing/2014/main" id="{1D4A1C01-92FA-A543-A4CD-3896DBA4422D}"/>
              </a:ext>
            </a:extLst>
          </p:cNvPr>
          <p:cNvPicPr>
            <a:picLocks noChangeAspect="1"/>
          </p:cNvPicPr>
          <p:nvPr/>
        </p:nvPicPr>
        <p:blipFill>
          <a:blip r:embed="rId5"/>
          <a:stretch>
            <a:fillRect/>
          </a:stretch>
        </p:blipFill>
        <p:spPr>
          <a:xfrm>
            <a:off x="81343" y="3885421"/>
            <a:ext cx="3986601" cy="2783939"/>
          </a:xfrm>
          <a:prstGeom prst="rect">
            <a:avLst/>
          </a:prstGeom>
        </p:spPr>
      </p:pic>
      <p:sp>
        <p:nvSpPr>
          <p:cNvPr id="6" name="Tekstvak 5">
            <a:extLst>
              <a:ext uri="{FF2B5EF4-FFF2-40B4-BE49-F238E27FC236}">
                <a16:creationId xmlns:a16="http://schemas.microsoft.com/office/drawing/2014/main" id="{3620A917-3050-0C2E-D024-0BAB06EE7365}"/>
              </a:ext>
            </a:extLst>
          </p:cNvPr>
          <p:cNvSpPr txBox="1"/>
          <p:nvPr/>
        </p:nvSpPr>
        <p:spPr>
          <a:xfrm>
            <a:off x="2213385" y="20565"/>
            <a:ext cx="4821513" cy="584775"/>
          </a:xfrm>
          <a:prstGeom prst="rect">
            <a:avLst/>
          </a:prstGeom>
          <a:noFill/>
        </p:spPr>
        <p:txBody>
          <a:bodyPr wrap="none" rtlCol="0">
            <a:spAutoFit/>
          </a:bodyPr>
          <a:lstStyle/>
          <a:p>
            <a:r>
              <a:rPr lang="nl-NL" sz="3200" dirty="0">
                <a:solidFill>
                  <a:schemeClr val="bg1"/>
                </a:solidFill>
              </a:rPr>
              <a:t>INSTRUCTIE ZWEEFVLIEGEN</a:t>
            </a:r>
          </a:p>
        </p:txBody>
      </p:sp>
    </p:spTree>
    <p:extLst>
      <p:ext uri="{BB962C8B-B14F-4D97-AF65-F5344CB8AC3E}">
        <p14:creationId xmlns:p14="http://schemas.microsoft.com/office/powerpoint/2010/main" val="38776729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3" name="Tekstvak 2">
            <a:extLst>
              <a:ext uri="{FF2B5EF4-FFF2-40B4-BE49-F238E27FC236}">
                <a16:creationId xmlns:a16="http://schemas.microsoft.com/office/drawing/2014/main" id="{11F53A81-A8E3-F149-8515-C54C6EB15C0D}"/>
              </a:ext>
            </a:extLst>
          </p:cNvPr>
          <p:cNvSpPr txBox="1"/>
          <p:nvPr/>
        </p:nvSpPr>
        <p:spPr>
          <a:xfrm>
            <a:off x="3110445" y="778961"/>
            <a:ext cx="5890170" cy="6001643"/>
          </a:xfrm>
          <a:prstGeom prst="rect">
            <a:avLst/>
          </a:prstGeom>
          <a:noFill/>
        </p:spPr>
        <p:txBody>
          <a:bodyPr wrap="square" rtlCol="0">
            <a:spAutoFit/>
          </a:bodyPr>
          <a:lstStyle/>
          <a:p>
            <a:pPr>
              <a:buClr>
                <a:srgbClr val="FF0000"/>
              </a:buClr>
            </a:pPr>
            <a:r>
              <a:rPr lang="nl-NL" sz="2400" dirty="0"/>
              <a:t>Het doel van deze presentatie is:</a:t>
            </a:r>
          </a:p>
          <a:p>
            <a:pPr>
              <a:buClr>
                <a:srgbClr val="FF0000"/>
              </a:buClr>
            </a:pPr>
            <a:endParaRPr lang="nl-NL" sz="2400" dirty="0"/>
          </a:p>
          <a:p>
            <a:pPr marL="457200" indent="-457200">
              <a:buClr>
                <a:srgbClr val="FF0000"/>
              </a:buClr>
              <a:buFont typeface="+mj-lt"/>
              <a:buAutoNum type="arabicPeriod"/>
            </a:pPr>
            <a:r>
              <a:rPr lang="nl-NL" sz="2400" dirty="0"/>
              <a:t>Bespreken wat de eisen van EASA voor het geven van instructie zijn; </a:t>
            </a:r>
          </a:p>
          <a:p>
            <a:pPr marL="457200" indent="-457200">
              <a:buClr>
                <a:srgbClr val="FF0000"/>
              </a:buClr>
              <a:buFont typeface="+mj-lt"/>
              <a:buAutoNum type="arabicPeriod"/>
            </a:pPr>
            <a:r>
              <a:rPr lang="nl-NL" sz="2400" dirty="0"/>
              <a:t>Uitleg over pedagogiek en didactiek bij de zweefvlieg-opleiding;</a:t>
            </a:r>
          </a:p>
          <a:p>
            <a:pPr marL="457200" indent="-457200">
              <a:buClr>
                <a:srgbClr val="FF0000"/>
              </a:buClr>
              <a:buFont typeface="+mj-lt"/>
              <a:buAutoNum type="arabicPeriod"/>
            </a:pPr>
            <a:r>
              <a:rPr lang="nl-NL" sz="2400" dirty="0"/>
              <a:t>Elkaar bruikbare instructie-tips geven.</a:t>
            </a:r>
          </a:p>
          <a:p>
            <a:pPr>
              <a:buClr>
                <a:srgbClr val="FF0000"/>
              </a:buClr>
            </a:pPr>
            <a:endParaRPr lang="nl-NL" sz="2400" dirty="0"/>
          </a:p>
          <a:p>
            <a:pPr>
              <a:buClr>
                <a:srgbClr val="FF0000"/>
              </a:buClr>
            </a:pPr>
            <a:r>
              <a:rPr lang="nl-NL" sz="2400" b="1" dirty="0">
                <a:solidFill>
                  <a:srgbClr val="FF0000"/>
                </a:solidFill>
              </a:rPr>
              <a:t>EASA REGELGEVING</a:t>
            </a:r>
          </a:p>
          <a:p>
            <a:pPr marL="342900" indent="-342900">
              <a:buClr>
                <a:srgbClr val="FF0000"/>
              </a:buClr>
              <a:buFont typeface="Wingdings" pitchFamily="2" charset="2"/>
              <a:buChar char="Ø"/>
            </a:pPr>
            <a:r>
              <a:rPr lang="nl-NL" sz="2400" dirty="0"/>
              <a:t>Voor de invoering van het het SPL is de leerstof voor de 9 theorievakken volgens de eisen en indeling van EASA samengesteld</a:t>
            </a:r>
            <a:r>
              <a:rPr lang="nl-NL" sz="2400" dirty="0">
                <a:solidFill>
                  <a:srgbClr val="FF0000"/>
                </a:solidFill>
              </a:rPr>
              <a:t>. Van 5 naar 9 vakken.</a:t>
            </a:r>
          </a:p>
          <a:p>
            <a:pPr marL="342900" indent="-342900">
              <a:buClr>
                <a:srgbClr val="FF0000"/>
              </a:buClr>
              <a:buFont typeface="Wingdings" pitchFamily="2" charset="2"/>
              <a:buChar char="Ø"/>
            </a:pPr>
            <a:endParaRPr lang="nl-NL" sz="2400" dirty="0">
              <a:solidFill>
                <a:srgbClr val="FF0000"/>
              </a:solidFill>
            </a:endParaRPr>
          </a:p>
          <a:p>
            <a:pPr marL="342900" indent="-342900">
              <a:buClr>
                <a:srgbClr val="FF0000"/>
              </a:buClr>
              <a:buFont typeface="Wingdings" pitchFamily="2" charset="2"/>
              <a:buChar char="Ø"/>
            </a:pPr>
            <a:r>
              <a:rPr lang="nl-NL" sz="2400" dirty="0"/>
              <a:t>EASA vraagt ook dat de kandidaat-instructeur les krijgt in </a:t>
            </a:r>
            <a:r>
              <a:rPr lang="nl-NL" sz="2400" dirty="0">
                <a:solidFill>
                  <a:srgbClr val="FF0000"/>
                </a:solidFill>
              </a:rPr>
              <a:t>didactiek </a:t>
            </a:r>
            <a:r>
              <a:rPr lang="nl-NL" sz="2400" dirty="0"/>
              <a:t>(toets).</a:t>
            </a:r>
          </a:p>
        </p:txBody>
      </p:sp>
      <p:sp>
        <p:nvSpPr>
          <p:cNvPr id="6" name="Tekstvak 5">
            <a:extLst>
              <a:ext uri="{FF2B5EF4-FFF2-40B4-BE49-F238E27FC236}">
                <a16:creationId xmlns:a16="http://schemas.microsoft.com/office/drawing/2014/main" id="{8CD7DD7F-6A8E-0CA6-8E0D-EDD95DB2447B}"/>
              </a:ext>
            </a:extLst>
          </p:cNvPr>
          <p:cNvSpPr txBox="1"/>
          <p:nvPr/>
        </p:nvSpPr>
        <p:spPr>
          <a:xfrm>
            <a:off x="2213385" y="20565"/>
            <a:ext cx="4821513" cy="584775"/>
          </a:xfrm>
          <a:prstGeom prst="rect">
            <a:avLst/>
          </a:prstGeom>
          <a:noFill/>
        </p:spPr>
        <p:txBody>
          <a:bodyPr wrap="none" rtlCol="0">
            <a:spAutoFit/>
          </a:bodyPr>
          <a:lstStyle/>
          <a:p>
            <a:r>
              <a:rPr lang="nl-NL" sz="3200" dirty="0">
                <a:solidFill>
                  <a:schemeClr val="bg1"/>
                </a:solidFill>
              </a:rPr>
              <a:t>INSTRUCTIE ZWEEFVLIEGEN</a:t>
            </a:r>
          </a:p>
        </p:txBody>
      </p:sp>
      <p:pic>
        <p:nvPicPr>
          <p:cNvPr id="5" name="Afbeelding 4" descr="Afbeelding met persoon, glimlach, Menselijk gezicht, kleding&#10;&#10;Door AI gegenereerde inhoud is mogelijk onjuist.">
            <a:extLst>
              <a:ext uri="{FF2B5EF4-FFF2-40B4-BE49-F238E27FC236}">
                <a16:creationId xmlns:a16="http://schemas.microsoft.com/office/drawing/2014/main" id="{FE39E148-A612-A4DD-1044-5B41DB4A1C66}"/>
              </a:ext>
            </a:extLst>
          </p:cNvPr>
          <p:cNvPicPr>
            <a:picLocks noChangeAspect="1"/>
          </p:cNvPicPr>
          <p:nvPr/>
        </p:nvPicPr>
        <p:blipFill>
          <a:blip r:embed="rId4">
            <a:extLst>
              <a:ext uri="{28A0092B-C50C-407E-A947-70E740481C1C}">
                <a14:useLocalDpi xmlns:a14="http://schemas.microsoft.com/office/drawing/2010/main" val="0"/>
              </a:ext>
            </a:extLst>
          </a:blip>
          <a:srcRect l="16513" r="9975"/>
          <a:stretch>
            <a:fillRect/>
          </a:stretch>
        </p:blipFill>
        <p:spPr>
          <a:xfrm>
            <a:off x="62729" y="778962"/>
            <a:ext cx="3027629" cy="3298110"/>
          </a:xfrm>
          <a:prstGeom prst="rect">
            <a:avLst/>
          </a:prstGeom>
        </p:spPr>
      </p:pic>
    </p:spTree>
    <p:extLst>
      <p:ext uri="{BB962C8B-B14F-4D97-AF65-F5344CB8AC3E}">
        <p14:creationId xmlns:p14="http://schemas.microsoft.com/office/powerpoint/2010/main" val="2315626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A7311F-ABA6-362D-0076-F395A8AD09D1}"/>
            </a:ext>
          </a:extLst>
        </p:cNvPr>
        <p:cNvGrpSpPr/>
        <p:nvPr/>
      </p:nvGrpSpPr>
      <p:grpSpPr>
        <a:xfrm>
          <a:off x="0" y="0"/>
          <a:ext cx="0" cy="0"/>
          <a:chOff x="0" y="0"/>
          <a:chExt cx="0" cy="0"/>
        </a:xfrm>
      </p:grpSpPr>
      <p:sp>
        <p:nvSpPr>
          <p:cNvPr id="25602" name="Line 2">
            <a:extLst>
              <a:ext uri="{FF2B5EF4-FFF2-40B4-BE49-F238E27FC236}">
                <a16:creationId xmlns:a16="http://schemas.microsoft.com/office/drawing/2014/main" id="{D991E8EF-EADF-1DDF-28DE-AFA4C8C643BD}"/>
              </a:ext>
            </a:extLst>
          </p:cNvPr>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a:extLst>
              <a:ext uri="{FF2B5EF4-FFF2-40B4-BE49-F238E27FC236}">
                <a16:creationId xmlns:a16="http://schemas.microsoft.com/office/drawing/2014/main" id="{D58BB5A8-5688-82CD-A833-FFCC9C265884}"/>
              </a:ext>
            </a:extLst>
          </p:cNvPr>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a:extLst>
              <a:ext uri="{FF2B5EF4-FFF2-40B4-BE49-F238E27FC236}">
                <a16:creationId xmlns:a16="http://schemas.microsoft.com/office/drawing/2014/main" id="{CA7067C2-C59F-9C88-9FDF-1EBEFDF78509}"/>
              </a:ext>
            </a:extLst>
          </p:cNvPr>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a:extLst>
              <a:ext uri="{FF2B5EF4-FFF2-40B4-BE49-F238E27FC236}">
                <a16:creationId xmlns:a16="http://schemas.microsoft.com/office/drawing/2014/main" id="{E40D17A0-F52A-F250-A35E-864806D91ACB}"/>
              </a:ext>
            </a:extLst>
          </p:cNvPr>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a:extLst>
              <a:ext uri="{FF2B5EF4-FFF2-40B4-BE49-F238E27FC236}">
                <a16:creationId xmlns:a16="http://schemas.microsoft.com/office/drawing/2014/main" id="{CDA90688-9C7F-E921-C536-19FE9BA36366}"/>
              </a:ext>
            </a:extLst>
          </p:cNvPr>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a:extLst>
              <a:ext uri="{FF2B5EF4-FFF2-40B4-BE49-F238E27FC236}">
                <a16:creationId xmlns:a16="http://schemas.microsoft.com/office/drawing/2014/main" id="{A579E4B8-84D6-B5A6-EEA0-88D05CAA5884}"/>
              </a:ext>
            </a:extLst>
          </p:cNvPr>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a:extLst>
              <a:ext uri="{FF2B5EF4-FFF2-40B4-BE49-F238E27FC236}">
                <a16:creationId xmlns:a16="http://schemas.microsoft.com/office/drawing/2014/main" id="{2F57DFBB-3589-CABA-D6DB-3134115D2622}"/>
              </a:ext>
            </a:extLst>
          </p:cNvPr>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3" name="Tekstvak 2">
            <a:extLst>
              <a:ext uri="{FF2B5EF4-FFF2-40B4-BE49-F238E27FC236}">
                <a16:creationId xmlns:a16="http://schemas.microsoft.com/office/drawing/2014/main" id="{58948B7C-C40B-35D5-4DF5-11E1D953AC4C}"/>
              </a:ext>
            </a:extLst>
          </p:cNvPr>
          <p:cNvSpPr txBox="1"/>
          <p:nvPr/>
        </p:nvSpPr>
        <p:spPr>
          <a:xfrm>
            <a:off x="467544" y="1222197"/>
            <a:ext cx="7956884" cy="1200329"/>
          </a:xfrm>
          <a:prstGeom prst="rect">
            <a:avLst/>
          </a:prstGeom>
          <a:noFill/>
        </p:spPr>
        <p:txBody>
          <a:bodyPr wrap="square" rtlCol="0">
            <a:spAutoFit/>
          </a:bodyPr>
          <a:lstStyle/>
          <a:p>
            <a:pPr>
              <a:buClr>
                <a:srgbClr val="FF0000"/>
              </a:buClr>
            </a:pPr>
            <a:r>
              <a:rPr lang="nl-NL" sz="2400" dirty="0">
                <a:solidFill>
                  <a:srgbClr val="000000"/>
                </a:solidFill>
                <a:latin typeface="Helvetica" pitchFamily="2" charset="0"/>
              </a:rPr>
              <a:t>Citaat Instructeurshandboek: Heel de opleiding, maar ook de begeleiding daarna, is gericht op het ontwikkelen en behoud van </a:t>
            </a:r>
            <a:r>
              <a:rPr lang="nl-NL" sz="2400" dirty="0">
                <a:solidFill>
                  <a:srgbClr val="FF0000"/>
                </a:solidFill>
                <a:latin typeface="Helvetica" pitchFamily="2" charset="0"/>
              </a:rPr>
              <a:t>vliegerschap</a:t>
            </a:r>
            <a:r>
              <a:rPr lang="nl-NL" sz="2400" dirty="0">
                <a:solidFill>
                  <a:srgbClr val="000000"/>
                </a:solidFill>
                <a:latin typeface="Helvetica" pitchFamily="2" charset="0"/>
              </a:rPr>
              <a:t>. </a:t>
            </a:r>
            <a:endParaRPr lang="nl-NL" sz="2400" dirty="0"/>
          </a:p>
        </p:txBody>
      </p:sp>
      <p:sp>
        <p:nvSpPr>
          <p:cNvPr id="6" name="Tekstvak 5">
            <a:extLst>
              <a:ext uri="{FF2B5EF4-FFF2-40B4-BE49-F238E27FC236}">
                <a16:creationId xmlns:a16="http://schemas.microsoft.com/office/drawing/2014/main" id="{1EFEC203-4044-3EDF-042E-F2353CD1ED05}"/>
              </a:ext>
            </a:extLst>
          </p:cNvPr>
          <p:cNvSpPr txBox="1"/>
          <p:nvPr/>
        </p:nvSpPr>
        <p:spPr>
          <a:xfrm>
            <a:off x="2213385" y="20565"/>
            <a:ext cx="4821513" cy="584775"/>
          </a:xfrm>
          <a:prstGeom prst="rect">
            <a:avLst/>
          </a:prstGeom>
          <a:noFill/>
        </p:spPr>
        <p:txBody>
          <a:bodyPr wrap="none" rtlCol="0">
            <a:spAutoFit/>
          </a:bodyPr>
          <a:lstStyle/>
          <a:p>
            <a:r>
              <a:rPr lang="nl-NL" sz="3200" dirty="0">
                <a:solidFill>
                  <a:schemeClr val="bg1"/>
                </a:solidFill>
              </a:rPr>
              <a:t>INSTRUCTIE ZWEEFVLIEGEN</a:t>
            </a:r>
          </a:p>
        </p:txBody>
      </p:sp>
      <p:pic>
        <p:nvPicPr>
          <p:cNvPr id="4" name="Afbeelding 3" descr="Afbeelding met tekst, schermopname, lijn, Parallel&#10;&#10;Door AI gegenereerde inhoud is mogelijk onjuist.">
            <a:extLst>
              <a:ext uri="{FF2B5EF4-FFF2-40B4-BE49-F238E27FC236}">
                <a16:creationId xmlns:a16="http://schemas.microsoft.com/office/drawing/2014/main" id="{5EA68124-9F42-CF9C-A443-8FE0D9B7D4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47813" y="2776104"/>
            <a:ext cx="5727700" cy="4114800"/>
          </a:xfrm>
          <a:prstGeom prst="rect">
            <a:avLst/>
          </a:prstGeom>
        </p:spPr>
      </p:pic>
      <p:sp>
        <p:nvSpPr>
          <p:cNvPr id="7" name="Tekstvak 6">
            <a:extLst>
              <a:ext uri="{FF2B5EF4-FFF2-40B4-BE49-F238E27FC236}">
                <a16:creationId xmlns:a16="http://schemas.microsoft.com/office/drawing/2014/main" id="{1F347A03-D539-FA67-5A4B-C5624BFEDAE4}"/>
              </a:ext>
            </a:extLst>
          </p:cNvPr>
          <p:cNvSpPr txBox="1"/>
          <p:nvPr/>
        </p:nvSpPr>
        <p:spPr>
          <a:xfrm>
            <a:off x="395536" y="742448"/>
            <a:ext cx="3006007" cy="461665"/>
          </a:xfrm>
          <a:prstGeom prst="rect">
            <a:avLst/>
          </a:prstGeom>
          <a:noFill/>
        </p:spPr>
        <p:txBody>
          <a:bodyPr wrap="square" rtlCol="0">
            <a:spAutoFit/>
          </a:bodyPr>
          <a:lstStyle/>
          <a:p>
            <a:r>
              <a:rPr lang="nl-NL" sz="2400" b="1" dirty="0">
                <a:solidFill>
                  <a:schemeClr val="bg1"/>
                </a:solidFill>
                <a:latin typeface="Helvetica" pitchFamily="2" charset="0"/>
              </a:rPr>
              <a:t>VLIEGERSCHAP</a:t>
            </a:r>
          </a:p>
        </p:txBody>
      </p:sp>
    </p:spTree>
    <p:extLst>
      <p:ext uri="{BB962C8B-B14F-4D97-AF65-F5344CB8AC3E}">
        <p14:creationId xmlns:p14="http://schemas.microsoft.com/office/powerpoint/2010/main" val="2890371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0CE1A-BE04-B7E6-603E-7F4C126FE017}"/>
            </a:ext>
          </a:extLst>
        </p:cNvPr>
        <p:cNvGrpSpPr/>
        <p:nvPr/>
      </p:nvGrpSpPr>
      <p:grpSpPr>
        <a:xfrm>
          <a:off x="0" y="0"/>
          <a:ext cx="0" cy="0"/>
          <a:chOff x="0" y="0"/>
          <a:chExt cx="0" cy="0"/>
        </a:xfrm>
      </p:grpSpPr>
      <p:sp>
        <p:nvSpPr>
          <p:cNvPr id="25602" name="Line 2">
            <a:extLst>
              <a:ext uri="{FF2B5EF4-FFF2-40B4-BE49-F238E27FC236}">
                <a16:creationId xmlns:a16="http://schemas.microsoft.com/office/drawing/2014/main" id="{F198772E-68F1-E669-DE85-DEA7AE43B277}"/>
              </a:ext>
            </a:extLst>
          </p:cNvPr>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a:extLst>
              <a:ext uri="{FF2B5EF4-FFF2-40B4-BE49-F238E27FC236}">
                <a16:creationId xmlns:a16="http://schemas.microsoft.com/office/drawing/2014/main" id="{EFFC565E-5825-94A1-4E69-8E9DCC5EC4F9}"/>
              </a:ext>
            </a:extLst>
          </p:cNvPr>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a:extLst>
              <a:ext uri="{FF2B5EF4-FFF2-40B4-BE49-F238E27FC236}">
                <a16:creationId xmlns:a16="http://schemas.microsoft.com/office/drawing/2014/main" id="{2808629D-AAAA-5E72-09D0-16C37FA02EDC}"/>
              </a:ext>
            </a:extLst>
          </p:cNvPr>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a:extLst>
              <a:ext uri="{FF2B5EF4-FFF2-40B4-BE49-F238E27FC236}">
                <a16:creationId xmlns:a16="http://schemas.microsoft.com/office/drawing/2014/main" id="{A9CBF715-F747-D5EF-5404-7062DD71EA4B}"/>
              </a:ext>
            </a:extLst>
          </p:cNvPr>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a:extLst>
              <a:ext uri="{FF2B5EF4-FFF2-40B4-BE49-F238E27FC236}">
                <a16:creationId xmlns:a16="http://schemas.microsoft.com/office/drawing/2014/main" id="{5083B8F2-CC4E-0EC8-4939-B581DED6EE88}"/>
              </a:ext>
            </a:extLst>
          </p:cNvPr>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a:extLst>
              <a:ext uri="{FF2B5EF4-FFF2-40B4-BE49-F238E27FC236}">
                <a16:creationId xmlns:a16="http://schemas.microsoft.com/office/drawing/2014/main" id="{634D8369-9071-9B59-7655-12ED53459578}"/>
              </a:ext>
            </a:extLst>
          </p:cNvPr>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a:extLst>
              <a:ext uri="{FF2B5EF4-FFF2-40B4-BE49-F238E27FC236}">
                <a16:creationId xmlns:a16="http://schemas.microsoft.com/office/drawing/2014/main" id="{0E1C2132-EA5A-4181-406F-FC3A274E9504}"/>
              </a:ext>
            </a:extLst>
          </p:cNvPr>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3" name="Tekstvak 2">
            <a:extLst>
              <a:ext uri="{FF2B5EF4-FFF2-40B4-BE49-F238E27FC236}">
                <a16:creationId xmlns:a16="http://schemas.microsoft.com/office/drawing/2014/main" id="{2AE85D76-859F-4160-A5D3-A1FF884E9011}"/>
              </a:ext>
            </a:extLst>
          </p:cNvPr>
          <p:cNvSpPr txBox="1"/>
          <p:nvPr/>
        </p:nvSpPr>
        <p:spPr>
          <a:xfrm>
            <a:off x="395536" y="2473718"/>
            <a:ext cx="7956884" cy="3785652"/>
          </a:xfrm>
          <a:prstGeom prst="rect">
            <a:avLst/>
          </a:prstGeom>
          <a:noFill/>
        </p:spPr>
        <p:txBody>
          <a:bodyPr wrap="square" rtlCol="0">
            <a:spAutoFit/>
          </a:bodyPr>
          <a:lstStyle/>
          <a:p>
            <a:pPr>
              <a:buClr>
                <a:srgbClr val="FF0000"/>
              </a:buClr>
            </a:pPr>
            <a:r>
              <a:rPr lang="nl-NL" sz="2400" dirty="0">
                <a:solidFill>
                  <a:srgbClr val="0A0A0A"/>
                </a:solidFill>
                <a:latin typeface="Calibri" panose="020F0502020204030204" pitchFamily="34" charset="0"/>
                <a:cs typeface="Calibri" panose="020F0502020204030204" pitchFamily="34" charset="0"/>
              </a:rPr>
              <a:t>Vliegerschap wordt doorgaans opgebouwd uit drie fundamentele pijlers: </a:t>
            </a:r>
          </a:p>
          <a:p>
            <a:pPr marL="457200" indent="-457200">
              <a:buClr>
                <a:srgbClr val="FF0000"/>
              </a:buClr>
              <a:buFont typeface="+mj-lt"/>
              <a:buAutoNum type="arabicPeriod"/>
            </a:pPr>
            <a:r>
              <a:rPr lang="nl-NL" sz="2400" dirty="0">
                <a:solidFill>
                  <a:srgbClr val="0A0A0A"/>
                </a:solidFill>
                <a:latin typeface="Calibri" panose="020F0502020204030204" pitchFamily="34" charset="0"/>
                <a:cs typeface="Calibri" panose="020F0502020204030204" pitchFamily="34" charset="0"/>
              </a:rPr>
              <a:t>Vliegvaardigheid (</a:t>
            </a:r>
            <a:r>
              <a:rPr lang="nl-NL" sz="2400" dirty="0" err="1">
                <a:solidFill>
                  <a:srgbClr val="0A0A0A"/>
                </a:solidFill>
                <a:latin typeface="Calibri" panose="020F0502020204030204" pitchFamily="34" charset="0"/>
                <a:cs typeface="Calibri" panose="020F0502020204030204" pitchFamily="34" charset="0"/>
              </a:rPr>
              <a:t>Skill</a:t>
            </a:r>
            <a:r>
              <a:rPr lang="nl-NL" sz="2400" dirty="0">
                <a:solidFill>
                  <a:srgbClr val="0A0A0A"/>
                </a:solidFill>
                <a:latin typeface="Calibri" panose="020F0502020204030204" pitchFamily="34" charset="0"/>
                <a:cs typeface="Calibri" panose="020F0502020204030204" pitchFamily="34" charset="0"/>
              </a:rPr>
              <a:t>): Het vermogen om het toestel nauwkeurig te besturen, zowel in normale als in onvoorziene situaties.</a:t>
            </a:r>
          </a:p>
          <a:p>
            <a:pPr marL="457200" indent="-457200">
              <a:buClr>
                <a:srgbClr val="FF0000"/>
              </a:buClr>
              <a:buFont typeface="+mj-lt"/>
              <a:buAutoNum type="arabicPeriod"/>
            </a:pPr>
            <a:r>
              <a:rPr lang="nl-NL" sz="2400" dirty="0">
                <a:solidFill>
                  <a:srgbClr val="0A0A0A"/>
                </a:solidFill>
                <a:latin typeface="Calibri" panose="020F0502020204030204" pitchFamily="34" charset="0"/>
                <a:cs typeface="Calibri" panose="020F0502020204030204" pitchFamily="34" charset="0"/>
              </a:rPr>
              <a:t>Kennis (Knowledge): Diepgaand begrip van het eigen toestel, de procedures (</a:t>
            </a:r>
            <a:r>
              <a:rPr lang="nl-NL" sz="2400" dirty="0" err="1">
                <a:solidFill>
                  <a:srgbClr val="0A0A0A"/>
                </a:solidFill>
                <a:latin typeface="Calibri" panose="020F0502020204030204" pitchFamily="34" charset="0"/>
                <a:cs typeface="Calibri" panose="020F0502020204030204" pitchFamily="34" charset="0"/>
              </a:rPr>
              <a:t>SOP's</a:t>
            </a:r>
            <a:r>
              <a:rPr lang="nl-NL" sz="2400" dirty="0">
                <a:solidFill>
                  <a:srgbClr val="0A0A0A"/>
                </a:solidFill>
                <a:latin typeface="Calibri" panose="020F0502020204030204" pitchFamily="34" charset="0"/>
                <a:cs typeface="Calibri" panose="020F0502020204030204" pitchFamily="34" charset="0"/>
              </a:rPr>
              <a:t>), de omgeving (weer, luchtruim) en de relevante wetgeving.</a:t>
            </a:r>
          </a:p>
          <a:p>
            <a:pPr marL="457200" indent="-457200">
              <a:buClr>
                <a:srgbClr val="FF0000"/>
              </a:buClr>
              <a:buFont typeface="+mj-lt"/>
              <a:buAutoNum type="arabicPeriod"/>
            </a:pPr>
            <a:r>
              <a:rPr lang="nl-NL" sz="2400" dirty="0">
                <a:solidFill>
                  <a:srgbClr val="0A0A0A"/>
                </a:solidFill>
                <a:latin typeface="Calibri" panose="020F0502020204030204" pitchFamily="34" charset="0"/>
                <a:cs typeface="Calibri" panose="020F0502020204030204" pitchFamily="34" charset="0"/>
              </a:rPr>
              <a:t>Beoordelingsvermogen (</a:t>
            </a:r>
            <a:r>
              <a:rPr lang="nl-NL" sz="2400" dirty="0" err="1">
                <a:solidFill>
                  <a:srgbClr val="0A0A0A"/>
                </a:solidFill>
                <a:latin typeface="Calibri" panose="020F0502020204030204" pitchFamily="34" charset="0"/>
                <a:cs typeface="Calibri" panose="020F0502020204030204" pitchFamily="34" charset="0"/>
              </a:rPr>
              <a:t>Judgment</a:t>
            </a:r>
            <a:r>
              <a:rPr lang="nl-NL" sz="2400" dirty="0">
                <a:solidFill>
                  <a:srgbClr val="0A0A0A"/>
                </a:solidFill>
                <a:latin typeface="Calibri" panose="020F0502020204030204" pitchFamily="34" charset="0"/>
                <a:cs typeface="Calibri" panose="020F0502020204030204" pitchFamily="34" charset="0"/>
              </a:rPr>
              <a:t>): Het consistent maken van goede beslissingen onder tijdsdruk of stress. </a:t>
            </a:r>
            <a:endParaRPr lang="nl-NL" sz="2400" dirty="0">
              <a:latin typeface="Calibri" panose="020F0502020204030204" pitchFamily="34" charset="0"/>
              <a:cs typeface="Calibri" panose="020F0502020204030204" pitchFamily="34" charset="0"/>
            </a:endParaRPr>
          </a:p>
        </p:txBody>
      </p:sp>
      <p:sp>
        <p:nvSpPr>
          <p:cNvPr id="6" name="Tekstvak 5">
            <a:extLst>
              <a:ext uri="{FF2B5EF4-FFF2-40B4-BE49-F238E27FC236}">
                <a16:creationId xmlns:a16="http://schemas.microsoft.com/office/drawing/2014/main" id="{21F7E547-3FE9-39A4-37CE-9A9DAE268A87}"/>
              </a:ext>
            </a:extLst>
          </p:cNvPr>
          <p:cNvSpPr txBox="1"/>
          <p:nvPr/>
        </p:nvSpPr>
        <p:spPr>
          <a:xfrm>
            <a:off x="2213385" y="20565"/>
            <a:ext cx="4821513" cy="584775"/>
          </a:xfrm>
          <a:prstGeom prst="rect">
            <a:avLst/>
          </a:prstGeom>
          <a:noFill/>
        </p:spPr>
        <p:txBody>
          <a:bodyPr wrap="none" rtlCol="0">
            <a:spAutoFit/>
          </a:bodyPr>
          <a:lstStyle/>
          <a:p>
            <a:r>
              <a:rPr lang="nl-NL" sz="3200" dirty="0">
                <a:solidFill>
                  <a:schemeClr val="bg1"/>
                </a:solidFill>
              </a:rPr>
              <a:t>INSTRUCTIE ZWEEFVLIEGEN</a:t>
            </a:r>
          </a:p>
        </p:txBody>
      </p:sp>
      <p:sp>
        <p:nvSpPr>
          <p:cNvPr id="7" name="Tekstvak 6">
            <a:extLst>
              <a:ext uri="{FF2B5EF4-FFF2-40B4-BE49-F238E27FC236}">
                <a16:creationId xmlns:a16="http://schemas.microsoft.com/office/drawing/2014/main" id="{CFC69C75-CA0D-FDB1-5645-3C17B781F09F}"/>
              </a:ext>
            </a:extLst>
          </p:cNvPr>
          <p:cNvSpPr txBox="1"/>
          <p:nvPr/>
        </p:nvSpPr>
        <p:spPr>
          <a:xfrm>
            <a:off x="395536" y="742448"/>
            <a:ext cx="3006007" cy="461665"/>
          </a:xfrm>
          <a:prstGeom prst="rect">
            <a:avLst/>
          </a:prstGeom>
          <a:noFill/>
        </p:spPr>
        <p:txBody>
          <a:bodyPr wrap="square" rtlCol="0">
            <a:spAutoFit/>
          </a:bodyPr>
          <a:lstStyle/>
          <a:p>
            <a:r>
              <a:rPr lang="nl-NL" sz="2400" b="1" dirty="0">
                <a:solidFill>
                  <a:schemeClr val="bg1"/>
                </a:solidFill>
                <a:latin typeface="Helvetica" pitchFamily="2" charset="0"/>
              </a:rPr>
              <a:t>VLIEGERSCHAP</a:t>
            </a:r>
          </a:p>
        </p:txBody>
      </p:sp>
      <p:sp>
        <p:nvSpPr>
          <p:cNvPr id="2" name="Tekstvak 1">
            <a:extLst>
              <a:ext uri="{FF2B5EF4-FFF2-40B4-BE49-F238E27FC236}">
                <a16:creationId xmlns:a16="http://schemas.microsoft.com/office/drawing/2014/main" id="{D53CE4F8-6259-52A6-9BB4-A407F1F8D0A2}"/>
              </a:ext>
            </a:extLst>
          </p:cNvPr>
          <p:cNvSpPr txBox="1"/>
          <p:nvPr/>
        </p:nvSpPr>
        <p:spPr>
          <a:xfrm>
            <a:off x="319497" y="1423417"/>
            <a:ext cx="8505006" cy="830997"/>
          </a:xfrm>
          <a:prstGeom prst="rect">
            <a:avLst/>
          </a:prstGeom>
          <a:noFill/>
        </p:spPr>
        <p:txBody>
          <a:bodyPr wrap="square" rtlCol="0">
            <a:spAutoFit/>
          </a:bodyPr>
          <a:lstStyle/>
          <a:p>
            <a:r>
              <a:rPr lang="nl-NL" sz="2400" dirty="0"/>
              <a:t>De combinatie van kennis, vaardigheid en beoordelingsvermogen die nodig is om een luchtvaartuig veilig en efficiënt te besturen</a:t>
            </a:r>
          </a:p>
        </p:txBody>
      </p:sp>
    </p:spTree>
    <p:extLst>
      <p:ext uri="{BB962C8B-B14F-4D97-AF65-F5344CB8AC3E}">
        <p14:creationId xmlns:p14="http://schemas.microsoft.com/office/powerpoint/2010/main" val="530016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F71E41-BB1C-6C39-2318-0B53016A86BA}"/>
            </a:ext>
          </a:extLst>
        </p:cNvPr>
        <p:cNvGrpSpPr/>
        <p:nvPr/>
      </p:nvGrpSpPr>
      <p:grpSpPr>
        <a:xfrm>
          <a:off x="0" y="0"/>
          <a:ext cx="0" cy="0"/>
          <a:chOff x="0" y="0"/>
          <a:chExt cx="0" cy="0"/>
        </a:xfrm>
      </p:grpSpPr>
      <p:sp>
        <p:nvSpPr>
          <p:cNvPr id="25602" name="Line 2">
            <a:extLst>
              <a:ext uri="{FF2B5EF4-FFF2-40B4-BE49-F238E27FC236}">
                <a16:creationId xmlns:a16="http://schemas.microsoft.com/office/drawing/2014/main" id="{81B86783-5130-2101-BB00-BE44D53C4C4C}"/>
              </a:ext>
            </a:extLst>
          </p:cNvPr>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a:extLst>
              <a:ext uri="{FF2B5EF4-FFF2-40B4-BE49-F238E27FC236}">
                <a16:creationId xmlns:a16="http://schemas.microsoft.com/office/drawing/2014/main" id="{D1F28C81-4E60-6C56-621C-465849652696}"/>
              </a:ext>
            </a:extLst>
          </p:cNvPr>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a:extLst>
              <a:ext uri="{FF2B5EF4-FFF2-40B4-BE49-F238E27FC236}">
                <a16:creationId xmlns:a16="http://schemas.microsoft.com/office/drawing/2014/main" id="{A9156E68-378A-6E06-387E-1F0F05E3632E}"/>
              </a:ext>
            </a:extLst>
          </p:cNvPr>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a:extLst>
              <a:ext uri="{FF2B5EF4-FFF2-40B4-BE49-F238E27FC236}">
                <a16:creationId xmlns:a16="http://schemas.microsoft.com/office/drawing/2014/main" id="{C020CDEB-DE47-4C59-34D3-87A96C25D922}"/>
              </a:ext>
            </a:extLst>
          </p:cNvPr>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a:extLst>
              <a:ext uri="{FF2B5EF4-FFF2-40B4-BE49-F238E27FC236}">
                <a16:creationId xmlns:a16="http://schemas.microsoft.com/office/drawing/2014/main" id="{40707CC1-6CA5-1E0E-A812-17BF4D6865B5}"/>
              </a:ext>
            </a:extLst>
          </p:cNvPr>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a:extLst>
              <a:ext uri="{FF2B5EF4-FFF2-40B4-BE49-F238E27FC236}">
                <a16:creationId xmlns:a16="http://schemas.microsoft.com/office/drawing/2014/main" id="{6CB03FF8-451A-06B5-8896-1378B54D3EDA}"/>
              </a:ext>
            </a:extLst>
          </p:cNvPr>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a:extLst>
              <a:ext uri="{FF2B5EF4-FFF2-40B4-BE49-F238E27FC236}">
                <a16:creationId xmlns:a16="http://schemas.microsoft.com/office/drawing/2014/main" id="{36486D3E-06B7-F4C0-43A3-20F70D8C7DF8}"/>
              </a:ext>
            </a:extLst>
          </p:cNvPr>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3" name="Tekstvak 2">
            <a:extLst>
              <a:ext uri="{FF2B5EF4-FFF2-40B4-BE49-F238E27FC236}">
                <a16:creationId xmlns:a16="http://schemas.microsoft.com/office/drawing/2014/main" id="{F19C5971-7A56-E8F4-C485-03651C6432AD}"/>
              </a:ext>
            </a:extLst>
          </p:cNvPr>
          <p:cNvSpPr txBox="1"/>
          <p:nvPr/>
        </p:nvSpPr>
        <p:spPr>
          <a:xfrm>
            <a:off x="719572" y="6011656"/>
            <a:ext cx="7704856" cy="461665"/>
          </a:xfrm>
          <a:prstGeom prst="rect">
            <a:avLst/>
          </a:prstGeom>
          <a:noFill/>
        </p:spPr>
        <p:txBody>
          <a:bodyPr wrap="square" rtlCol="0">
            <a:spAutoFit/>
          </a:bodyPr>
          <a:lstStyle/>
          <a:p>
            <a:pPr>
              <a:buClr>
                <a:srgbClr val="FF0000"/>
              </a:buClr>
            </a:pPr>
            <a:r>
              <a:rPr lang="nl-NL" sz="2400" b="1" dirty="0">
                <a:solidFill>
                  <a:srgbClr val="1A1C1F"/>
                </a:solidFill>
                <a:latin typeface="HelveticaNeue-Bold" panose="02000503000000020004" pitchFamily="2" charset="0"/>
              </a:rPr>
              <a:t>Vragen, opmerkingen, tips, wat heb je opgestoken?</a:t>
            </a:r>
            <a:endParaRPr lang="nl-NL" sz="2400" dirty="0"/>
          </a:p>
        </p:txBody>
      </p:sp>
      <p:sp>
        <p:nvSpPr>
          <p:cNvPr id="6" name="Tekstvak 5">
            <a:extLst>
              <a:ext uri="{FF2B5EF4-FFF2-40B4-BE49-F238E27FC236}">
                <a16:creationId xmlns:a16="http://schemas.microsoft.com/office/drawing/2014/main" id="{01407A3C-5231-5D05-9AF2-251013D1E232}"/>
              </a:ext>
            </a:extLst>
          </p:cNvPr>
          <p:cNvSpPr txBox="1"/>
          <p:nvPr/>
        </p:nvSpPr>
        <p:spPr>
          <a:xfrm>
            <a:off x="2213385" y="20565"/>
            <a:ext cx="4821513" cy="584775"/>
          </a:xfrm>
          <a:prstGeom prst="rect">
            <a:avLst/>
          </a:prstGeom>
          <a:noFill/>
        </p:spPr>
        <p:txBody>
          <a:bodyPr wrap="none" rtlCol="0">
            <a:spAutoFit/>
          </a:bodyPr>
          <a:lstStyle/>
          <a:p>
            <a:r>
              <a:rPr lang="nl-NL" sz="3200" dirty="0">
                <a:solidFill>
                  <a:schemeClr val="bg1"/>
                </a:solidFill>
              </a:rPr>
              <a:t>INSTRUCTIE ZWEEFVLIEGEN</a:t>
            </a:r>
          </a:p>
        </p:txBody>
      </p:sp>
      <p:pic>
        <p:nvPicPr>
          <p:cNvPr id="5" name="Afbeelding 4" descr="Afbeelding met tekening, schets, illustratie, tekenfilm&#10;&#10;Door AI gegenereerde inhoud is mogelijk onjuist.">
            <a:extLst>
              <a:ext uri="{FF2B5EF4-FFF2-40B4-BE49-F238E27FC236}">
                <a16:creationId xmlns:a16="http://schemas.microsoft.com/office/drawing/2014/main" id="{30606ABD-65A1-DD64-073E-174387E334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9572" y="842150"/>
            <a:ext cx="6974444" cy="4957737"/>
          </a:xfrm>
          <a:prstGeom prst="rect">
            <a:avLst/>
          </a:prstGeom>
        </p:spPr>
      </p:pic>
    </p:spTree>
    <p:extLst>
      <p:ext uri="{BB962C8B-B14F-4D97-AF65-F5344CB8AC3E}">
        <p14:creationId xmlns:p14="http://schemas.microsoft.com/office/powerpoint/2010/main" val="2017661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3" name="Tekstvak 2">
            <a:extLst>
              <a:ext uri="{FF2B5EF4-FFF2-40B4-BE49-F238E27FC236}">
                <a16:creationId xmlns:a16="http://schemas.microsoft.com/office/drawing/2014/main" id="{11F53A81-A8E3-F149-8515-C54C6EB15C0D}"/>
              </a:ext>
            </a:extLst>
          </p:cNvPr>
          <p:cNvSpPr txBox="1"/>
          <p:nvPr/>
        </p:nvSpPr>
        <p:spPr>
          <a:xfrm>
            <a:off x="3203848" y="1227781"/>
            <a:ext cx="5788368" cy="3416320"/>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Pedagogiek gaat over opvoeden in het algemeen en didactiek is een onderdeel van pedagogiek en dat gaat over de manier van lesgeven.</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Er zijn veel leden die van de wieg af aan opgroeien in de zweefvliegwereld.</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Spelenderwijs rollen ze die wereld binnen.</a:t>
            </a:r>
          </a:p>
        </p:txBody>
      </p:sp>
      <p:sp>
        <p:nvSpPr>
          <p:cNvPr id="4" name="Tekstvak 3">
            <a:extLst>
              <a:ext uri="{FF2B5EF4-FFF2-40B4-BE49-F238E27FC236}">
                <a16:creationId xmlns:a16="http://schemas.microsoft.com/office/drawing/2014/main" id="{31B8C763-A03E-2245-B119-C3A36394BA04}"/>
              </a:ext>
            </a:extLst>
          </p:cNvPr>
          <p:cNvSpPr txBox="1"/>
          <p:nvPr/>
        </p:nvSpPr>
        <p:spPr>
          <a:xfrm>
            <a:off x="3203848" y="704561"/>
            <a:ext cx="4227824" cy="523220"/>
          </a:xfrm>
          <a:prstGeom prst="rect">
            <a:avLst/>
          </a:prstGeom>
          <a:noFill/>
        </p:spPr>
        <p:txBody>
          <a:bodyPr wrap="none" rtlCol="0">
            <a:spAutoFit/>
          </a:bodyPr>
          <a:lstStyle/>
          <a:p>
            <a:r>
              <a:rPr lang="nl-NL" sz="2800" dirty="0">
                <a:solidFill>
                  <a:schemeClr val="bg1"/>
                </a:solidFill>
              </a:rPr>
              <a:t>PEDAGOGIEK EN DIDACTIEK</a:t>
            </a:r>
          </a:p>
        </p:txBody>
      </p:sp>
      <p:pic>
        <p:nvPicPr>
          <p:cNvPr id="5" name="Afbeelding 4">
            <a:extLst>
              <a:ext uri="{FF2B5EF4-FFF2-40B4-BE49-F238E27FC236}">
                <a16:creationId xmlns:a16="http://schemas.microsoft.com/office/drawing/2014/main" id="{51A4F1F4-D6FF-8149-A150-3E3668092D65}"/>
              </a:ext>
            </a:extLst>
          </p:cNvPr>
          <p:cNvPicPr>
            <a:picLocks noChangeAspect="1"/>
          </p:cNvPicPr>
          <p:nvPr/>
        </p:nvPicPr>
        <p:blipFill>
          <a:blip r:embed="rId4"/>
          <a:stretch>
            <a:fillRect/>
          </a:stretch>
        </p:blipFill>
        <p:spPr>
          <a:xfrm>
            <a:off x="48805" y="747326"/>
            <a:ext cx="3155043" cy="2249626"/>
          </a:xfrm>
          <a:prstGeom prst="rect">
            <a:avLst/>
          </a:prstGeom>
        </p:spPr>
      </p:pic>
      <p:pic>
        <p:nvPicPr>
          <p:cNvPr id="6" name="Afbeelding 5">
            <a:extLst>
              <a:ext uri="{FF2B5EF4-FFF2-40B4-BE49-F238E27FC236}">
                <a16:creationId xmlns:a16="http://schemas.microsoft.com/office/drawing/2014/main" id="{ACB206F6-F76E-8849-9307-BB253068BD2F}"/>
              </a:ext>
            </a:extLst>
          </p:cNvPr>
          <p:cNvPicPr>
            <a:picLocks noChangeAspect="1"/>
          </p:cNvPicPr>
          <p:nvPr/>
        </p:nvPicPr>
        <p:blipFill>
          <a:blip r:embed="rId5"/>
          <a:stretch>
            <a:fillRect/>
          </a:stretch>
        </p:blipFill>
        <p:spPr>
          <a:xfrm>
            <a:off x="48805" y="2996952"/>
            <a:ext cx="3131840" cy="2093725"/>
          </a:xfrm>
          <a:prstGeom prst="rect">
            <a:avLst/>
          </a:prstGeom>
        </p:spPr>
      </p:pic>
      <p:pic>
        <p:nvPicPr>
          <p:cNvPr id="7" name="Afbeelding 6">
            <a:extLst>
              <a:ext uri="{FF2B5EF4-FFF2-40B4-BE49-F238E27FC236}">
                <a16:creationId xmlns:a16="http://schemas.microsoft.com/office/drawing/2014/main" id="{2B545C96-1DBC-A548-9E22-84A1CD9C7A27}"/>
              </a:ext>
            </a:extLst>
          </p:cNvPr>
          <p:cNvPicPr>
            <a:picLocks noChangeAspect="1"/>
          </p:cNvPicPr>
          <p:nvPr/>
        </p:nvPicPr>
        <p:blipFill>
          <a:blip r:embed="rId6"/>
          <a:stretch>
            <a:fillRect/>
          </a:stretch>
        </p:blipFill>
        <p:spPr>
          <a:xfrm>
            <a:off x="48805" y="4831179"/>
            <a:ext cx="3131840" cy="2026822"/>
          </a:xfrm>
          <a:prstGeom prst="rect">
            <a:avLst/>
          </a:prstGeom>
        </p:spPr>
      </p:pic>
      <p:pic>
        <p:nvPicPr>
          <p:cNvPr id="8" name="Afbeelding 7">
            <a:extLst>
              <a:ext uri="{FF2B5EF4-FFF2-40B4-BE49-F238E27FC236}">
                <a16:creationId xmlns:a16="http://schemas.microsoft.com/office/drawing/2014/main" id="{7B9AD66C-FD2F-5E48-A5A6-D840930015B2}"/>
              </a:ext>
            </a:extLst>
          </p:cNvPr>
          <p:cNvPicPr>
            <a:picLocks noChangeAspect="1"/>
          </p:cNvPicPr>
          <p:nvPr/>
        </p:nvPicPr>
        <p:blipFill>
          <a:blip r:embed="rId7"/>
          <a:stretch>
            <a:fillRect/>
          </a:stretch>
        </p:blipFill>
        <p:spPr>
          <a:xfrm>
            <a:off x="3348474" y="4851318"/>
            <a:ext cx="3236525" cy="1984027"/>
          </a:xfrm>
          <a:prstGeom prst="rect">
            <a:avLst/>
          </a:prstGeom>
        </p:spPr>
      </p:pic>
      <p:pic>
        <p:nvPicPr>
          <p:cNvPr id="11" name="Afbeelding 10">
            <a:extLst>
              <a:ext uri="{FF2B5EF4-FFF2-40B4-BE49-F238E27FC236}">
                <a16:creationId xmlns:a16="http://schemas.microsoft.com/office/drawing/2014/main" id="{841DCACC-51AA-204D-B824-EB6AA7D181C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690275" y="4831177"/>
            <a:ext cx="2394122" cy="2026823"/>
          </a:xfrm>
          <a:prstGeom prst="rect">
            <a:avLst/>
          </a:prstGeom>
        </p:spPr>
      </p:pic>
      <p:sp>
        <p:nvSpPr>
          <p:cNvPr id="9" name="Tekstvak 8">
            <a:extLst>
              <a:ext uri="{FF2B5EF4-FFF2-40B4-BE49-F238E27FC236}">
                <a16:creationId xmlns:a16="http://schemas.microsoft.com/office/drawing/2014/main" id="{BF2FD803-FA2F-914C-1DAC-DE75BB9E79E6}"/>
              </a:ext>
            </a:extLst>
          </p:cNvPr>
          <p:cNvSpPr txBox="1"/>
          <p:nvPr/>
        </p:nvSpPr>
        <p:spPr>
          <a:xfrm>
            <a:off x="2213385" y="20565"/>
            <a:ext cx="4821513" cy="584775"/>
          </a:xfrm>
          <a:prstGeom prst="rect">
            <a:avLst/>
          </a:prstGeom>
          <a:noFill/>
        </p:spPr>
        <p:txBody>
          <a:bodyPr wrap="none" rtlCol="0">
            <a:spAutoFit/>
          </a:bodyPr>
          <a:lstStyle/>
          <a:p>
            <a:r>
              <a:rPr lang="nl-NL" sz="3200" dirty="0">
                <a:solidFill>
                  <a:schemeClr val="bg1"/>
                </a:solidFill>
              </a:rPr>
              <a:t>INSTRUCTIE ZWEEFVLIEGEN</a:t>
            </a:r>
          </a:p>
        </p:txBody>
      </p:sp>
    </p:spTree>
    <p:extLst>
      <p:ext uri="{BB962C8B-B14F-4D97-AF65-F5344CB8AC3E}">
        <p14:creationId xmlns:p14="http://schemas.microsoft.com/office/powerpoint/2010/main" val="3366536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7112C3-12D8-72BD-82E0-13E6638D3140}"/>
            </a:ext>
          </a:extLst>
        </p:cNvPr>
        <p:cNvGrpSpPr/>
        <p:nvPr/>
      </p:nvGrpSpPr>
      <p:grpSpPr>
        <a:xfrm>
          <a:off x="0" y="0"/>
          <a:ext cx="0" cy="0"/>
          <a:chOff x="0" y="0"/>
          <a:chExt cx="0" cy="0"/>
        </a:xfrm>
      </p:grpSpPr>
      <p:sp>
        <p:nvSpPr>
          <p:cNvPr id="25602" name="Line 2">
            <a:extLst>
              <a:ext uri="{FF2B5EF4-FFF2-40B4-BE49-F238E27FC236}">
                <a16:creationId xmlns:a16="http://schemas.microsoft.com/office/drawing/2014/main" id="{60A9145D-C105-4987-58B7-22795A5263DE}"/>
              </a:ext>
            </a:extLst>
          </p:cNvPr>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a:extLst>
              <a:ext uri="{FF2B5EF4-FFF2-40B4-BE49-F238E27FC236}">
                <a16:creationId xmlns:a16="http://schemas.microsoft.com/office/drawing/2014/main" id="{77E9B26B-B823-ADF4-13B3-57EBD72C63B5}"/>
              </a:ext>
            </a:extLst>
          </p:cNvPr>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a:extLst>
              <a:ext uri="{FF2B5EF4-FFF2-40B4-BE49-F238E27FC236}">
                <a16:creationId xmlns:a16="http://schemas.microsoft.com/office/drawing/2014/main" id="{ECF48706-510E-68D2-8E3E-ED1883A03015}"/>
              </a:ext>
            </a:extLst>
          </p:cNvPr>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a:extLst>
              <a:ext uri="{FF2B5EF4-FFF2-40B4-BE49-F238E27FC236}">
                <a16:creationId xmlns:a16="http://schemas.microsoft.com/office/drawing/2014/main" id="{3A513C35-7F83-5149-363D-B1AF85AAEB00}"/>
              </a:ext>
            </a:extLst>
          </p:cNvPr>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a:extLst>
              <a:ext uri="{FF2B5EF4-FFF2-40B4-BE49-F238E27FC236}">
                <a16:creationId xmlns:a16="http://schemas.microsoft.com/office/drawing/2014/main" id="{AF450F21-8A52-AA78-B2C0-E3A9090B5062}"/>
              </a:ext>
            </a:extLst>
          </p:cNvPr>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a:extLst>
              <a:ext uri="{FF2B5EF4-FFF2-40B4-BE49-F238E27FC236}">
                <a16:creationId xmlns:a16="http://schemas.microsoft.com/office/drawing/2014/main" id="{E3C98661-D3AB-1453-26A9-ED083C6C554F}"/>
              </a:ext>
            </a:extLst>
          </p:cNvPr>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a:extLst>
              <a:ext uri="{FF2B5EF4-FFF2-40B4-BE49-F238E27FC236}">
                <a16:creationId xmlns:a16="http://schemas.microsoft.com/office/drawing/2014/main" id="{6D3223C5-9EDC-1695-0798-BF0618A94E05}"/>
              </a:ext>
            </a:extLst>
          </p:cNvPr>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3" name="Tekstvak 2">
            <a:extLst>
              <a:ext uri="{FF2B5EF4-FFF2-40B4-BE49-F238E27FC236}">
                <a16:creationId xmlns:a16="http://schemas.microsoft.com/office/drawing/2014/main" id="{F886C664-DE16-0404-3AFB-46B2622CA8D4}"/>
              </a:ext>
            </a:extLst>
          </p:cNvPr>
          <p:cNvSpPr txBox="1"/>
          <p:nvPr/>
        </p:nvSpPr>
        <p:spPr>
          <a:xfrm>
            <a:off x="3203848" y="1227781"/>
            <a:ext cx="5788368" cy="2677656"/>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Een pedagoog (</a:t>
            </a:r>
            <a:r>
              <a:rPr lang="el-GR" sz="2400" dirty="0"/>
              <a:t>παιδαγωγός) </a:t>
            </a:r>
            <a:r>
              <a:rPr lang="nl-NL" sz="2400" dirty="0"/>
              <a:t>was in de klassieke oudheid een slaaf die de kinderen </a:t>
            </a:r>
            <a:r>
              <a:rPr lang="nl-NL" sz="2400" dirty="0">
                <a:solidFill>
                  <a:srgbClr val="FF0000"/>
                </a:solidFill>
              </a:rPr>
              <a:t>begeleidde:</a:t>
            </a:r>
          </a:p>
          <a:p>
            <a:pPr marL="342900" indent="-342900">
              <a:buClr>
                <a:srgbClr val="FF0000"/>
              </a:buClr>
              <a:buFont typeface="Arial" panose="020B0604020202020204" pitchFamily="34" charset="0"/>
              <a:buChar char="•"/>
            </a:pPr>
            <a:r>
              <a:rPr lang="nl-NL" sz="2400" dirty="0"/>
              <a:t>van en naar school;</a:t>
            </a:r>
          </a:p>
          <a:p>
            <a:pPr marL="342900" indent="-342900">
              <a:buClr>
                <a:srgbClr val="FF0000"/>
              </a:buClr>
              <a:buFont typeface="Arial" panose="020B0604020202020204" pitchFamily="34" charset="0"/>
              <a:buChar char="•"/>
            </a:pPr>
            <a:r>
              <a:rPr lang="nl-NL" sz="2400" dirty="0"/>
              <a:t>naar de markt;</a:t>
            </a:r>
          </a:p>
          <a:p>
            <a:pPr marL="342900" indent="-342900">
              <a:buClr>
                <a:srgbClr val="FF0000"/>
              </a:buClr>
              <a:buFont typeface="Arial" panose="020B0604020202020204" pitchFamily="34" charset="0"/>
              <a:buChar char="•"/>
            </a:pPr>
            <a:r>
              <a:rPr lang="nl-NL" sz="2400" dirty="0"/>
              <a:t>naar de club.</a:t>
            </a:r>
          </a:p>
          <a:p>
            <a:pPr marL="342900" indent="-342900">
              <a:buClr>
                <a:srgbClr val="FF0000"/>
              </a:buClr>
              <a:buFont typeface="Wingdings" pitchFamily="2" charset="2"/>
              <a:buChar char="Ø"/>
            </a:pPr>
            <a:endParaRPr lang="nl-NL" sz="2400" dirty="0"/>
          </a:p>
        </p:txBody>
      </p:sp>
      <p:sp>
        <p:nvSpPr>
          <p:cNvPr id="4" name="Tekstvak 3">
            <a:extLst>
              <a:ext uri="{FF2B5EF4-FFF2-40B4-BE49-F238E27FC236}">
                <a16:creationId xmlns:a16="http://schemas.microsoft.com/office/drawing/2014/main" id="{27F24E60-1C08-849D-9019-30D528BCDDD0}"/>
              </a:ext>
            </a:extLst>
          </p:cNvPr>
          <p:cNvSpPr txBox="1"/>
          <p:nvPr/>
        </p:nvSpPr>
        <p:spPr>
          <a:xfrm>
            <a:off x="3203848" y="704561"/>
            <a:ext cx="2106795" cy="523220"/>
          </a:xfrm>
          <a:prstGeom prst="rect">
            <a:avLst/>
          </a:prstGeom>
          <a:noFill/>
        </p:spPr>
        <p:txBody>
          <a:bodyPr wrap="none" rtlCol="0">
            <a:spAutoFit/>
          </a:bodyPr>
          <a:lstStyle/>
          <a:p>
            <a:r>
              <a:rPr lang="nl-NL" sz="2800" dirty="0">
                <a:solidFill>
                  <a:schemeClr val="bg1"/>
                </a:solidFill>
              </a:rPr>
              <a:t>PEDAGOGIEK</a:t>
            </a:r>
          </a:p>
        </p:txBody>
      </p:sp>
      <p:sp>
        <p:nvSpPr>
          <p:cNvPr id="9" name="Tekstvak 8">
            <a:extLst>
              <a:ext uri="{FF2B5EF4-FFF2-40B4-BE49-F238E27FC236}">
                <a16:creationId xmlns:a16="http://schemas.microsoft.com/office/drawing/2014/main" id="{2B3D6ABA-8597-B3DD-8A19-606DACF761F5}"/>
              </a:ext>
            </a:extLst>
          </p:cNvPr>
          <p:cNvSpPr txBox="1"/>
          <p:nvPr/>
        </p:nvSpPr>
        <p:spPr>
          <a:xfrm>
            <a:off x="2213385" y="20565"/>
            <a:ext cx="4821513" cy="584775"/>
          </a:xfrm>
          <a:prstGeom prst="rect">
            <a:avLst/>
          </a:prstGeom>
          <a:noFill/>
        </p:spPr>
        <p:txBody>
          <a:bodyPr wrap="none" rtlCol="0">
            <a:spAutoFit/>
          </a:bodyPr>
          <a:lstStyle/>
          <a:p>
            <a:r>
              <a:rPr lang="nl-NL" sz="3200" dirty="0">
                <a:solidFill>
                  <a:schemeClr val="bg1"/>
                </a:solidFill>
              </a:rPr>
              <a:t>INSTRUCTIE ZWEEFVLIEGEN</a:t>
            </a:r>
          </a:p>
        </p:txBody>
      </p:sp>
      <p:pic>
        <p:nvPicPr>
          <p:cNvPr id="14" name="Afbeelding 13" descr="Afbeelding met buitenshuis, gras, persoon, peuter&#10;&#10;Door AI gegenereerde inhoud is mogelijk onjuist.">
            <a:extLst>
              <a:ext uri="{FF2B5EF4-FFF2-40B4-BE49-F238E27FC236}">
                <a16:creationId xmlns:a16="http://schemas.microsoft.com/office/drawing/2014/main" id="{B84ACE2A-CED2-08B0-FE4D-401FD6A55440}"/>
              </a:ext>
            </a:extLst>
          </p:cNvPr>
          <p:cNvPicPr>
            <a:picLocks noChangeAspect="1"/>
          </p:cNvPicPr>
          <p:nvPr/>
        </p:nvPicPr>
        <p:blipFill>
          <a:blip r:embed="rId4">
            <a:extLst>
              <a:ext uri="{28A0092B-C50C-407E-A947-70E740481C1C}">
                <a14:useLocalDpi xmlns:a14="http://schemas.microsoft.com/office/drawing/2010/main" val="0"/>
              </a:ext>
            </a:extLst>
          </a:blip>
          <a:srcRect t="5977" b="-5104"/>
          <a:stretch/>
        </p:blipFill>
        <p:spPr>
          <a:xfrm>
            <a:off x="51694" y="3670079"/>
            <a:ext cx="3128565" cy="3068262"/>
          </a:xfrm>
          <a:prstGeom prst="rect">
            <a:avLst/>
          </a:prstGeom>
        </p:spPr>
      </p:pic>
      <p:pic>
        <p:nvPicPr>
          <p:cNvPr id="16" name="Afbeelding 15" descr="Afbeelding met buitenshuis, peuter, persoon, baby&#10;&#10;Door AI gegenereerde inhoud is mogelijk onjuist.">
            <a:extLst>
              <a:ext uri="{FF2B5EF4-FFF2-40B4-BE49-F238E27FC236}">
                <a16:creationId xmlns:a16="http://schemas.microsoft.com/office/drawing/2014/main" id="{FC82B5BC-FCC7-9F82-0451-F7DA0105346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48260" y="3622383"/>
            <a:ext cx="2346030" cy="2962827"/>
          </a:xfrm>
          <a:prstGeom prst="rect">
            <a:avLst/>
          </a:prstGeom>
        </p:spPr>
      </p:pic>
      <p:pic>
        <p:nvPicPr>
          <p:cNvPr id="6" name="Afbeelding 5">
            <a:extLst>
              <a:ext uri="{FF2B5EF4-FFF2-40B4-BE49-F238E27FC236}">
                <a16:creationId xmlns:a16="http://schemas.microsoft.com/office/drawing/2014/main" id="{3657A254-E6D3-539E-7065-0EFB8CE1ADFF}"/>
              </a:ext>
            </a:extLst>
          </p:cNvPr>
          <p:cNvPicPr>
            <a:picLocks noChangeAspect="1"/>
          </p:cNvPicPr>
          <p:nvPr/>
        </p:nvPicPr>
        <p:blipFill>
          <a:blip r:embed="rId6"/>
          <a:stretch>
            <a:fillRect/>
          </a:stretch>
        </p:blipFill>
        <p:spPr>
          <a:xfrm>
            <a:off x="62043" y="793705"/>
            <a:ext cx="3128565" cy="2735115"/>
          </a:xfrm>
          <a:prstGeom prst="rect">
            <a:avLst/>
          </a:prstGeom>
        </p:spPr>
      </p:pic>
      <p:pic>
        <p:nvPicPr>
          <p:cNvPr id="5" name="Afbeelding 4" descr="Afbeelding met persoon, buitenshuis, kleding, transport&#10;&#10;Door AI gegenereerde inhoud is mogelijk onjuist.">
            <a:extLst>
              <a:ext uri="{FF2B5EF4-FFF2-40B4-BE49-F238E27FC236}">
                <a16:creationId xmlns:a16="http://schemas.microsoft.com/office/drawing/2014/main" id="{0B86454B-343C-61B2-F85F-E71471676305}"/>
              </a:ext>
            </a:extLst>
          </p:cNvPr>
          <p:cNvPicPr>
            <a:picLocks noChangeAspect="1"/>
          </p:cNvPicPr>
          <p:nvPr/>
        </p:nvPicPr>
        <p:blipFill>
          <a:blip r:embed="rId7">
            <a:extLst>
              <a:ext uri="{28A0092B-C50C-407E-A947-70E740481C1C}">
                <a14:useLocalDpi xmlns:a14="http://schemas.microsoft.com/office/drawing/2010/main" val="0"/>
              </a:ext>
            </a:extLst>
          </a:blip>
          <a:srcRect l="6460" r="9968"/>
          <a:stretch>
            <a:fillRect/>
          </a:stretch>
        </p:blipFill>
        <p:spPr>
          <a:xfrm>
            <a:off x="3308075" y="3622383"/>
            <a:ext cx="3312369" cy="2972591"/>
          </a:xfrm>
          <a:prstGeom prst="rect">
            <a:avLst/>
          </a:prstGeom>
        </p:spPr>
      </p:pic>
    </p:spTree>
    <p:extLst>
      <p:ext uri="{BB962C8B-B14F-4D97-AF65-F5344CB8AC3E}">
        <p14:creationId xmlns:p14="http://schemas.microsoft.com/office/powerpoint/2010/main" val="324490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3" name="Tekstvak 2">
            <a:extLst>
              <a:ext uri="{FF2B5EF4-FFF2-40B4-BE49-F238E27FC236}">
                <a16:creationId xmlns:a16="http://schemas.microsoft.com/office/drawing/2014/main" id="{11F53A81-A8E3-F149-8515-C54C6EB15C0D}"/>
              </a:ext>
            </a:extLst>
          </p:cNvPr>
          <p:cNvSpPr txBox="1"/>
          <p:nvPr/>
        </p:nvSpPr>
        <p:spPr>
          <a:xfrm>
            <a:off x="2694740" y="611188"/>
            <a:ext cx="6552158" cy="6370975"/>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Opvoeden gebeurt voor een deel thuis, voor een deel op school en voor zo'n dertig procent op straat (</a:t>
            </a:r>
            <a:r>
              <a:rPr lang="nl-NL" sz="2400" dirty="0">
                <a:solidFill>
                  <a:srgbClr val="FF0000"/>
                </a:solidFill>
              </a:rPr>
              <a:t>club</a:t>
            </a:r>
            <a:r>
              <a:rPr lang="nl-NL" sz="2400" dirty="0"/>
              <a:t>).</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Het is heel belangrijk met wie je in jouw jeugd omgaat. De weg naar volwassen worden gaat met uitproberen, vallen en opstaan. </a:t>
            </a:r>
            <a:r>
              <a:rPr lang="nl-NL" sz="2400" dirty="0">
                <a:solidFill>
                  <a:srgbClr val="FF0000"/>
                </a:solidFill>
              </a:rPr>
              <a:t>Goed voorbeeld doet goed volgen.</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Onderdeel zijn van een vertrouwde zweefvliegomgeving kan een heel positieve invloed hebben.</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De huidige jongeren onder de 18 bij de FAC </a:t>
            </a:r>
            <a:r>
              <a:rPr lang="nl-NL" sz="2400" dirty="0">
                <a:solidFill>
                  <a:srgbClr val="FF0000"/>
                </a:solidFill>
              </a:rPr>
              <a:t>roken niet, drinken niet </a:t>
            </a:r>
            <a:r>
              <a:rPr lang="nl-NL" sz="2400" dirty="0"/>
              <a:t>en leven een stuk gezonder dan de jongeren waarmee ik mijn jeugd heb doorgebracht</a:t>
            </a:r>
          </a:p>
        </p:txBody>
      </p:sp>
      <p:sp>
        <p:nvSpPr>
          <p:cNvPr id="5" name="Tekstvak 4">
            <a:extLst>
              <a:ext uri="{FF2B5EF4-FFF2-40B4-BE49-F238E27FC236}">
                <a16:creationId xmlns:a16="http://schemas.microsoft.com/office/drawing/2014/main" id="{129128CA-D6F2-EE81-9D6C-66FF01C3D6F9}"/>
              </a:ext>
            </a:extLst>
          </p:cNvPr>
          <p:cNvSpPr txBox="1"/>
          <p:nvPr/>
        </p:nvSpPr>
        <p:spPr>
          <a:xfrm>
            <a:off x="2213385" y="20565"/>
            <a:ext cx="4821513" cy="584775"/>
          </a:xfrm>
          <a:prstGeom prst="rect">
            <a:avLst/>
          </a:prstGeom>
          <a:noFill/>
        </p:spPr>
        <p:txBody>
          <a:bodyPr wrap="none" rtlCol="0">
            <a:spAutoFit/>
          </a:bodyPr>
          <a:lstStyle/>
          <a:p>
            <a:r>
              <a:rPr lang="nl-NL" sz="3200" dirty="0">
                <a:solidFill>
                  <a:schemeClr val="bg1"/>
                </a:solidFill>
              </a:rPr>
              <a:t>INSTRUCTIE ZWEEFVLIEGEN</a:t>
            </a:r>
          </a:p>
        </p:txBody>
      </p:sp>
      <p:pic>
        <p:nvPicPr>
          <p:cNvPr id="6" name="Afbeelding 5" descr="Afbeelding met persoon, buitenshuis, hemel, Menselijk gezicht&#10;&#10;Door AI gegenereerde inhoud is mogelijk onjuist.">
            <a:extLst>
              <a:ext uri="{FF2B5EF4-FFF2-40B4-BE49-F238E27FC236}">
                <a16:creationId xmlns:a16="http://schemas.microsoft.com/office/drawing/2014/main" id="{494CD249-CE4B-646C-A105-2A5A20C8EA3E}"/>
              </a:ext>
            </a:extLst>
          </p:cNvPr>
          <p:cNvPicPr>
            <a:picLocks noChangeAspect="1"/>
          </p:cNvPicPr>
          <p:nvPr/>
        </p:nvPicPr>
        <p:blipFill>
          <a:blip r:embed="rId4">
            <a:extLst>
              <a:ext uri="{28A0092B-C50C-407E-A947-70E740481C1C}">
                <a14:useLocalDpi xmlns:a14="http://schemas.microsoft.com/office/drawing/2010/main" val="0"/>
              </a:ext>
            </a:extLst>
          </a:blip>
          <a:srcRect l="8757" r="8139"/>
          <a:stretch>
            <a:fillRect/>
          </a:stretch>
        </p:blipFill>
        <p:spPr>
          <a:xfrm>
            <a:off x="105191" y="773113"/>
            <a:ext cx="2555836" cy="4100678"/>
          </a:xfrm>
          <a:prstGeom prst="rect">
            <a:avLst/>
          </a:prstGeom>
        </p:spPr>
      </p:pic>
    </p:spTree>
    <p:extLst>
      <p:ext uri="{BB962C8B-B14F-4D97-AF65-F5344CB8AC3E}">
        <p14:creationId xmlns:p14="http://schemas.microsoft.com/office/powerpoint/2010/main" val="2150021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3"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4" cstate="print"/>
          <a:srcRect/>
          <a:stretch>
            <a:fillRect/>
          </a:stretch>
        </p:blipFill>
        <p:spPr bwMode="auto">
          <a:xfrm>
            <a:off x="8286750" y="11088"/>
            <a:ext cx="685800" cy="609600"/>
          </a:xfrm>
          <a:prstGeom prst="rect">
            <a:avLst/>
          </a:prstGeom>
          <a:noFill/>
          <a:ln w="9525">
            <a:noFill/>
            <a:miter lim="800000"/>
            <a:headEnd/>
            <a:tailEnd/>
          </a:ln>
        </p:spPr>
      </p:pic>
      <p:sp>
        <p:nvSpPr>
          <p:cNvPr id="3" name="Tekstvak 2">
            <a:extLst>
              <a:ext uri="{FF2B5EF4-FFF2-40B4-BE49-F238E27FC236}">
                <a16:creationId xmlns:a16="http://schemas.microsoft.com/office/drawing/2014/main" id="{11F53A81-A8E3-F149-8515-C54C6EB15C0D}"/>
              </a:ext>
            </a:extLst>
          </p:cNvPr>
          <p:cNvSpPr txBox="1"/>
          <p:nvPr/>
        </p:nvSpPr>
        <p:spPr>
          <a:xfrm>
            <a:off x="3158210" y="705406"/>
            <a:ext cx="5950294" cy="6001643"/>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Binnen de club voeden we ook elkaar op. We behoren ons in te spannen om een </a:t>
            </a:r>
            <a:r>
              <a:rPr lang="nl-NL" sz="2400" dirty="0">
                <a:solidFill>
                  <a:srgbClr val="FF0000"/>
                </a:solidFill>
              </a:rPr>
              <a:t>gezonde veiligheidscultuur </a:t>
            </a:r>
            <a:r>
              <a:rPr lang="nl-NL" sz="2400" dirty="0"/>
              <a:t>te creëren. </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De instructeur is verantwoordelijk voor een veilig vliegbedrijf, voor lesgeven en een ordelijk verloop van de zweefvliegdag.</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Daarbij hoort dat je anderen </a:t>
            </a:r>
            <a:r>
              <a:rPr lang="nl-NL" sz="2400" dirty="0">
                <a:solidFill>
                  <a:srgbClr val="FF0000"/>
                </a:solidFill>
              </a:rPr>
              <a:t>aanspreekt op eventueel ongepast of onveilig gedrag </a:t>
            </a:r>
            <a:r>
              <a:rPr lang="nl-NL" sz="2400" dirty="0"/>
              <a:t>of handelen, maar ook dat anderen jou kunnen aanspreken op je fouten. </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We moeten het waarderen als iemand, met goede bedoelingen, ons erop wijst, hoe we iets beter kunnen doen</a:t>
            </a:r>
          </a:p>
        </p:txBody>
      </p:sp>
      <p:sp>
        <p:nvSpPr>
          <p:cNvPr id="5" name="Tekstvak 4">
            <a:extLst>
              <a:ext uri="{FF2B5EF4-FFF2-40B4-BE49-F238E27FC236}">
                <a16:creationId xmlns:a16="http://schemas.microsoft.com/office/drawing/2014/main" id="{23DA5E4E-085D-5F87-8756-CE299EA3A078}"/>
              </a:ext>
            </a:extLst>
          </p:cNvPr>
          <p:cNvSpPr txBox="1"/>
          <p:nvPr/>
        </p:nvSpPr>
        <p:spPr>
          <a:xfrm>
            <a:off x="2213385" y="20565"/>
            <a:ext cx="4821513" cy="584775"/>
          </a:xfrm>
          <a:prstGeom prst="rect">
            <a:avLst/>
          </a:prstGeom>
          <a:noFill/>
        </p:spPr>
        <p:txBody>
          <a:bodyPr wrap="none" rtlCol="0">
            <a:spAutoFit/>
          </a:bodyPr>
          <a:lstStyle/>
          <a:p>
            <a:r>
              <a:rPr lang="nl-NL" sz="3200" dirty="0">
                <a:solidFill>
                  <a:schemeClr val="bg1"/>
                </a:solidFill>
              </a:rPr>
              <a:t>INSTRUCTIE ZWEEFVLIEGEN</a:t>
            </a:r>
          </a:p>
        </p:txBody>
      </p:sp>
      <p:pic>
        <p:nvPicPr>
          <p:cNvPr id="6" name="Afbeelding 5" descr="Afbeelding met buitenshuis, hemel, persoon, kleding&#10;&#10;Door AI gegenereerde inhoud is mogelijk onjuist.">
            <a:extLst>
              <a:ext uri="{FF2B5EF4-FFF2-40B4-BE49-F238E27FC236}">
                <a16:creationId xmlns:a16="http://schemas.microsoft.com/office/drawing/2014/main" id="{CB196F6F-3970-A530-0E88-13D569B6646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392" y="946171"/>
            <a:ext cx="3100976" cy="5520112"/>
          </a:xfrm>
          <a:prstGeom prst="rect">
            <a:avLst/>
          </a:prstGeom>
        </p:spPr>
      </p:pic>
    </p:spTree>
    <p:extLst>
      <p:ext uri="{BB962C8B-B14F-4D97-AF65-F5344CB8AC3E}">
        <p14:creationId xmlns:p14="http://schemas.microsoft.com/office/powerpoint/2010/main" val="1079568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3" name="Tekstvak 2">
            <a:extLst>
              <a:ext uri="{FF2B5EF4-FFF2-40B4-BE49-F238E27FC236}">
                <a16:creationId xmlns:a16="http://schemas.microsoft.com/office/drawing/2014/main" id="{11F53A81-A8E3-F149-8515-C54C6EB15C0D}"/>
              </a:ext>
            </a:extLst>
          </p:cNvPr>
          <p:cNvSpPr txBox="1"/>
          <p:nvPr/>
        </p:nvSpPr>
        <p:spPr>
          <a:xfrm>
            <a:off x="2904129" y="686718"/>
            <a:ext cx="5932669" cy="830997"/>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Opvoeden heeft te maken met regels die we aanleren. In het EVO-boekje staat bijv.:</a:t>
            </a:r>
          </a:p>
        </p:txBody>
      </p:sp>
      <p:pic>
        <p:nvPicPr>
          <p:cNvPr id="2" name="Afbeelding 1">
            <a:extLst>
              <a:ext uri="{FF2B5EF4-FFF2-40B4-BE49-F238E27FC236}">
                <a16:creationId xmlns:a16="http://schemas.microsoft.com/office/drawing/2014/main" id="{FE0421FC-1F85-684A-8247-F8D7A6BF40D9}"/>
              </a:ext>
            </a:extLst>
          </p:cNvPr>
          <p:cNvPicPr>
            <a:picLocks noChangeAspect="1"/>
          </p:cNvPicPr>
          <p:nvPr/>
        </p:nvPicPr>
        <p:blipFill>
          <a:blip r:embed="rId4"/>
          <a:stretch>
            <a:fillRect/>
          </a:stretch>
        </p:blipFill>
        <p:spPr>
          <a:xfrm>
            <a:off x="107504" y="779707"/>
            <a:ext cx="2808312" cy="1951777"/>
          </a:xfrm>
          <a:prstGeom prst="rect">
            <a:avLst/>
          </a:prstGeom>
        </p:spPr>
      </p:pic>
      <p:pic>
        <p:nvPicPr>
          <p:cNvPr id="9" name="Afbeelding 8">
            <a:extLst>
              <a:ext uri="{FF2B5EF4-FFF2-40B4-BE49-F238E27FC236}">
                <a16:creationId xmlns:a16="http://schemas.microsoft.com/office/drawing/2014/main" id="{EC355D5B-55A7-664A-AAB0-931CF5B6E5E2}"/>
              </a:ext>
            </a:extLst>
          </p:cNvPr>
          <p:cNvPicPr>
            <a:picLocks noChangeAspect="1"/>
          </p:cNvPicPr>
          <p:nvPr/>
        </p:nvPicPr>
        <p:blipFill rotWithShape="1">
          <a:blip r:embed="rId5">
            <a:extLst>
              <a:ext uri="{28A0092B-C50C-407E-A947-70E740481C1C}">
                <a14:useLocalDpi xmlns:a14="http://schemas.microsoft.com/office/drawing/2010/main" val="0"/>
              </a:ext>
            </a:extLst>
          </a:blip>
          <a:srcRect r="5224"/>
          <a:stretch/>
        </p:blipFill>
        <p:spPr>
          <a:xfrm>
            <a:off x="2813686" y="2897451"/>
            <a:ext cx="6199669" cy="1691132"/>
          </a:xfrm>
          <a:prstGeom prst="rect">
            <a:avLst/>
          </a:prstGeom>
        </p:spPr>
      </p:pic>
      <p:pic>
        <p:nvPicPr>
          <p:cNvPr id="19" name="Afbeelding 18">
            <a:extLst>
              <a:ext uri="{FF2B5EF4-FFF2-40B4-BE49-F238E27FC236}">
                <a16:creationId xmlns:a16="http://schemas.microsoft.com/office/drawing/2014/main" id="{5CE21FAB-5978-6A4C-8C5D-86DEF4A9985E}"/>
              </a:ext>
            </a:extLst>
          </p:cNvPr>
          <p:cNvPicPr>
            <a:picLocks noChangeAspect="1"/>
          </p:cNvPicPr>
          <p:nvPr/>
        </p:nvPicPr>
        <p:blipFill>
          <a:blip r:embed="rId6"/>
          <a:stretch>
            <a:fillRect/>
          </a:stretch>
        </p:blipFill>
        <p:spPr>
          <a:xfrm>
            <a:off x="130645" y="2852936"/>
            <a:ext cx="2785171" cy="1827520"/>
          </a:xfrm>
          <a:prstGeom prst="rect">
            <a:avLst/>
          </a:prstGeom>
        </p:spPr>
      </p:pic>
      <p:pic>
        <p:nvPicPr>
          <p:cNvPr id="12" name="Afbeelding 11">
            <a:extLst>
              <a:ext uri="{FF2B5EF4-FFF2-40B4-BE49-F238E27FC236}">
                <a16:creationId xmlns:a16="http://schemas.microsoft.com/office/drawing/2014/main" id="{90B16B8B-AB60-A64F-B01D-7734283E176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46421" y="1430926"/>
            <a:ext cx="5009955" cy="1315113"/>
          </a:xfrm>
          <a:prstGeom prst="rect">
            <a:avLst/>
          </a:prstGeom>
        </p:spPr>
      </p:pic>
      <p:pic>
        <p:nvPicPr>
          <p:cNvPr id="5" name="Afbeelding 4">
            <a:extLst>
              <a:ext uri="{FF2B5EF4-FFF2-40B4-BE49-F238E27FC236}">
                <a16:creationId xmlns:a16="http://schemas.microsoft.com/office/drawing/2014/main" id="{2689FEFD-01E9-A348-941F-EBC27857DBF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981175" y="5208448"/>
            <a:ext cx="6070600" cy="1524000"/>
          </a:xfrm>
          <a:prstGeom prst="rect">
            <a:avLst/>
          </a:prstGeom>
        </p:spPr>
      </p:pic>
      <p:pic>
        <p:nvPicPr>
          <p:cNvPr id="6" name="Afbeelding 5">
            <a:extLst>
              <a:ext uri="{FF2B5EF4-FFF2-40B4-BE49-F238E27FC236}">
                <a16:creationId xmlns:a16="http://schemas.microsoft.com/office/drawing/2014/main" id="{D5286062-2B64-D047-9130-995D052DEEDA}"/>
              </a:ext>
            </a:extLst>
          </p:cNvPr>
          <p:cNvPicPr>
            <a:picLocks noChangeAspect="1"/>
          </p:cNvPicPr>
          <p:nvPr/>
        </p:nvPicPr>
        <p:blipFill>
          <a:blip r:embed="rId9"/>
          <a:stretch>
            <a:fillRect/>
          </a:stretch>
        </p:blipFill>
        <p:spPr>
          <a:xfrm>
            <a:off x="144016" y="4797152"/>
            <a:ext cx="2776548" cy="1935296"/>
          </a:xfrm>
          <a:prstGeom prst="rect">
            <a:avLst/>
          </a:prstGeom>
        </p:spPr>
      </p:pic>
      <p:sp>
        <p:nvSpPr>
          <p:cNvPr id="7" name="Tekstvak 6">
            <a:extLst>
              <a:ext uri="{FF2B5EF4-FFF2-40B4-BE49-F238E27FC236}">
                <a16:creationId xmlns:a16="http://schemas.microsoft.com/office/drawing/2014/main" id="{CF74976D-1962-9FAD-A2F3-156C28684201}"/>
              </a:ext>
            </a:extLst>
          </p:cNvPr>
          <p:cNvSpPr txBox="1"/>
          <p:nvPr/>
        </p:nvSpPr>
        <p:spPr>
          <a:xfrm>
            <a:off x="2213385" y="20565"/>
            <a:ext cx="4821513" cy="584775"/>
          </a:xfrm>
          <a:prstGeom prst="rect">
            <a:avLst/>
          </a:prstGeom>
          <a:noFill/>
        </p:spPr>
        <p:txBody>
          <a:bodyPr wrap="none" rtlCol="0">
            <a:spAutoFit/>
          </a:bodyPr>
          <a:lstStyle/>
          <a:p>
            <a:r>
              <a:rPr lang="nl-NL" sz="3200" dirty="0">
                <a:solidFill>
                  <a:schemeClr val="bg1"/>
                </a:solidFill>
              </a:rPr>
              <a:t>INSTRUCTIE ZWEEFVLIEGEN</a:t>
            </a:r>
          </a:p>
        </p:txBody>
      </p:sp>
      <p:sp>
        <p:nvSpPr>
          <p:cNvPr id="8" name="Tekstvak 7">
            <a:extLst>
              <a:ext uri="{FF2B5EF4-FFF2-40B4-BE49-F238E27FC236}">
                <a16:creationId xmlns:a16="http://schemas.microsoft.com/office/drawing/2014/main" id="{4768CE98-9F20-A2A1-CB57-EED79A5C0A06}"/>
              </a:ext>
            </a:extLst>
          </p:cNvPr>
          <p:cNvSpPr txBox="1"/>
          <p:nvPr/>
        </p:nvSpPr>
        <p:spPr>
          <a:xfrm>
            <a:off x="2981175" y="4784772"/>
            <a:ext cx="1194943" cy="369332"/>
          </a:xfrm>
          <a:prstGeom prst="rect">
            <a:avLst/>
          </a:prstGeom>
          <a:noFill/>
        </p:spPr>
        <p:txBody>
          <a:bodyPr wrap="none" rtlCol="0">
            <a:spAutoFit/>
          </a:bodyPr>
          <a:lstStyle/>
          <a:p>
            <a:r>
              <a:rPr lang="nl-NL" b="1" dirty="0"/>
              <a:t>SPEAK UP!</a:t>
            </a:r>
          </a:p>
        </p:txBody>
      </p:sp>
    </p:spTree>
    <p:extLst>
      <p:ext uri="{BB962C8B-B14F-4D97-AF65-F5344CB8AC3E}">
        <p14:creationId xmlns:p14="http://schemas.microsoft.com/office/powerpoint/2010/main" val="643269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7012</TotalTime>
  <Words>3070</Words>
  <Application>Microsoft Macintosh PowerPoint</Application>
  <PresentationFormat>Diavoorstelling (4:3)</PresentationFormat>
  <Paragraphs>351</Paragraphs>
  <Slides>42</Slides>
  <Notes>3</Notes>
  <HiddenSlides>0</HiddenSlides>
  <MMClips>0</MMClips>
  <ScaleCrop>false</ScaleCrop>
  <HeadingPairs>
    <vt:vector size="6" baseType="variant">
      <vt:variant>
        <vt:lpstr>Gebruikte lettertypen</vt:lpstr>
      </vt:variant>
      <vt:variant>
        <vt:i4>9</vt:i4>
      </vt:variant>
      <vt:variant>
        <vt:lpstr>Thema</vt:lpstr>
      </vt:variant>
      <vt:variant>
        <vt:i4>1</vt:i4>
      </vt:variant>
      <vt:variant>
        <vt:lpstr>Diatitels</vt:lpstr>
      </vt:variant>
      <vt:variant>
        <vt:i4>42</vt:i4>
      </vt:variant>
    </vt:vector>
  </HeadingPairs>
  <TitlesOfParts>
    <vt:vector size="52" baseType="lpstr">
      <vt:lpstr>-apple-system</vt:lpstr>
      <vt:lpstr>Arial</vt:lpstr>
      <vt:lpstr>ArialMT</vt:lpstr>
      <vt:lpstr>Calibri</vt:lpstr>
      <vt:lpstr>Helvetica</vt:lpstr>
      <vt:lpstr>HelveticaNeue-Bold</vt:lpstr>
      <vt:lpstr>Times New Roman</vt:lpstr>
      <vt:lpstr>Verdana</vt:lpstr>
      <vt:lpstr>Wingdings</vt:lpstr>
      <vt:lpstr>Office-thema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dirk</dc:creator>
  <cp:lastModifiedBy>dirk corporaal</cp:lastModifiedBy>
  <cp:revision>391</cp:revision>
  <dcterms:created xsi:type="dcterms:W3CDTF">2014-03-01T09:35:46Z</dcterms:created>
  <dcterms:modified xsi:type="dcterms:W3CDTF">2026-01-09T17:49:29Z</dcterms:modified>
</cp:coreProperties>
</file>